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648" r:id="rId2"/>
    <p:sldId id="654" r:id="rId3"/>
    <p:sldId id="637" r:id="rId4"/>
    <p:sldId id="638" r:id="rId5"/>
    <p:sldId id="639" r:id="rId6"/>
    <p:sldId id="640" r:id="rId7"/>
    <p:sldId id="641" r:id="rId8"/>
    <p:sldId id="651" r:id="rId9"/>
    <p:sldId id="642" r:id="rId10"/>
    <p:sldId id="643" r:id="rId11"/>
    <p:sldId id="645" r:id="rId12"/>
    <p:sldId id="652" r:id="rId1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2C78BD"/>
    <a:srgbClr val="0A8036"/>
    <a:srgbClr val="2F99A5"/>
    <a:srgbClr val="DEEFF2"/>
    <a:srgbClr val="CECECF"/>
    <a:srgbClr val="B8B8B9"/>
    <a:srgbClr val="E4E4E4"/>
    <a:srgbClr val="F0F0F0"/>
    <a:srgbClr val="E4E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8C77D-2D75-4F1D-A10B-97F5F3B562B9}" v="2" dt="2023-06-13T08:46:19.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p:restoredTop sz="87007" autoAdjust="0"/>
  </p:normalViewPr>
  <p:slideViewPr>
    <p:cSldViewPr snapToGrid="0" snapToObjects="1">
      <p:cViewPr varScale="1">
        <p:scale>
          <a:sx n="110" d="100"/>
          <a:sy n="110" d="100"/>
        </p:scale>
        <p:origin x="10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132B27AF-BAF7-4248-81F6-6FF0452E3FE6}" type="datetimeFigureOut">
              <a:rPr lang="en-US" smtClean="0"/>
              <a:t>6/13/23</a:t>
            </a:fld>
            <a:endParaRPr lang="en-US"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139E8224-EC57-1849-99DF-07DF088F2A4F}" type="slidenum">
              <a:rPr lang="en-US" smtClean="0"/>
              <a:t>‹#›</a:t>
            </a:fld>
            <a:endParaRPr lang="en-US" dirty="0"/>
          </a:p>
        </p:txBody>
      </p:sp>
    </p:spTree>
    <p:extLst>
      <p:ext uri="{BB962C8B-B14F-4D97-AF65-F5344CB8AC3E}">
        <p14:creationId xmlns:p14="http://schemas.microsoft.com/office/powerpoint/2010/main" val="149872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a:t>
            </a:fld>
            <a:endParaRPr lang="en-US" dirty="0"/>
          </a:p>
        </p:txBody>
      </p:sp>
    </p:spTree>
    <p:extLst>
      <p:ext uri="{BB962C8B-B14F-4D97-AF65-F5344CB8AC3E}">
        <p14:creationId xmlns:p14="http://schemas.microsoft.com/office/powerpoint/2010/main" val="20345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11</a:t>
            </a:fld>
            <a:endParaRPr lang="en-US" dirty="0"/>
          </a:p>
        </p:txBody>
      </p:sp>
    </p:spTree>
    <p:extLst>
      <p:ext uri="{BB962C8B-B14F-4D97-AF65-F5344CB8AC3E}">
        <p14:creationId xmlns:p14="http://schemas.microsoft.com/office/powerpoint/2010/main" val="110585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a:t>
            </a:fld>
            <a:endParaRPr lang="en-US" dirty="0"/>
          </a:p>
        </p:txBody>
      </p:sp>
    </p:spTree>
    <p:extLst>
      <p:ext uri="{BB962C8B-B14F-4D97-AF65-F5344CB8AC3E}">
        <p14:creationId xmlns:p14="http://schemas.microsoft.com/office/powerpoint/2010/main" val="346235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97018B-7AC9-704B-A5E2-3779309F3743}" type="slidenum">
              <a:rPr lang="en-US" smtClean="0"/>
              <a:t>3</a:t>
            </a:fld>
            <a:endParaRPr lang="en-US" dirty="0"/>
          </a:p>
        </p:txBody>
      </p:sp>
    </p:spTree>
    <p:extLst>
      <p:ext uri="{BB962C8B-B14F-4D97-AF65-F5344CB8AC3E}">
        <p14:creationId xmlns:p14="http://schemas.microsoft.com/office/powerpoint/2010/main" val="234030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97018B-7AC9-704B-A5E2-3779309F3743}" type="slidenum">
              <a:rPr lang="en-US" smtClean="0"/>
              <a:t>4</a:t>
            </a:fld>
            <a:endParaRPr lang="en-US" dirty="0"/>
          </a:p>
        </p:txBody>
      </p:sp>
    </p:spTree>
    <p:extLst>
      <p:ext uri="{BB962C8B-B14F-4D97-AF65-F5344CB8AC3E}">
        <p14:creationId xmlns:p14="http://schemas.microsoft.com/office/powerpoint/2010/main" val="339012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5</a:t>
            </a:fld>
            <a:endParaRPr lang="en-US" dirty="0"/>
          </a:p>
        </p:txBody>
      </p:sp>
    </p:spTree>
    <p:extLst>
      <p:ext uri="{BB962C8B-B14F-4D97-AF65-F5344CB8AC3E}">
        <p14:creationId xmlns:p14="http://schemas.microsoft.com/office/powerpoint/2010/main" val="273646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7018B-7AC9-704B-A5E2-3779309F3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61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7</a:t>
            </a:fld>
            <a:endParaRPr lang="en-US" dirty="0"/>
          </a:p>
        </p:txBody>
      </p:sp>
    </p:spTree>
    <p:extLst>
      <p:ext uri="{BB962C8B-B14F-4D97-AF65-F5344CB8AC3E}">
        <p14:creationId xmlns:p14="http://schemas.microsoft.com/office/powerpoint/2010/main" val="253241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8</a:t>
            </a:fld>
            <a:endParaRPr lang="en-US" dirty="0"/>
          </a:p>
        </p:txBody>
      </p:sp>
    </p:spTree>
    <p:extLst>
      <p:ext uri="{BB962C8B-B14F-4D97-AF65-F5344CB8AC3E}">
        <p14:creationId xmlns:p14="http://schemas.microsoft.com/office/powerpoint/2010/main" val="229874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7018B-7AC9-704B-A5E2-3779309F3743}" type="slidenum">
              <a:rPr lang="en-US" smtClean="0"/>
              <a:t>10</a:t>
            </a:fld>
            <a:endParaRPr lang="en-US" dirty="0"/>
          </a:p>
        </p:txBody>
      </p:sp>
    </p:spTree>
    <p:extLst>
      <p:ext uri="{BB962C8B-B14F-4D97-AF65-F5344CB8AC3E}">
        <p14:creationId xmlns:p14="http://schemas.microsoft.com/office/powerpoint/2010/main" val="246608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E224-8706-E544-9308-E80F8BF803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072B4F2-799B-204D-A902-E78AD3DC2F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DDB9B0-F7B8-8C4E-8FEA-80AC4C967B0A}"/>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5" name="Footer Placeholder 4">
            <a:extLst>
              <a:ext uri="{FF2B5EF4-FFF2-40B4-BE49-F238E27FC236}">
                <a16:creationId xmlns:a16="http://schemas.microsoft.com/office/drawing/2014/main" id="{8AE8A71C-E2E5-D947-8215-2D570D0B73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C89C0-0B1D-E54C-8533-EE4E3FDC9733}"/>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72036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5E-950E-E44B-9CF0-B8A84D3198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30F2D94-EDD9-C343-9F91-590B1B7442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B53185-1265-EB4A-9BF2-16AA3FB4D010}"/>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5" name="Footer Placeholder 4">
            <a:extLst>
              <a:ext uri="{FF2B5EF4-FFF2-40B4-BE49-F238E27FC236}">
                <a16:creationId xmlns:a16="http://schemas.microsoft.com/office/drawing/2014/main" id="{91E358AC-FD4E-154C-80AD-69D5C19E9A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37C9F1-1778-3B42-B6EE-90C9F16E5395}"/>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192022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E3E25-716F-C345-AEB8-F87A4C4916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4270E7-F9E6-1742-80F5-EEE3A1C0BA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97FDBD-C55A-E34C-9CC8-849BC0218194}"/>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5" name="Footer Placeholder 4">
            <a:extLst>
              <a:ext uri="{FF2B5EF4-FFF2-40B4-BE49-F238E27FC236}">
                <a16:creationId xmlns:a16="http://schemas.microsoft.com/office/drawing/2014/main" id="{631B295C-D9ED-B444-A8BB-DD4C2BEF5C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A9FBDD-9378-0C46-AAD8-463461EA4BB9}"/>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783234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55DB-761E-A84D-8D2A-5850A3ADFD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50FADF-AB0B-2A40-BEFE-89C0D23375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A87341-3B60-184B-831A-C7DB132E5BF7}"/>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5" name="Footer Placeholder 4">
            <a:extLst>
              <a:ext uri="{FF2B5EF4-FFF2-40B4-BE49-F238E27FC236}">
                <a16:creationId xmlns:a16="http://schemas.microsoft.com/office/drawing/2014/main" id="{B2ABB352-FF9C-7045-B63B-93F96C601D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27099-C364-034D-A294-018317142107}"/>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866096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9703-4608-6E41-9D13-844DF8EFD0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7E4775E-7802-2341-97E9-A85B83401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152DB9-F04B-064C-A9D2-A7CAAD165616}"/>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5" name="Footer Placeholder 4">
            <a:extLst>
              <a:ext uri="{FF2B5EF4-FFF2-40B4-BE49-F238E27FC236}">
                <a16:creationId xmlns:a16="http://schemas.microsoft.com/office/drawing/2014/main" id="{F81F7B7F-9164-CD41-8AAB-A73CA67780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9B8FD2-34B6-1F47-AE3B-CA5CA24E96BE}"/>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750222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2243-343F-CB42-B54D-097084C2ED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ACDA0F-F353-8547-87C2-ADDDF2DEC2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6C07025-CA62-9549-8FBA-F5E26519C9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5F1F53-C36C-4F4E-BA23-04E9CABCAD48}"/>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6" name="Footer Placeholder 5">
            <a:extLst>
              <a:ext uri="{FF2B5EF4-FFF2-40B4-BE49-F238E27FC236}">
                <a16:creationId xmlns:a16="http://schemas.microsoft.com/office/drawing/2014/main" id="{1C85B4C4-D60A-374C-B94A-2AD9339731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5F1DFB-6D4D-9F47-8EBC-0C1FDA4DCDA1}"/>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2539536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5797-B2AD-C846-9D45-6602B3D13FE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07F519-F633-F046-9378-D9688AF05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323FC4-E56B-F945-AA3B-B9AF62E0673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69CC76-CCDE-2146-89AD-2FBBE1576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F498FE-F73B-A744-888F-D206C0B706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84722D-6318-824F-AA98-D6CC8E21BF81}"/>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8" name="Footer Placeholder 7">
            <a:extLst>
              <a:ext uri="{FF2B5EF4-FFF2-40B4-BE49-F238E27FC236}">
                <a16:creationId xmlns:a16="http://schemas.microsoft.com/office/drawing/2014/main" id="{6FFEE4B8-84B5-974E-8043-9775DCCB6D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A74188-0117-FB49-9BF9-38FCF778B248}"/>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904411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6A8-1601-9F48-96D0-EF903D92372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34000F-947F-F348-A152-B9BEC60F52ED}"/>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4" name="Footer Placeholder 3">
            <a:extLst>
              <a:ext uri="{FF2B5EF4-FFF2-40B4-BE49-F238E27FC236}">
                <a16:creationId xmlns:a16="http://schemas.microsoft.com/office/drawing/2014/main" id="{16949336-CAC2-6A49-85BD-F75E29CBE9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99D174-3930-EF46-9DFF-D268B9520CFC}"/>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893285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9A10B-52D9-7946-9396-5002B3EA211B}"/>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3" name="Footer Placeholder 2">
            <a:extLst>
              <a:ext uri="{FF2B5EF4-FFF2-40B4-BE49-F238E27FC236}">
                <a16:creationId xmlns:a16="http://schemas.microsoft.com/office/drawing/2014/main" id="{0DC574EC-02A3-8B4D-AADD-44733BE340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41B742-949A-EC42-AAC9-D2157AB559DA}"/>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105160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E95B-5382-1445-B4B2-BB97ACF970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D6EA0D-49C3-004E-B450-356E63303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83750E5-4D64-004C-9EE1-04BED1A42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417227-31FA-DA43-8EBF-15EB524F59E7}"/>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6" name="Footer Placeholder 5">
            <a:extLst>
              <a:ext uri="{FF2B5EF4-FFF2-40B4-BE49-F238E27FC236}">
                <a16:creationId xmlns:a16="http://schemas.microsoft.com/office/drawing/2014/main" id="{4A463F81-D5BE-1441-8716-705F491024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5CB1FB-9313-3A4A-80E1-28A880B59A57}"/>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58134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9A75-502A-A045-A222-CFED3710D7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0D72F72-98B8-E548-9442-19723102C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6DE4B4-B547-8945-A7B8-B95861EB5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B03675-CFB4-194B-AF12-14881658290B}"/>
              </a:ext>
            </a:extLst>
          </p:cNvPr>
          <p:cNvSpPr>
            <a:spLocks noGrp="1"/>
          </p:cNvSpPr>
          <p:nvPr>
            <p:ph type="dt" sz="half" idx="10"/>
          </p:nvPr>
        </p:nvSpPr>
        <p:spPr/>
        <p:txBody>
          <a:bodyPr/>
          <a:lstStyle/>
          <a:p>
            <a:fld id="{6465939D-59C4-FD47-90FD-09B05BCE4589}" type="datetimeFigureOut">
              <a:rPr lang="en-US" smtClean="0"/>
              <a:t>6/13/23</a:t>
            </a:fld>
            <a:endParaRPr lang="en-US" dirty="0"/>
          </a:p>
        </p:txBody>
      </p:sp>
      <p:sp>
        <p:nvSpPr>
          <p:cNvPr id="6" name="Footer Placeholder 5">
            <a:extLst>
              <a:ext uri="{FF2B5EF4-FFF2-40B4-BE49-F238E27FC236}">
                <a16:creationId xmlns:a16="http://schemas.microsoft.com/office/drawing/2014/main" id="{0E8E2D89-5914-1A4F-82DE-21906C5D4A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FE96C2-0FEF-7C44-9E56-628F6B11A5FD}"/>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00845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2ED71-F897-324F-92D0-317C6B065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156EE1-B99D-7F4C-A743-37EB2EBDE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185B4F-D3DA-AB45-9D0B-C023C4031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5939D-59C4-FD47-90FD-09B05BCE4589}" type="datetimeFigureOut">
              <a:rPr lang="en-US" smtClean="0"/>
              <a:t>6/13/23</a:t>
            </a:fld>
            <a:endParaRPr lang="en-US" dirty="0"/>
          </a:p>
        </p:txBody>
      </p:sp>
      <p:sp>
        <p:nvSpPr>
          <p:cNvPr id="5" name="Footer Placeholder 4">
            <a:extLst>
              <a:ext uri="{FF2B5EF4-FFF2-40B4-BE49-F238E27FC236}">
                <a16:creationId xmlns:a16="http://schemas.microsoft.com/office/drawing/2014/main" id="{98AF16F9-3678-E74B-9A2E-D615EF698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53A857-0569-474C-8C17-A5DC7680A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0D8A8-68DB-A24F-8568-7F4950713C7C}" type="slidenum">
              <a:rPr lang="en-US" smtClean="0"/>
              <a:t>‹#›</a:t>
            </a:fld>
            <a:endParaRPr lang="en-US" dirty="0"/>
          </a:p>
        </p:txBody>
      </p:sp>
    </p:spTree>
    <p:extLst>
      <p:ext uri="{BB962C8B-B14F-4D97-AF65-F5344CB8AC3E}">
        <p14:creationId xmlns:p14="http://schemas.microsoft.com/office/powerpoint/2010/main" val="279051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0B98DE0-1E34-6CED-6CB7-8B37439EF914}"/>
              </a:ext>
            </a:extLst>
          </p:cNvPr>
          <p:cNvSpPr/>
          <p:nvPr/>
        </p:nvSpPr>
        <p:spPr>
          <a:xfrm>
            <a:off x="267122" y="1531994"/>
            <a:ext cx="3961977" cy="5054704"/>
          </a:xfrm>
          <a:prstGeom prst="rect">
            <a:avLst/>
          </a:prstGeom>
          <a:solidFill>
            <a:srgbClr val="DFDFE0"/>
          </a:solidFill>
          <a:ln>
            <a:noFill/>
          </a:ln>
          <a:effectLst/>
        </p:spPr>
        <p:style>
          <a:lnRef idx="1">
            <a:schemeClr val="accent1"/>
          </a:lnRef>
          <a:fillRef idx="3">
            <a:schemeClr val="accent1"/>
          </a:fillRef>
          <a:effectRef idx="2">
            <a:schemeClr val="accent1"/>
          </a:effectRef>
          <a:fontRef idx="minor">
            <a:schemeClr val="lt1"/>
          </a:fontRef>
        </p:style>
      </p:sp>
      <p:pic>
        <p:nvPicPr>
          <p:cNvPr id="28" name="Picture 27" descr="Peacock with colourful feathers">
            <a:extLst>
              <a:ext uri="{FF2B5EF4-FFF2-40B4-BE49-F238E27FC236}">
                <a16:creationId xmlns:a16="http://schemas.microsoft.com/office/drawing/2014/main" id="{C35169BD-6BB2-31E9-B023-9E671890FD34}"/>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l="-203" r="-1" b="2449"/>
          <a:stretch/>
        </p:blipFill>
        <p:spPr>
          <a:xfrm>
            <a:off x="4136703" y="1531993"/>
            <a:ext cx="7788174" cy="5054705"/>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269034" y="943503"/>
            <a:ext cx="11661586"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SECTION 4 – LOCAL SKILLS LEADERSHIP, PLANNING &amp; INVESTMENT</a:t>
            </a:r>
          </a:p>
        </p:txBody>
      </p:sp>
      <p:sp>
        <p:nvSpPr>
          <p:cNvPr id="2" name="TextBox 1">
            <a:extLst>
              <a:ext uri="{FF2B5EF4-FFF2-40B4-BE49-F238E27FC236}">
                <a16:creationId xmlns:a16="http://schemas.microsoft.com/office/drawing/2014/main" id="{452984D9-E041-4FA9-B011-4D47EED52240}"/>
              </a:ext>
            </a:extLst>
          </p:cNvPr>
          <p:cNvSpPr txBox="1"/>
          <p:nvPr/>
        </p:nvSpPr>
        <p:spPr>
          <a:xfrm>
            <a:off x="269034" y="1950416"/>
            <a:ext cx="5826966" cy="2435603"/>
          </a:xfrm>
          <a:prstGeom prst="rect">
            <a:avLst/>
          </a:prstGeom>
          <a:noFill/>
        </p:spPr>
        <p:txBody>
          <a:bodyPr wrap="square" rtlCol="0">
            <a:spAutoFit/>
          </a:bodyPr>
          <a:lstStyle/>
          <a:p>
            <a:pPr lvl="0" defTabSz="457200">
              <a:lnSpc>
                <a:spcPct val="114000"/>
              </a:lnSpc>
              <a:spcAft>
                <a:spcPts val="600"/>
              </a:spcAf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In this section, we share an approach to Local Skills Leadership, Planning,  and Investment which resonate where opportunities exist for greater devolution of skills funding. </a:t>
            </a:r>
          </a:p>
          <a:p>
            <a:pPr marL="0" marR="0" lvl="0" indent="0" defTabSz="457200" rtl="0" eaLnBrk="1" fontAlgn="auto" latinLnBrk="0" hangingPunct="1">
              <a:lnSpc>
                <a:spcPct val="114000"/>
              </a:lnSpc>
              <a:spcBef>
                <a:spcPts val="0"/>
              </a:spcBef>
              <a:spcAft>
                <a:spcPts val="600"/>
              </a:spcAft>
              <a:buClrTx/>
              <a:buSzTx/>
              <a:buFontTx/>
              <a:buNone/>
              <a:tabLs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This approach recognises and explains the Greater Lincolnshire ‘Skills Ecosystem’; the opportunity to ensure that a ‘Local Skills Framework’ is best positioned and ensures a focus on Local Skills Action (rather than simply producing a ‘plan’) to improve employment and skills outcomes in Greater Lincolnshire.</a:t>
            </a:r>
          </a:p>
          <a:p>
            <a:pPr marL="0" marR="0" lvl="0" indent="0" defTabSz="457200" rtl="0" eaLnBrk="1" fontAlgn="auto" latinLnBrk="0" hangingPunct="1">
              <a:lnSpc>
                <a:spcPct val="114000"/>
              </a:lnSpc>
              <a:spcBef>
                <a:spcPts val="0"/>
              </a:spcBef>
              <a:spcAft>
                <a:spcPts val="600"/>
              </a:spcAft>
              <a:buClrTx/>
              <a:buSzTx/>
              <a:buFontTx/>
              <a:buNone/>
              <a:tabLst/>
              <a:defRPr/>
            </a:pPr>
            <a:endParaRPr lang="en-US" altLang="en-US" sz="1400" dirty="0">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0" name="TextBox 29">
            <a:extLst>
              <a:ext uri="{FF2B5EF4-FFF2-40B4-BE49-F238E27FC236}">
                <a16:creationId xmlns:a16="http://schemas.microsoft.com/office/drawing/2014/main" id="{6E5BDB55-2598-690E-B953-551F38D3B4D5}"/>
              </a:ext>
            </a:extLst>
          </p:cNvPr>
          <p:cNvSpPr txBox="1"/>
          <p:nvPr/>
        </p:nvSpPr>
        <p:spPr>
          <a:xfrm>
            <a:off x="269034" y="4034234"/>
            <a:ext cx="3867669" cy="1944443"/>
          </a:xfrm>
          <a:prstGeom prst="rect">
            <a:avLst/>
          </a:prstGeom>
          <a:noFill/>
        </p:spPr>
        <p:txBody>
          <a:bodyPr wrap="square" rtlCol="0">
            <a:spAutoFit/>
          </a:bodyPr>
          <a:lstStyle/>
          <a:p>
            <a:pPr marL="0" marR="0" lvl="0" indent="0" defTabSz="457200" rtl="0" eaLnBrk="1" fontAlgn="auto" latinLnBrk="0" hangingPunct="1">
              <a:lnSpc>
                <a:spcPct val="114000"/>
              </a:lnSpc>
              <a:spcBef>
                <a:spcPts val="0"/>
              </a:spcBef>
              <a:spcAft>
                <a:spcPts val="600"/>
              </a:spcAft>
              <a:buClrTx/>
              <a:buSzTx/>
              <a:buFontTx/>
              <a:buNone/>
              <a:tabLs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This section seeks to:</a:t>
            </a:r>
          </a:p>
          <a:p>
            <a:pPr marL="285750" lvl="0" indent="-285750" defTabSz="457200">
              <a:lnSpc>
                <a:spcPct val="114000"/>
              </a:lnSpc>
              <a:spcAft>
                <a:spcPts val="6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Explain the elements, rationale, and considerations for an approach incorporating a Local Skills Ecosystem, Local Skills Framework, and Local Skills Action</a:t>
            </a:r>
          </a:p>
          <a:p>
            <a:pPr marL="285750" marR="0" lvl="0" indent="-285750" defTabSz="457200" rtl="0" eaLnBrk="1" fontAlgn="auto" latinLnBrk="0" hangingPunct="1">
              <a:lnSpc>
                <a:spcPct val="114000"/>
              </a:lnSpc>
              <a:spcBef>
                <a:spcPts val="0"/>
              </a:spcBef>
              <a:spcAft>
                <a:spcPts val="600"/>
              </a:spcAft>
              <a:buClrTx/>
              <a:buSzTx/>
              <a:buFont typeface="Wingdings" pitchFamily="2" charset="2"/>
              <a:buChar char="§"/>
              <a:tabLst/>
              <a:defRPr/>
            </a:pPr>
            <a:endParaRPr lang="en-US" altLang="en-US" sz="14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32828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86EAA8-133A-4949-811E-5E5E646DD077}"/>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0AEBDCE-9068-964D-8016-7C9365E1B9F1}"/>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4E10E55-53FF-BB1C-6B69-47C391B4B1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pic>
        <p:nvPicPr>
          <p:cNvPr id="81" name="Graphic 80" descr="Network diagram with solid fill">
            <a:extLst>
              <a:ext uri="{FF2B5EF4-FFF2-40B4-BE49-F238E27FC236}">
                <a16:creationId xmlns:a16="http://schemas.microsoft.com/office/drawing/2014/main" id="{1F887759-1233-1324-785A-4A66B3C331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889445" y="449539"/>
            <a:ext cx="1092723" cy="1092723"/>
          </a:xfrm>
          <a:prstGeom prst="rect">
            <a:avLst/>
          </a:prstGeom>
        </p:spPr>
      </p:pic>
      <p:sp>
        <p:nvSpPr>
          <p:cNvPr id="5" name="TextBox 4">
            <a:extLst>
              <a:ext uri="{FF2B5EF4-FFF2-40B4-BE49-F238E27FC236}">
                <a16:creationId xmlns:a16="http://schemas.microsoft.com/office/drawing/2014/main" id="{80AC7E07-DFBD-041F-8D0E-2D24C007BF5D}"/>
              </a:ext>
            </a:extLst>
          </p:cNvPr>
          <p:cNvSpPr txBox="1"/>
          <p:nvPr/>
        </p:nvSpPr>
        <p:spPr>
          <a:xfrm>
            <a:off x="269035" y="951609"/>
            <a:ext cx="10145982" cy="518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Arial Nova" panose="020B0504020202020204" pitchFamily="34" charset="0"/>
                <a:ea typeface="Segoe UI Historic" panose="020B0502040204020203" pitchFamily="34" charset="0"/>
                <a:cs typeface="Segoe UI Historic" panose="020B0502040204020203" pitchFamily="34" charset="0"/>
              </a:rPr>
              <a:t>ELEMENT</a:t>
            </a:r>
            <a:r>
              <a:rPr kumimoji="0" lang="en-US" sz="2800" b="0"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 2 - A LOCAL SKILLS FRAMEWORK TEMPLATE</a:t>
            </a:r>
          </a:p>
        </p:txBody>
      </p:sp>
      <p:sp>
        <p:nvSpPr>
          <p:cNvPr id="7" name="Rectangle 6">
            <a:extLst>
              <a:ext uri="{FF2B5EF4-FFF2-40B4-BE49-F238E27FC236}">
                <a16:creationId xmlns:a16="http://schemas.microsoft.com/office/drawing/2014/main" id="{56BAE210-5EA9-D67C-66D1-583281BBBDF5}"/>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646B1-35DF-9C5E-3C7B-53DBD7C4C4DB}"/>
              </a:ext>
            </a:extLst>
          </p:cNvPr>
          <p:cNvSpPr/>
          <p:nvPr/>
        </p:nvSpPr>
        <p:spPr>
          <a:xfrm>
            <a:off x="4492798" y="1599737"/>
            <a:ext cx="3206402" cy="1004876"/>
          </a:xfrm>
          <a:prstGeom prst="rect">
            <a:avLst/>
          </a:prstGeom>
          <a:solidFill>
            <a:srgbClr val="2F9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00F3C19-48C3-C336-6234-430C2221D378}"/>
              </a:ext>
            </a:extLst>
          </p:cNvPr>
          <p:cNvSpPr/>
          <p:nvPr/>
        </p:nvSpPr>
        <p:spPr>
          <a:xfrm>
            <a:off x="934407" y="2430104"/>
            <a:ext cx="2505456" cy="1280160"/>
          </a:xfrm>
          <a:prstGeom prst="rect">
            <a:avLst/>
          </a:prstGeom>
          <a:solidFill>
            <a:srgbClr val="2C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F826E0B-123C-FB71-01A1-1ED70ED09BA1}"/>
              </a:ext>
            </a:extLst>
          </p:cNvPr>
          <p:cNvSpPr/>
          <p:nvPr/>
        </p:nvSpPr>
        <p:spPr>
          <a:xfrm>
            <a:off x="8759790" y="2430104"/>
            <a:ext cx="2505456" cy="1280160"/>
          </a:xfrm>
          <a:prstGeom prst="rect">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D87EF6D-93D4-E634-02F6-4573FFA65179}"/>
              </a:ext>
            </a:extLst>
          </p:cNvPr>
          <p:cNvSpPr/>
          <p:nvPr/>
        </p:nvSpPr>
        <p:spPr>
          <a:xfrm>
            <a:off x="4492799" y="3429000"/>
            <a:ext cx="3206402" cy="1389828"/>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C61CDA5-06B3-545B-A588-050A501B9B34}"/>
              </a:ext>
            </a:extLst>
          </p:cNvPr>
          <p:cNvSpPr/>
          <p:nvPr/>
        </p:nvSpPr>
        <p:spPr>
          <a:xfrm>
            <a:off x="919102" y="4699731"/>
            <a:ext cx="2505456" cy="1886968"/>
          </a:xfrm>
          <a:prstGeom prst="rect">
            <a:avLst/>
          </a:prstGeom>
          <a:solidFill>
            <a:srgbClr val="2C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BE876B5-B66D-E76A-F7E4-C3292ABADB89}"/>
              </a:ext>
            </a:extLst>
          </p:cNvPr>
          <p:cNvSpPr/>
          <p:nvPr/>
        </p:nvSpPr>
        <p:spPr>
          <a:xfrm>
            <a:off x="8753671" y="4699731"/>
            <a:ext cx="2505456" cy="1886969"/>
          </a:xfrm>
          <a:prstGeom prst="rect">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2672580-1B71-06D5-2FF4-F0485D147AC6}"/>
              </a:ext>
            </a:extLst>
          </p:cNvPr>
          <p:cNvSpPr txBox="1"/>
          <p:nvPr/>
        </p:nvSpPr>
        <p:spPr>
          <a:xfrm>
            <a:off x="4920379" y="1686185"/>
            <a:ext cx="23512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LOCAL PLACE PLANNING</a:t>
            </a:r>
          </a:p>
        </p:txBody>
      </p:sp>
      <p:sp>
        <p:nvSpPr>
          <p:cNvPr id="19" name="TextBox 18">
            <a:extLst>
              <a:ext uri="{FF2B5EF4-FFF2-40B4-BE49-F238E27FC236}">
                <a16:creationId xmlns:a16="http://schemas.microsoft.com/office/drawing/2014/main" id="{FE377FF0-C006-CD3B-84E7-15090DC1A279}"/>
              </a:ext>
            </a:extLst>
          </p:cNvPr>
          <p:cNvSpPr txBox="1"/>
          <p:nvPr/>
        </p:nvSpPr>
        <p:spPr>
          <a:xfrm>
            <a:off x="4508103" y="3456850"/>
            <a:ext cx="3191097" cy="1338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EDUCATION &amp; SKILLS PROVISION AND INFRASTRUCTURE</a:t>
            </a:r>
          </a:p>
          <a:p>
            <a:pPr marL="285750" marR="0" lvl="0" indent="-285750"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Response</a:t>
            </a:r>
            <a:endPar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20" name="TextBox 19">
            <a:extLst>
              <a:ext uri="{FF2B5EF4-FFF2-40B4-BE49-F238E27FC236}">
                <a16:creationId xmlns:a16="http://schemas.microsoft.com/office/drawing/2014/main" id="{A36E3E09-CE8D-C299-FB27-7102FB8274EE}"/>
              </a:ext>
            </a:extLst>
          </p:cNvPr>
          <p:cNvSpPr txBox="1"/>
          <p:nvPr/>
        </p:nvSpPr>
        <p:spPr>
          <a:xfrm>
            <a:off x="926754" y="2525226"/>
            <a:ext cx="251310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Understand Skills Demand / Employer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(e.g., LSIP)</a:t>
            </a:r>
            <a:endPar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24" name="TextBox 23">
            <a:extLst>
              <a:ext uri="{FF2B5EF4-FFF2-40B4-BE49-F238E27FC236}">
                <a16:creationId xmlns:a16="http://schemas.microsoft.com/office/drawing/2014/main" id="{B72BA7E8-775A-B755-AF1F-0B9F1777764D}"/>
              </a:ext>
            </a:extLst>
          </p:cNvPr>
          <p:cNvSpPr txBox="1"/>
          <p:nvPr/>
        </p:nvSpPr>
        <p:spPr>
          <a:xfrm>
            <a:off x="912984" y="4741884"/>
            <a:ext cx="2497804" cy="15773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EMPLOYERS</a:t>
            </a:r>
          </a:p>
          <a:p>
            <a:pPr marL="342900" marR="0" lvl="0" indent="-342900" defTabSz="914400" rtl="0" eaLnBrk="1" fontAlgn="auto" latinLnBrk="0" hangingPunct="1">
              <a:lnSpc>
                <a:spcPct val="100000"/>
              </a:lnSpc>
              <a:spcBef>
                <a:spcPts val="0"/>
              </a:spcBef>
              <a:spcAft>
                <a:spcPts val="300"/>
              </a:spcAft>
              <a:buClrTx/>
              <a:buSzTx/>
              <a:buFont typeface="Wingdings" pitchFamily="2" charset="2"/>
              <a:buChar char="§"/>
              <a:tabLst/>
              <a:defRPr/>
            </a:pPr>
            <a:r>
              <a:rPr lang="en-US" sz="16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Baseline</a:t>
            </a:r>
          </a:p>
          <a:p>
            <a:pPr marL="342900" marR="0" lvl="0" indent="-342900" defTabSz="914400" rtl="0" eaLnBrk="1" fontAlgn="auto" latinLnBrk="0" hangingPunct="1">
              <a:lnSpc>
                <a:spcPct val="100000"/>
              </a:lnSpc>
              <a:spcBef>
                <a:spcPts val="0"/>
              </a:spcBef>
              <a:spcAft>
                <a:spcPts val="300"/>
              </a:spcAft>
              <a:buClrTx/>
              <a:buSzTx/>
              <a:buFont typeface="Wingdings" pitchFamily="2" charset="2"/>
              <a:buChar char="§"/>
              <a:tabLst/>
              <a:defRPr/>
            </a:pPr>
            <a:r>
              <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Priorities</a:t>
            </a:r>
          </a:p>
          <a:p>
            <a:pPr marL="342900" marR="0" lvl="0" indent="-342900" defTabSz="914400" rtl="0" eaLnBrk="1" fontAlgn="auto" latinLnBrk="0" hangingPunct="1">
              <a:lnSpc>
                <a:spcPct val="100000"/>
              </a:lnSpc>
              <a:spcBef>
                <a:spcPts val="0"/>
              </a:spcBef>
              <a:spcAft>
                <a:spcPts val="300"/>
              </a:spcAft>
              <a:buClrTx/>
              <a:buSzTx/>
              <a:buFont typeface="Wingdings" pitchFamily="2" charset="2"/>
              <a:buChar char="§"/>
              <a:tabLst/>
              <a:defRPr/>
            </a:pPr>
            <a:r>
              <a:rPr lang="en-US" sz="16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Needs</a:t>
            </a:r>
          </a:p>
          <a:p>
            <a:pPr marL="342900" marR="0" lvl="0" indent="-342900" defTabSz="914400" rtl="0" eaLnBrk="1" fontAlgn="auto" latinLnBrk="0" hangingPunct="1">
              <a:lnSpc>
                <a:spcPct val="100000"/>
              </a:lnSpc>
              <a:spcBef>
                <a:spcPts val="0"/>
              </a:spcBef>
              <a:spcAft>
                <a:spcPts val="300"/>
              </a:spcAft>
              <a:buClrTx/>
              <a:buSzTx/>
              <a:buFont typeface="Wingdings" pitchFamily="2" charset="2"/>
              <a:buChar char="§"/>
              <a:tabLst/>
              <a:defRPr/>
            </a:pPr>
            <a:r>
              <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Aspirations</a:t>
            </a:r>
          </a:p>
        </p:txBody>
      </p:sp>
      <p:sp>
        <p:nvSpPr>
          <p:cNvPr id="25" name="TextBox 24">
            <a:extLst>
              <a:ext uri="{FF2B5EF4-FFF2-40B4-BE49-F238E27FC236}">
                <a16:creationId xmlns:a16="http://schemas.microsoft.com/office/drawing/2014/main" id="{5B0009A4-5F8A-B122-410A-E0CD85DC842A}"/>
              </a:ext>
            </a:extLst>
          </p:cNvPr>
          <p:cNvSpPr txBox="1"/>
          <p:nvPr/>
        </p:nvSpPr>
        <p:spPr>
          <a:xfrm>
            <a:off x="8753671" y="4732472"/>
            <a:ext cx="2497804" cy="17697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INDIVIDUALS / COMMUNITIES</a:t>
            </a:r>
          </a:p>
          <a:p>
            <a:pPr marL="342900" marR="0" lvl="0" indent="-342900"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Baseline</a:t>
            </a:r>
          </a:p>
          <a:p>
            <a:pPr marL="342900" marR="0" lvl="0" indent="-34290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Priorities</a:t>
            </a:r>
          </a:p>
          <a:p>
            <a:pPr marL="342900" marR="0" lvl="0" indent="-342900"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Needs</a:t>
            </a:r>
          </a:p>
          <a:p>
            <a:pPr marL="342900" marR="0" lvl="0" indent="-34290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Aspirations</a:t>
            </a:r>
          </a:p>
        </p:txBody>
      </p:sp>
      <p:sp>
        <p:nvSpPr>
          <p:cNvPr id="26" name="Left-right Arrow 25">
            <a:extLst>
              <a:ext uri="{FF2B5EF4-FFF2-40B4-BE49-F238E27FC236}">
                <a16:creationId xmlns:a16="http://schemas.microsoft.com/office/drawing/2014/main" id="{C65A4359-0DAF-0631-67C2-8271B099E729}"/>
              </a:ext>
            </a:extLst>
          </p:cNvPr>
          <p:cNvSpPr/>
          <p:nvPr/>
        </p:nvSpPr>
        <p:spPr>
          <a:xfrm>
            <a:off x="3479348" y="5634685"/>
            <a:ext cx="5219533" cy="439838"/>
          </a:xfrm>
          <a:prstGeom prst="leftRightArrow">
            <a:avLst/>
          </a:prstGeom>
          <a:gradFill>
            <a:gsLst>
              <a:gs pos="0">
                <a:srgbClr val="2C78BD"/>
              </a:gs>
              <a:gs pos="100000">
                <a:srgbClr val="0A803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0657408-8305-2773-F835-F8FDAD975BF8}"/>
              </a:ext>
            </a:extLst>
          </p:cNvPr>
          <p:cNvSpPr txBox="1"/>
          <p:nvPr/>
        </p:nvSpPr>
        <p:spPr>
          <a:xfrm>
            <a:off x="8755963" y="2523734"/>
            <a:ext cx="251310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Understand Skills Supply / Needs and Learner Demand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(e.g., this report)</a:t>
            </a:r>
            <a:endParaRPr kumimoji="0" lang="en-US" sz="1600" b="1"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28" name="Left-right Arrow 27">
            <a:extLst>
              <a:ext uri="{FF2B5EF4-FFF2-40B4-BE49-F238E27FC236}">
                <a16:creationId xmlns:a16="http://schemas.microsoft.com/office/drawing/2014/main" id="{E2B8542F-DB17-B1FE-2ED6-8623B72905D9}"/>
              </a:ext>
            </a:extLst>
          </p:cNvPr>
          <p:cNvSpPr/>
          <p:nvPr/>
        </p:nvSpPr>
        <p:spPr>
          <a:xfrm rot="5400000">
            <a:off x="9580065" y="3987514"/>
            <a:ext cx="845016" cy="439838"/>
          </a:xfrm>
          <a:prstGeom prst="leftRightArrow">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eft-right Arrow 28">
            <a:extLst>
              <a:ext uri="{FF2B5EF4-FFF2-40B4-BE49-F238E27FC236}">
                <a16:creationId xmlns:a16="http://schemas.microsoft.com/office/drawing/2014/main" id="{3956A8E1-B2A9-6514-9E0A-9D31314C10CF}"/>
              </a:ext>
            </a:extLst>
          </p:cNvPr>
          <p:cNvSpPr/>
          <p:nvPr/>
        </p:nvSpPr>
        <p:spPr>
          <a:xfrm rot="5400000">
            <a:off x="1766919" y="3987514"/>
            <a:ext cx="845016" cy="439838"/>
          </a:xfrm>
          <a:prstGeom prst="leftRightArrow">
            <a:avLst/>
          </a:prstGeom>
          <a:solidFill>
            <a:srgbClr val="2C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Left-right Arrow 29">
            <a:extLst>
              <a:ext uri="{FF2B5EF4-FFF2-40B4-BE49-F238E27FC236}">
                <a16:creationId xmlns:a16="http://schemas.microsoft.com/office/drawing/2014/main" id="{9B0A389D-8F8C-67EF-CBE6-BA69F6DF421E}"/>
              </a:ext>
            </a:extLst>
          </p:cNvPr>
          <p:cNvSpPr/>
          <p:nvPr/>
        </p:nvSpPr>
        <p:spPr>
          <a:xfrm rot="1506327">
            <a:off x="7725712" y="4512107"/>
            <a:ext cx="1002561" cy="439838"/>
          </a:xfrm>
          <a:prstGeom prst="leftRightArrow">
            <a:avLst/>
          </a:prstGeom>
          <a:gradFill>
            <a:gsLst>
              <a:gs pos="0">
                <a:srgbClr val="A5A5A5"/>
              </a:gs>
              <a:gs pos="100000">
                <a:srgbClr val="0A803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Left-right Arrow 31">
            <a:extLst>
              <a:ext uri="{FF2B5EF4-FFF2-40B4-BE49-F238E27FC236}">
                <a16:creationId xmlns:a16="http://schemas.microsoft.com/office/drawing/2014/main" id="{24E16CD1-D0FB-6186-87E1-6B33BF042155}"/>
              </a:ext>
            </a:extLst>
          </p:cNvPr>
          <p:cNvSpPr/>
          <p:nvPr/>
        </p:nvSpPr>
        <p:spPr>
          <a:xfrm rot="9276841">
            <a:off x="3457398" y="4512106"/>
            <a:ext cx="1002561" cy="439838"/>
          </a:xfrm>
          <a:prstGeom prst="leftRightArrow">
            <a:avLst/>
          </a:prstGeom>
          <a:gradFill>
            <a:gsLst>
              <a:gs pos="0">
                <a:srgbClr val="A5A5A5"/>
              </a:gs>
              <a:gs pos="100000">
                <a:srgbClr val="2C78B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eft-right Arrow 32">
            <a:extLst>
              <a:ext uri="{FF2B5EF4-FFF2-40B4-BE49-F238E27FC236}">
                <a16:creationId xmlns:a16="http://schemas.microsoft.com/office/drawing/2014/main" id="{CADDF2E2-D3F8-14BF-3A0C-1689357C7849}"/>
              </a:ext>
            </a:extLst>
          </p:cNvPr>
          <p:cNvSpPr/>
          <p:nvPr/>
        </p:nvSpPr>
        <p:spPr>
          <a:xfrm rot="5400000">
            <a:off x="5728276" y="2796888"/>
            <a:ext cx="721675" cy="439838"/>
          </a:xfrm>
          <a:prstGeom prst="leftRightArrow">
            <a:avLst/>
          </a:prstGeom>
          <a:gradFill>
            <a:gsLst>
              <a:gs pos="0">
                <a:srgbClr val="2F99A5"/>
              </a:gs>
              <a:gs pos="100000">
                <a:srgbClr val="A5A5A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Left-right Arrow 33">
            <a:extLst>
              <a:ext uri="{FF2B5EF4-FFF2-40B4-BE49-F238E27FC236}">
                <a16:creationId xmlns:a16="http://schemas.microsoft.com/office/drawing/2014/main" id="{EE4079FB-E42C-671D-C7AA-04ED010D3D55}"/>
              </a:ext>
            </a:extLst>
          </p:cNvPr>
          <p:cNvSpPr/>
          <p:nvPr/>
        </p:nvSpPr>
        <p:spPr>
          <a:xfrm rot="9276841">
            <a:off x="3459327" y="2326420"/>
            <a:ext cx="1002561" cy="439838"/>
          </a:xfrm>
          <a:prstGeom prst="leftRightArrow">
            <a:avLst/>
          </a:prstGeom>
          <a:gradFill>
            <a:gsLst>
              <a:gs pos="0">
                <a:srgbClr val="2F99A5"/>
              </a:gs>
              <a:gs pos="100000">
                <a:srgbClr val="2C78B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eft-right Arrow 34">
            <a:extLst>
              <a:ext uri="{FF2B5EF4-FFF2-40B4-BE49-F238E27FC236}">
                <a16:creationId xmlns:a16="http://schemas.microsoft.com/office/drawing/2014/main" id="{D54872E7-4D0E-9EFB-59C2-A8D94E193CB6}"/>
              </a:ext>
            </a:extLst>
          </p:cNvPr>
          <p:cNvSpPr/>
          <p:nvPr/>
        </p:nvSpPr>
        <p:spPr>
          <a:xfrm rot="1506327">
            <a:off x="7716411" y="2293594"/>
            <a:ext cx="1002561" cy="439838"/>
          </a:xfrm>
          <a:prstGeom prst="leftRightArrow">
            <a:avLst/>
          </a:prstGeom>
          <a:gradFill>
            <a:gsLst>
              <a:gs pos="0">
                <a:srgbClr val="2F99A5"/>
              </a:gs>
              <a:gs pos="100000">
                <a:srgbClr val="0A803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Left-right Arrow 1">
            <a:extLst>
              <a:ext uri="{FF2B5EF4-FFF2-40B4-BE49-F238E27FC236}">
                <a16:creationId xmlns:a16="http://schemas.microsoft.com/office/drawing/2014/main" id="{86425C68-A60E-9BF9-0330-594EE7CE3095}"/>
              </a:ext>
            </a:extLst>
          </p:cNvPr>
          <p:cNvSpPr/>
          <p:nvPr/>
        </p:nvSpPr>
        <p:spPr>
          <a:xfrm rot="5400000">
            <a:off x="5695245" y="5071051"/>
            <a:ext cx="823660" cy="439838"/>
          </a:xfrm>
          <a:prstGeom prst="leftRightArrow">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381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6DC03D-7E46-BAF3-4319-4DF199D9332F}"/>
              </a:ext>
            </a:extLst>
          </p:cNvPr>
          <p:cNvSpPr/>
          <p:nvPr/>
        </p:nvSpPr>
        <p:spPr>
          <a:xfrm rot="5400000">
            <a:off x="2944987" y="1771810"/>
            <a:ext cx="76252" cy="2699657"/>
          </a:xfrm>
          <a:prstGeom prst="rect">
            <a:avLst/>
          </a:prstGeom>
          <a:solidFill>
            <a:srgbClr val="EE9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87CDB2D-5195-1CCB-2352-C7C6355DD5A6}"/>
              </a:ext>
            </a:extLst>
          </p:cNvPr>
          <p:cNvSpPr/>
          <p:nvPr/>
        </p:nvSpPr>
        <p:spPr>
          <a:xfrm rot="5400000">
            <a:off x="2944987" y="4474113"/>
            <a:ext cx="76252" cy="2699657"/>
          </a:xfrm>
          <a:prstGeom prst="rect">
            <a:avLst/>
          </a:prstGeom>
          <a:solidFill>
            <a:srgbClr val="D83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A5A5A5"/>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269033" y="945354"/>
            <a:ext cx="11287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ELEMENT 3 – LOCAL SKILLS ACTION</a:t>
            </a:r>
            <a:endParaRPr lang="en-US" sz="2000" dirty="0">
              <a:solidFill>
                <a:schemeClr val="bg1"/>
              </a:solidFill>
              <a:highlight>
                <a:srgbClr val="FFFF00"/>
              </a:highlight>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CACC3C44-5C7A-B32C-6F5F-B995894CA4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9833" y="2762409"/>
            <a:ext cx="8371648" cy="740230"/>
          </a:xfrm>
          <a:prstGeom prst="rect">
            <a:avLst/>
          </a:prstGeom>
        </p:spPr>
      </p:pic>
      <p:sp>
        <p:nvSpPr>
          <p:cNvPr id="4" name="TextBox 3">
            <a:extLst>
              <a:ext uri="{FF2B5EF4-FFF2-40B4-BE49-F238E27FC236}">
                <a16:creationId xmlns:a16="http://schemas.microsoft.com/office/drawing/2014/main" id="{3115B268-0C71-CF8F-2474-CB6A974FB493}"/>
              </a:ext>
            </a:extLst>
          </p:cNvPr>
          <p:cNvSpPr txBox="1"/>
          <p:nvPr/>
        </p:nvSpPr>
        <p:spPr>
          <a:xfrm>
            <a:off x="1980719" y="3480866"/>
            <a:ext cx="1300994" cy="2057400"/>
          </a:xfrm>
          <a:prstGeom prst="rect">
            <a:avLst/>
          </a:prstGeom>
          <a:solidFill>
            <a:srgbClr val="EE9F3D"/>
          </a:solidFill>
        </p:spPr>
        <p:txBody>
          <a:bodyPr wrap="square" rtlCol="0">
            <a:noAutofit/>
          </a:bodyPr>
          <a:lstStyle/>
          <a:p>
            <a:pPr>
              <a:spcAft>
                <a:spcPts val="9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Data</a:t>
            </a:r>
          </a:p>
          <a:p>
            <a:pPr>
              <a:spcAft>
                <a:spcPts val="9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Knowledge</a:t>
            </a:r>
          </a:p>
          <a:p>
            <a:pPr>
              <a:spcAft>
                <a:spcPts val="9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Opportunities</a:t>
            </a:r>
          </a:p>
          <a:p>
            <a:pPr>
              <a:spcAft>
                <a:spcPts val="9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Challenges</a:t>
            </a:r>
          </a:p>
          <a:p>
            <a:pPr>
              <a:spcAft>
                <a:spcPts val="900"/>
              </a:spcAft>
            </a:pPr>
            <a:r>
              <a:rPr lang="en-US" sz="105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Recommendations</a:t>
            </a:r>
          </a:p>
          <a:p>
            <a:pPr>
              <a:spcAft>
                <a:spcPts val="9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Limitations</a:t>
            </a:r>
          </a:p>
          <a:p>
            <a:pPr>
              <a:spcAft>
                <a:spcPts val="9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Needs</a:t>
            </a:r>
          </a:p>
        </p:txBody>
      </p:sp>
      <p:sp>
        <p:nvSpPr>
          <p:cNvPr id="5" name="TextBox 4">
            <a:extLst>
              <a:ext uri="{FF2B5EF4-FFF2-40B4-BE49-F238E27FC236}">
                <a16:creationId xmlns:a16="http://schemas.microsoft.com/office/drawing/2014/main" id="{F0B79697-E46F-C52C-83D8-C6ED0ECA55E5}"/>
              </a:ext>
            </a:extLst>
          </p:cNvPr>
          <p:cNvSpPr txBox="1"/>
          <p:nvPr/>
        </p:nvSpPr>
        <p:spPr>
          <a:xfrm>
            <a:off x="3326668" y="3480866"/>
            <a:ext cx="1295881" cy="2057400"/>
          </a:xfrm>
          <a:prstGeom prst="rect">
            <a:avLst/>
          </a:prstGeom>
          <a:solidFill>
            <a:srgbClr val="9565B8"/>
          </a:solidFill>
        </p:spPr>
        <p:txBody>
          <a:bodyPr wrap="square" rtlCol="0" anchor="ctr" anchorCtr="0">
            <a:noAutofit/>
          </a:bodyPr>
          <a:lstStyle/>
          <a:p>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 headline place-based ambition supported by a small number of locally focused priorities that deliver positive change for the  local area</a:t>
            </a:r>
          </a:p>
        </p:txBody>
      </p:sp>
      <p:sp>
        <p:nvSpPr>
          <p:cNvPr id="7" name="TextBox 6">
            <a:extLst>
              <a:ext uri="{FF2B5EF4-FFF2-40B4-BE49-F238E27FC236}">
                <a16:creationId xmlns:a16="http://schemas.microsoft.com/office/drawing/2014/main" id="{1F519C97-E00B-98CA-2588-46C6CADD2036}"/>
              </a:ext>
            </a:extLst>
          </p:cNvPr>
          <p:cNvSpPr txBox="1"/>
          <p:nvPr/>
        </p:nvSpPr>
        <p:spPr>
          <a:xfrm>
            <a:off x="4672617" y="3480866"/>
            <a:ext cx="1295881" cy="2057400"/>
          </a:xfrm>
          <a:prstGeom prst="rect">
            <a:avLst/>
          </a:prstGeom>
          <a:solidFill>
            <a:srgbClr val="9565B8"/>
          </a:solidFill>
        </p:spPr>
        <p:txBody>
          <a:bodyPr wrap="square" rtlCol="0">
            <a:noAutofit/>
          </a:bodyPr>
          <a:lstStyle/>
          <a:p>
            <a:pPr>
              <a:spcAft>
                <a:spcPts val="5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Assets</a:t>
            </a:r>
          </a:p>
          <a:p>
            <a:pPr>
              <a:spcAft>
                <a:spcPts val="5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Staff Time</a:t>
            </a:r>
          </a:p>
          <a:p>
            <a:pPr>
              <a:spcAft>
                <a:spcPts val="5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Funding</a:t>
            </a:r>
          </a:p>
          <a:p>
            <a:pPr>
              <a:spcAft>
                <a:spcPts val="5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Expertise</a:t>
            </a:r>
          </a:p>
          <a:p>
            <a:pPr>
              <a:spcAft>
                <a:spcPts val="5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Materials</a:t>
            </a:r>
          </a:p>
          <a:p>
            <a:pPr>
              <a:spcAft>
                <a:spcPts val="5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Equipment</a:t>
            </a:r>
          </a:p>
          <a:p>
            <a:pPr>
              <a:spcAft>
                <a:spcPts val="5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Technology</a:t>
            </a:r>
          </a:p>
          <a:p>
            <a:pPr>
              <a:spcAft>
                <a:spcPts val="5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Partnerships</a:t>
            </a:r>
          </a:p>
          <a:p>
            <a:endParaRPr lang="en-US" sz="1200" dirty="0">
              <a:latin typeface="Arial Nova" panose="020B0504020202020204" pitchFamily="34" charset="0"/>
              <a:ea typeface="Segoe UI Historic" panose="020B0502040204020203" pitchFamily="34" charset="0"/>
              <a:cs typeface="Segoe UI Historic" panose="020B0502040204020203" pitchFamily="34" charset="0"/>
            </a:endParaRPr>
          </a:p>
          <a:p>
            <a:endParaRPr lang="en-US" sz="1200" dirty="0">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9" name="TextBox 8">
            <a:extLst>
              <a:ext uri="{FF2B5EF4-FFF2-40B4-BE49-F238E27FC236}">
                <a16:creationId xmlns:a16="http://schemas.microsoft.com/office/drawing/2014/main" id="{2D451A69-81F8-E16B-162C-E000D9AB9B32}"/>
              </a:ext>
            </a:extLst>
          </p:cNvPr>
          <p:cNvSpPr txBox="1"/>
          <p:nvPr/>
        </p:nvSpPr>
        <p:spPr>
          <a:xfrm>
            <a:off x="6007680" y="3480866"/>
            <a:ext cx="1295882" cy="2057400"/>
          </a:xfrm>
          <a:prstGeom prst="rect">
            <a:avLst/>
          </a:prstGeom>
          <a:solidFill>
            <a:srgbClr val="9565B8"/>
          </a:solidFill>
        </p:spPr>
        <p:txBody>
          <a:bodyPr wrap="square" rtlCol="0">
            <a:noAutofit/>
          </a:bodyPr>
          <a:lstStyle/>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Interventions</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Programmes</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Collaborations</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Engagement</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Commission</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Promotion</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Consult/Advise</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Facilitate</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Partner</a:t>
            </a:r>
          </a:p>
          <a:p>
            <a:pPr>
              <a:spcAft>
                <a:spcPts val="100"/>
              </a:spcAft>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Disseminate</a:t>
            </a:r>
          </a:p>
          <a:p>
            <a:endPar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a:p>
            <a:endPar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a:p>
            <a:endParaRPr lang="en-US" sz="1200" dirty="0">
              <a:latin typeface="Arial Nova" panose="020B0504020202020204" pitchFamily="34" charset="0"/>
              <a:ea typeface="Segoe UI Historic" panose="020B0502040204020203" pitchFamily="34" charset="0"/>
              <a:cs typeface="Segoe UI Historic" panose="020B0502040204020203" pitchFamily="34" charset="0"/>
            </a:endParaRPr>
          </a:p>
          <a:p>
            <a:endParaRPr lang="en-US" sz="1200" dirty="0">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0" name="TextBox 9">
            <a:extLst>
              <a:ext uri="{FF2B5EF4-FFF2-40B4-BE49-F238E27FC236}">
                <a16:creationId xmlns:a16="http://schemas.microsoft.com/office/drawing/2014/main" id="{D9DCA51D-AE78-84AA-E677-9963C94D6FFA}"/>
              </a:ext>
            </a:extLst>
          </p:cNvPr>
          <p:cNvSpPr txBox="1"/>
          <p:nvPr/>
        </p:nvSpPr>
        <p:spPr>
          <a:xfrm>
            <a:off x="7342744" y="3480866"/>
            <a:ext cx="1295882" cy="2057400"/>
          </a:xfrm>
          <a:prstGeom prst="rect">
            <a:avLst/>
          </a:prstGeom>
          <a:solidFill>
            <a:srgbClr val="7030A0"/>
          </a:solidFill>
        </p:spPr>
        <p:txBody>
          <a:bodyPr wrap="square" rtlCol="0" anchor="ctr" anchorCtr="0">
            <a:noAutofit/>
          </a:bodyPr>
          <a:lstStyle/>
          <a:p>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Activity-specific outputs tailored to ensure that progress and delivery can be measured and contribute towards outcomes</a:t>
            </a:r>
            <a:endParaRPr lang="en-US" sz="1200" dirty="0">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1" name="TextBox 10">
            <a:extLst>
              <a:ext uri="{FF2B5EF4-FFF2-40B4-BE49-F238E27FC236}">
                <a16:creationId xmlns:a16="http://schemas.microsoft.com/office/drawing/2014/main" id="{4E20C48C-AF8E-A178-9804-A764FF642D81}"/>
              </a:ext>
            </a:extLst>
          </p:cNvPr>
          <p:cNvSpPr txBox="1"/>
          <p:nvPr/>
        </p:nvSpPr>
        <p:spPr>
          <a:xfrm>
            <a:off x="8677808" y="3480866"/>
            <a:ext cx="1295882" cy="2057400"/>
          </a:xfrm>
          <a:prstGeom prst="rect">
            <a:avLst/>
          </a:prstGeom>
          <a:solidFill>
            <a:srgbClr val="98139B"/>
          </a:solidFill>
        </p:spPr>
        <p:txBody>
          <a:bodyPr wrap="square" rtlCol="0">
            <a:noAutofit/>
          </a:bodyPr>
          <a:lstStyle/>
          <a:p>
            <a:r>
              <a:rPr lang="en-US" sz="12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Short Term</a:t>
            </a:r>
          </a:p>
          <a:p>
            <a:pPr marL="171450" indent="-171450">
              <a:buFont typeface="Arial" panose="020B0604020202020204" pitchFamily="34" charset="0"/>
              <a:buChar char="•"/>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Jobs</a:t>
            </a:r>
          </a:p>
          <a:p>
            <a:pPr marL="171450" indent="-171450">
              <a:buFont typeface="Arial" panose="020B0604020202020204" pitchFamily="34" charset="0"/>
              <a:buChar char="•"/>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Learning</a:t>
            </a:r>
          </a:p>
          <a:p>
            <a:pPr marL="171450" indent="-171450">
              <a:buFont typeface="Arial" panose="020B0604020202020204" pitchFamily="34" charset="0"/>
              <a:buChar char="•"/>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Qualifications</a:t>
            </a:r>
          </a:p>
          <a:p>
            <a:r>
              <a:rPr lang="en-US" sz="12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Intermediate</a:t>
            </a:r>
          </a:p>
          <a:p>
            <a:pPr marL="171450" indent="-171450">
              <a:buFont typeface="Arial" panose="020B0604020202020204" pitchFamily="34" charset="0"/>
              <a:buChar char="•"/>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Aspiration </a:t>
            </a:r>
          </a:p>
          <a:p>
            <a:pPr marL="171450" indent="-171450">
              <a:buFont typeface="Arial" panose="020B0604020202020204" pitchFamily="34" charset="0"/>
              <a:buChar char="•"/>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Productivity</a:t>
            </a:r>
          </a:p>
          <a:p>
            <a:r>
              <a:rPr lang="en-US" sz="12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Long Term</a:t>
            </a:r>
          </a:p>
          <a:p>
            <a:pPr marL="171450" indent="-171450">
              <a:buFont typeface="Arial" panose="020B0604020202020204" pitchFamily="34" charset="0"/>
              <a:buChar char="•"/>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Growth</a:t>
            </a:r>
          </a:p>
          <a:p>
            <a:pPr marL="171450" indent="-171450">
              <a:buFont typeface="Arial" panose="020B0604020202020204" pitchFamily="34" charset="0"/>
              <a:buChar char="•"/>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Sustainability</a:t>
            </a:r>
          </a:p>
          <a:p>
            <a:pPr marL="171450" indent="-171450">
              <a:buFont typeface="Arial" panose="020B0604020202020204" pitchFamily="34" charset="0"/>
              <a:buChar char="•"/>
            </a:pPr>
            <a:r>
              <a:rPr lang="en-US"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Culture</a:t>
            </a:r>
          </a:p>
        </p:txBody>
      </p:sp>
      <p:sp>
        <p:nvSpPr>
          <p:cNvPr id="22" name="Rectangle 21">
            <a:extLst>
              <a:ext uri="{FF2B5EF4-FFF2-40B4-BE49-F238E27FC236}">
                <a16:creationId xmlns:a16="http://schemas.microsoft.com/office/drawing/2014/main" id="{1A4F52C9-6A65-6E44-D498-BE4F551E059B}"/>
              </a:ext>
            </a:extLst>
          </p:cNvPr>
          <p:cNvSpPr/>
          <p:nvPr/>
        </p:nvSpPr>
        <p:spPr>
          <a:xfrm>
            <a:off x="10214456" y="3129349"/>
            <a:ext cx="76252" cy="2699657"/>
          </a:xfrm>
          <a:prstGeom prst="rect">
            <a:avLst/>
          </a:prstGeom>
          <a:gradFill>
            <a:gsLst>
              <a:gs pos="0">
                <a:srgbClr val="98139B"/>
              </a:gs>
              <a:gs pos="100000">
                <a:srgbClr val="D8397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D93F469-8B3B-8EAC-35BD-CEB3C6AEA2D9}"/>
              </a:ext>
            </a:extLst>
          </p:cNvPr>
          <p:cNvSpPr/>
          <p:nvPr/>
        </p:nvSpPr>
        <p:spPr>
          <a:xfrm rot="5400000">
            <a:off x="8902753" y="4487771"/>
            <a:ext cx="76252" cy="2699657"/>
          </a:xfrm>
          <a:prstGeom prst="rect">
            <a:avLst/>
          </a:prstGeom>
          <a:solidFill>
            <a:srgbClr val="D83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EFE200D-8906-875F-8DCB-F98316AE9A0E}"/>
              </a:ext>
            </a:extLst>
          </p:cNvPr>
          <p:cNvSpPr/>
          <p:nvPr/>
        </p:nvSpPr>
        <p:spPr>
          <a:xfrm>
            <a:off x="1632806" y="3132524"/>
            <a:ext cx="76252" cy="2699657"/>
          </a:xfrm>
          <a:prstGeom prst="rect">
            <a:avLst/>
          </a:prstGeom>
          <a:gradFill>
            <a:gsLst>
              <a:gs pos="0">
                <a:srgbClr val="EE9F3D"/>
              </a:gs>
              <a:gs pos="100000">
                <a:srgbClr val="D8397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4902A25-6E68-4A00-C91A-2A7EC2B91CC6}"/>
              </a:ext>
            </a:extLst>
          </p:cNvPr>
          <p:cNvSpPr txBox="1"/>
          <p:nvPr/>
        </p:nvSpPr>
        <p:spPr>
          <a:xfrm>
            <a:off x="2852057" y="5592665"/>
            <a:ext cx="6270173" cy="492443"/>
          </a:xfrm>
          <a:prstGeom prst="rect">
            <a:avLst/>
          </a:prstGeom>
          <a:solidFill>
            <a:srgbClr val="D8397E"/>
          </a:solidFill>
          <a:ln>
            <a:noFill/>
          </a:ln>
        </p:spPr>
        <p:txBody>
          <a:bodyPr wrap="square" rtlCol="0">
            <a:spAutoFit/>
          </a:bodyPr>
          <a:lstStyle/>
          <a:p>
            <a:pPr algn="ctr"/>
            <a:r>
              <a:rPr lang="en-GB" sz="14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EVALUATION CYCLE</a:t>
            </a:r>
          </a:p>
          <a:p>
            <a:pPr algn="ctr"/>
            <a:r>
              <a:rPr lang="en-GB" sz="12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Identification – Design – Implementation – Completion - Follow-up </a:t>
            </a:r>
          </a:p>
        </p:txBody>
      </p:sp>
      <p:sp>
        <p:nvSpPr>
          <p:cNvPr id="32" name="Rectangle 31">
            <a:extLst>
              <a:ext uri="{FF2B5EF4-FFF2-40B4-BE49-F238E27FC236}">
                <a16:creationId xmlns:a16="http://schemas.microsoft.com/office/drawing/2014/main" id="{141C3E82-C7DC-C24F-D657-3533939F81DE}"/>
              </a:ext>
            </a:extLst>
          </p:cNvPr>
          <p:cNvSpPr/>
          <p:nvPr/>
        </p:nvSpPr>
        <p:spPr>
          <a:xfrm>
            <a:off x="920633" y="2363031"/>
            <a:ext cx="555730" cy="4143712"/>
          </a:xfrm>
          <a:prstGeom prst="rect">
            <a:avLst/>
          </a:prstGeom>
          <a:solidFill>
            <a:srgbClr val="589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12EF256-FD3B-E953-66F0-41A8B39E4908}"/>
              </a:ext>
            </a:extLst>
          </p:cNvPr>
          <p:cNvSpPr/>
          <p:nvPr/>
        </p:nvSpPr>
        <p:spPr>
          <a:xfrm rot="5400000">
            <a:off x="5802477" y="1273614"/>
            <a:ext cx="369332" cy="10133021"/>
          </a:xfrm>
          <a:prstGeom prst="rect">
            <a:avLst/>
          </a:prstGeom>
          <a:solidFill>
            <a:srgbClr val="589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301D418-AAA5-F56B-FE0A-AF0EDB68F083}"/>
              </a:ext>
            </a:extLst>
          </p:cNvPr>
          <p:cNvSpPr/>
          <p:nvPr/>
        </p:nvSpPr>
        <p:spPr>
          <a:xfrm>
            <a:off x="10497924" y="2363030"/>
            <a:ext cx="555730" cy="4143712"/>
          </a:xfrm>
          <a:prstGeom prst="rect">
            <a:avLst/>
          </a:prstGeom>
          <a:solidFill>
            <a:srgbClr val="589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4315519-A923-8380-35E7-08A3C59400B4}"/>
              </a:ext>
            </a:extLst>
          </p:cNvPr>
          <p:cNvSpPr/>
          <p:nvPr/>
        </p:nvSpPr>
        <p:spPr>
          <a:xfrm rot="5400000">
            <a:off x="5802476" y="-2518813"/>
            <a:ext cx="369333" cy="10133021"/>
          </a:xfrm>
          <a:prstGeom prst="rect">
            <a:avLst/>
          </a:prstGeom>
          <a:solidFill>
            <a:srgbClr val="589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AC28B636-0ED5-7209-D48F-6A843B37B784}"/>
              </a:ext>
            </a:extLst>
          </p:cNvPr>
          <p:cNvSpPr txBox="1"/>
          <p:nvPr/>
        </p:nvSpPr>
        <p:spPr>
          <a:xfrm>
            <a:off x="929490" y="2347158"/>
            <a:ext cx="2102457" cy="369332"/>
          </a:xfrm>
          <a:prstGeom prst="rect">
            <a:avLst/>
          </a:prstGeom>
          <a:noFill/>
        </p:spPr>
        <p:txBody>
          <a:bodyPr wrap="square" rtlCol="0">
            <a:spAutoFit/>
          </a:bodyPr>
          <a:lstStyle/>
          <a:p>
            <a:r>
              <a:rPr lang="en-US"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Skills Ecosystem </a:t>
            </a:r>
          </a:p>
        </p:txBody>
      </p:sp>
      <p:sp>
        <p:nvSpPr>
          <p:cNvPr id="38" name="TextBox 37">
            <a:extLst>
              <a:ext uri="{FF2B5EF4-FFF2-40B4-BE49-F238E27FC236}">
                <a16:creationId xmlns:a16="http://schemas.microsoft.com/office/drawing/2014/main" id="{54C360AF-CC69-298F-3615-ED1F6591B0AF}"/>
              </a:ext>
            </a:extLst>
          </p:cNvPr>
          <p:cNvSpPr txBox="1"/>
          <p:nvPr/>
        </p:nvSpPr>
        <p:spPr>
          <a:xfrm>
            <a:off x="9122231" y="6150977"/>
            <a:ext cx="1931424" cy="369332"/>
          </a:xfrm>
          <a:prstGeom prst="rect">
            <a:avLst/>
          </a:prstGeom>
          <a:noFill/>
        </p:spPr>
        <p:txBody>
          <a:bodyPr wrap="square" rtlCol="0">
            <a:spAutoFit/>
          </a:bodyPr>
          <a:lstStyle/>
          <a:p>
            <a:pPr algn="r"/>
            <a:r>
              <a:rPr lang="en-US"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Skills Ecosystem</a:t>
            </a:r>
          </a:p>
        </p:txBody>
      </p:sp>
      <p:sp>
        <p:nvSpPr>
          <p:cNvPr id="40" name="Triangle 39">
            <a:extLst>
              <a:ext uri="{FF2B5EF4-FFF2-40B4-BE49-F238E27FC236}">
                <a16:creationId xmlns:a16="http://schemas.microsoft.com/office/drawing/2014/main" id="{7B7F9D6D-11B0-9558-CE51-CCC67F4A747E}"/>
              </a:ext>
            </a:extLst>
          </p:cNvPr>
          <p:cNvSpPr/>
          <p:nvPr/>
        </p:nvSpPr>
        <p:spPr>
          <a:xfrm rot="10800000">
            <a:off x="10088595" y="4277700"/>
            <a:ext cx="326572" cy="321103"/>
          </a:xfrm>
          <a:prstGeom prst="triangle">
            <a:avLst/>
          </a:prstGeom>
          <a:solidFill>
            <a:srgbClr val="D83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D34F4652-543D-A6CA-DA29-A30A971DE62C}"/>
              </a:ext>
            </a:extLst>
          </p:cNvPr>
          <p:cNvSpPr/>
          <p:nvPr/>
        </p:nvSpPr>
        <p:spPr>
          <a:xfrm rot="16200000">
            <a:off x="9486238" y="5671267"/>
            <a:ext cx="326572" cy="321103"/>
          </a:xfrm>
          <a:prstGeom prst="triangle">
            <a:avLst/>
          </a:prstGeom>
          <a:solidFill>
            <a:srgbClr val="D83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186C4DC6-C0A1-CBD9-64FB-E4DF0D878228}"/>
              </a:ext>
            </a:extLst>
          </p:cNvPr>
          <p:cNvSpPr/>
          <p:nvPr/>
        </p:nvSpPr>
        <p:spPr>
          <a:xfrm rot="16200000">
            <a:off x="2127502" y="5654512"/>
            <a:ext cx="326572" cy="321103"/>
          </a:xfrm>
          <a:prstGeom prst="triangle">
            <a:avLst/>
          </a:prstGeom>
          <a:solidFill>
            <a:srgbClr val="D83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4A0C1E69-15A6-1967-7BBF-D63A5E9DFE6C}"/>
              </a:ext>
            </a:extLst>
          </p:cNvPr>
          <p:cNvSpPr/>
          <p:nvPr/>
        </p:nvSpPr>
        <p:spPr>
          <a:xfrm>
            <a:off x="1507431" y="3741729"/>
            <a:ext cx="326572" cy="321103"/>
          </a:xfrm>
          <a:prstGeom prst="triangle">
            <a:avLst/>
          </a:prstGeom>
          <a:solidFill>
            <a:srgbClr val="EE9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827103C-7BA1-0FEA-0B42-9B6552944F87}"/>
              </a:ext>
            </a:extLst>
          </p:cNvPr>
          <p:cNvSpPr txBox="1"/>
          <p:nvPr/>
        </p:nvSpPr>
        <p:spPr>
          <a:xfrm>
            <a:off x="260794" y="1516972"/>
            <a:ext cx="11669236" cy="523220"/>
          </a:xfrm>
          <a:prstGeom prst="rect">
            <a:avLst/>
          </a:prstGeom>
          <a:noFill/>
        </p:spPr>
        <p:txBody>
          <a:bodyPr wrap="square" rtlCol="0">
            <a:spAutoFit/>
          </a:bodyPr>
          <a:lstStyle/>
          <a:p>
            <a:pPr lvl="0">
              <a:spcAft>
                <a:spcPts val="1200"/>
              </a:spcAft>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Recognising that no single plan will be all-encompassing, local action should focus on achievable local goals, targeting measurable improvements to local employment and skills outcomes in areas where there is the best opportunity for significant local influence.</a:t>
            </a:r>
            <a:endParaRPr kumimoji="0" lang="en-US" sz="140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pic>
        <p:nvPicPr>
          <p:cNvPr id="12" name="Graphic 11" descr="Handshake with solid fill">
            <a:extLst>
              <a:ext uri="{FF2B5EF4-FFF2-40B4-BE49-F238E27FC236}">
                <a16:creationId xmlns:a16="http://schemas.microsoft.com/office/drawing/2014/main" id="{C60BE19B-1A45-E0F7-C21D-10EE01E9A5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7924" y="281862"/>
            <a:ext cx="1409528" cy="1409528"/>
          </a:xfrm>
          <a:prstGeom prst="rect">
            <a:avLst/>
          </a:prstGeom>
        </p:spPr>
      </p:pic>
    </p:spTree>
    <p:extLst>
      <p:ext uri="{BB962C8B-B14F-4D97-AF65-F5344CB8AC3E}">
        <p14:creationId xmlns:p14="http://schemas.microsoft.com/office/powerpoint/2010/main" val="215266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254532A-B78E-AA2A-E94B-05511D50A324}"/>
              </a:ext>
            </a:extLst>
          </p:cNvPr>
          <p:cNvSpPr txBox="1"/>
          <p:nvPr/>
        </p:nvSpPr>
        <p:spPr>
          <a:xfrm>
            <a:off x="271108" y="4961434"/>
            <a:ext cx="7771251" cy="1621692"/>
          </a:xfrm>
          <a:prstGeom prst="rect">
            <a:avLst/>
          </a:prstGeom>
          <a:solidFill>
            <a:srgbClr val="A5A5A5">
              <a:alpha val="15000"/>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Box 9">
            <a:extLst>
              <a:ext uri="{FF2B5EF4-FFF2-40B4-BE49-F238E27FC236}">
                <a16:creationId xmlns:a16="http://schemas.microsoft.com/office/drawing/2014/main" id="{C9CD704B-AB05-3563-6A1D-F830AB8B73D1}"/>
              </a:ext>
            </a:extLst>
          </p:cNvPr>
          <p:cNvSpPr txBox="1"/>
          <p:nvPr/>
        </p:nvSpPr>
        <p:spPr>
          <a:xfrm>
            <a:off x="274822" y="3243850"/>
            <a:ext cx="7765302" cy="1621692"/>
          </a:xfrm>
          <a:prstGeom prst="rect">
            <a:avLst/>
          </a:prstGeom>
          <a:solidFill>
            <a:srgbClr val="2F78BC">
              <a:alpha val="15302"/>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 name="TextBox 6">
            <a:extLst>
              <a:ext uri="{FF2B5EF4-FFF2-40B4-BE49-F238E27FC236}">
                <a16:creationId xmlns:a16="http://schemas.microsoft.com/office/drawing/2014/main" id="{5D70B170-9658-8042-FF04-16D114FAB570}"/>
              </a:ext>
            </a:extLst>
          </p:cNvPr>
          <p:cNvSpPr txBox="1"/>
          <p:nvPr/>
        </p:nvSpPr>
        <p:spPr>
          <a:xfrm>
            <a:off x="268116" y="1531162"/>
            <a:ext cx="7772008" cy="1621692"/>
          </a:xfrm>
          <a:prstGeom prst="rect">
            <a:avLst/>
          </a:prstGeom>
          <a:solidFill>
            <a:srgbClr val="288036">
              <a:alpha val="15000"/>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269034" y="969897"/>
            <a:ext cx="11321413" cy="518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STAKEHOLDER CONSIDERATIONS</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30506C43-3310-D9EC-7F39-41E53C5F6B91}"/>
              </a:ext>
            </a:extLst>
          </p:cNvPr>
          <p:cNvSpPr txBox="1"/>
          <p:nvPr/>
        </p:nvSpPr>
        <p:spPr>
          <a:xfrm>
            <a:off x="1406659" y="1970228"/>
            <a:ext cx="6360096" cy="73866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300"/>
              </a:spcAft>
              <a:buClrTx/>
              <a:buSzTx/>
              <a:tabLst/>
              <a:defRPr/>
            </a:pP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Are there opportunities to better factor in the Greater Lincolnshire </a:t>
            </a:r>
            <a:r>
              <a:rPr kumimoji="0" lang="en-US" sz="1400" b="1"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Skills Ecosystem </a:t>
            </a: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and its interdependencies between employers, communities, residents, and </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our</a:t>
            </a: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 skills infrastructure?</a:t>
            </a:r>
          </a:p>
        </p:txBody>
      </p:sp>
      <p:pic>
        <p:nvPicPr>
          <p:cNvPr id="2" name="Picture 1" descr="3D laser pattern">
            <a:extLst>
              <a:ext uri="{FF2B5EF4-FFF2-40B4-BE49-F238E27FC236}">
                <a16:creationId xmlns:a16="http://schemas.microsoft.com/office/drawing/2014/main" id="{80C5DCFC-81FC-B898-1F31-0178FCDBF203}"/>
              </a:ext>
            </a:extLst>
          </p:cNvPr>
          <p:cNvPicPr>
            <a:picLocks noChangeAspect="1"/>
          </p:cNvPicPr>
          <p:nvPr/>
        </p:nvPicPr>
        <p:blipFill rotWithShape="1">
          <a:blip r:embed="rId2" cstate="email">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b="533"/>
          <a:stretch/>
        </p:blipFill>
        <p:spPr>
          <a:xfrm>
            <a:off x="8091314" y="1528420"/>
            <a:ext cx="3829578" cy="5054706"/>
          </a:xfrm>
          <a:prstGeom prst="rect">
            <a:avLst/>
          </a:prstGeom>
        </p:spPr>
      </p:pic>
      <p:sp>
        <p:nvSpPr>
          <p:cNvPr id="3" name="Rectangle 2">
            <a:extLst>
              <a:ext uri="{FF2B5EF4-FFF2-40B4-BE49-F238E27FC236}">
                <a16:creationId xmlns:a16="http://schemas.microsoft.com/office/drawing/2014/main" id="{3A2C1F39-36EC-39C1-75F8-42B4C885FDB9}"/>
              </a:ext>
            </a:extLst>
          </p:cNvPr>
          <p:cNvSpPr/>
          <p:nvPr/>
        </p:nvSpPr>
        <p:spPr>
          <a:xfrm>
            <a:off x="8091314" y="1525025"/>
            <a:ext cx="3836204" cy="5061673"/>
          </a:xfrm>
          <a:prstGeom prst="rect">
            <a:avLst/>
          </a:prstGeom>
          <a:solidFill>
            <a:srgbClr val="2E76B9">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491A54D9-0D82-BB7B-2B15-81A5C6271B9E}"/>
              </a:ext>
            </a:extLst>
          </p:cNvPr>
          <p:cNvSpPr txBox="1"/>
          <p:nvPr/>
        </p:nvSpPr>
        <p:spPr>
          <a:xfrm>
            <a:off x="8186327" y="2553587"/>
            <a:ext cx="3652381" cy="2591863"/>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An approach through working together to develop shared local policy and investment plans, based upon a robust evidence base and strong multi-stakeholder partnership, with a commitment to improving local employment and skills outcomes for all involved.</a:t>
            </a:r>
            <a:endParaRPr kumimoji="0" lang="en-US" sz="1800" b="0"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5" name="TextBox 4">
            <a:extLst>
              <a:ext uri="{FF2B5EF4-FFF2-40B4-BE49-F238E27FC236}">
                <a16:creationId xmlns:a16="http://schemas.microsoft.com/office/drawing/2014/main" id="{DBDEA3C0-323E-2996-FF4C-5261EBAF2755}"/>
              </a:ext>
            </a:extLst>
          </p:cNvPr>
          <p:cNvSpPr txBox="1"/>
          <p:nvPr/>
        </p:nvSpPr>
        <p:spPr>
          <a:xfrm>
            <a:off x="1406660" y="3620195"/>
            <a:ext cx="6360095" cy="120802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300"/>
              </a:spcAft>
              <a:buClrTx/>
              <a:buSzTx/>
              <a:tabLst/>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How representative is our </a:t>
            </a:r>
            <a:r>
              <a:rPr lang="en-US" sz="1400" b="1" dirty="0">
                <a:latin typeface="Arial Nova" panose="020B0504020202020204" pitchFamily="34" charset="0"/>
                <a:ea typeface="Segoe UI Historic" panose="020B0502040204020203" pitchFamily="34" charset="0"/>
                <a:cs typeface="Segoe UI Historic" panose="020B0502040204020203" pitchFamily="34" charset="0"/>
              </a:rPr>
              <a:t>Local Skills Framework </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in facilitating skills leadership, an evidence-base, place-based decision-making, plans, investments, and ROI-evaluation in terms of improving employment and skills outcomes in Greater Lincolnshire?</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6" name="TextBox 5">
            <a:extLst>
              <a:ext uri="{FF2B5EF4-FFF2-40B4-BE49-F238E27FC236}">
                <a16:creationId xmlns:a16="http://schemas.microsoft.com/office/drawing/2014/main" id="{FDAEE7D9-4C5D-7E66-2E00-CB5DC88E9735}"/>
              </a:ext>
            </a:extLst>
          </p:cNvPr>
          <p:cNvSpPr txBox="1"/>
          <p:nvPr/>
        </p:nvSpPr>
        <p:spPr>
          <a:xfrm>
            <a:off x="1406661" y="5499535"/>
            <a:ext cx="6360095" cy="77713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300"/>
              </a:spcAft>
              <a:buClrTx/>
              <a:buSzTx/>
              <a:tabLst/>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What are our key </a:t>
            </a:r>
            <a:r>
              <a:rPr lang="en-US" sz="1400" b="1" dirty="0">
                <a:latin typeface="Arial Nova" panose="020B0504020202020204" pitchFamily="34" charset="0"/>
                <a:ea typeface="Segoe UI Historic" panose="020B0502040204020203" pitchFamily="34" charset="0"/>
                <a:cs typeface="Segoe UI Historic" panose="020B0502040204020203" pitchFamily="34" charset="0"/>
              </a:rPr>
              <a:t>Local Skills Actions </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currently? How well does collaborative accountability for those actions work? What does success look like?</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2" name="TextBox 11">
            <a:extLst>
              <a:ext uri="{FF2B5EF4-FFF2-40B4-BE49-F238E27FC236}">
                <a16:creationId xmlns:a16="http://schemas.microsoft.com/office/drawing/2014/main" id="{A92DBE1D-AA36-797A-08F6-9D29BFE5A71B}"/>
              </a:ext>
            </a:extLst>
          </p:cNvPr>
          <p:cNvSpPr txBox="1"/>
          <p:nvPr/>
        </p:nvSpPr>
        <p:spPr>
          <a:xfrm>
            <a:off x="434232" y="1781853"/>
            <a:ext cx="921237" cy="1107996"/>
          </a:xfrm>
          <a:prstGeom prst="rect">
            <a:avLst/>
          </a:prstGeom>
          <a:noFill/>
        </p:spPr>
        <p:txBody>
          <a:bodyPr wrap="square" rtlCol="0">
            <a:spAutoFit/>
          </a:bodyPr>
          <a:lstStyle/>
          <a:p>
            <a:r>
              <a:rPr lang="en-US" sz="6600" dirty="0">
                <a:solidFill>
                  <a:srgbClr val="0A8036"/>
                </a:solidFill>
                <a:latin typeface="Arial Nova" panose="020B0504020202020204" pitchFamily="34" charset="0"/>
              </a:rPr>
              <a:t>1.</a:t>
            </a:r>
          </a:p>
        </p:txBody>
      </p:sp>
      <p:sp>
        <p:nvSpPr>
          <p:cNvPr id="13" name="TextBox 12">
            <a:extLst>
              <a:ext uri="{FF2B5EF4-FFF2-40B4-BE49-F238E27FC236}">
                <a16:creationId xmlns:a16="http://schemas.microsoft.com/office/drawing/2014/main" id="{2B5CC11F-12B4-FA17-900B-D014FE9F9AF1}"/>
              </a:ext>
            </a:extLst>
          </p:cNvPr>
          <p:cNvSpPr txBox="1"/>
          <p:nvPr/>
        </p:nvSpPr>
        <p:spPr>
          <a:xfrm>
            <a:off x="459828" y="3518553"/>
            <a:ext cx="921237" cy="1107996"/>
          </a:xfrm>
          <a:prstGeom prst="rect">
            <a:avLst/>
          </a:prstGeom>
          <a:noFill/>
        </p:spPr>
        <p:txBody>
          <a:bodyPr wrap="square" rtlCol="0">
            <a:spAutoFit/>
          </a:bodyPr>
          <a:lstStyle/>
          <a:p>
            <a:r>
              <a:rPr lang="en-US" sz="6600" dirty="0">
                <a:solidFill>
                  <a:srgbClr val="2C78BD"/>
                </a:solidFill>
                <a:latin typeface="Arial Nova" panose="020B0504020202020204" pitchFamily="34" charset="0"/>
              </a:rPr>
              <a:t>2.</a:t>
            </a:r>
          </a:p>
        </p:txBody>
      </p:sp>
      <p:sp>
        <p:nvSpPr>
          <p:cNvPr id="14" name="TextBox 13">
            <a:extLst>
              <a:ext uri="{FF2B5EF4-FFF2-40B4-BE49-F238E27FC236}">
                <a16:creationId xmlns:a16="http://schemas.microsoft.com/office/drawing/2014/main" id="{D6FAC863-AAA0-9BE2-839B-D0E7492155D4}"/>
              </a:ext>
            </a:extLst>
          </p:cNvPr>
          <p:cNvSpPr txBox="1"/>
          <p:nvPr/>
        </p:nvSpPr>
        <p:spPr>
          <a:xfrm>
            <a:off x="500387" y="5204563"/>
            <a:ext cx="921237" cy="1107996"/>
          </a:xfrm>
          <a:prstGeom prst="rect">
            <a:avLst/>
          </a:prstGeom>
          <a:noFill/>
        </p:spPr>
        <p:txBody>
          <a:bodyPr wrap="square" rtlCol="0">
            <a:spAutoFit/>
          </a:bodyPr>
          <a:lstStyle/>
          <a:p>
            <a:r>
              <a:rPr lang="en-US" sz="6600" dirty="0">
                <a:solidFill>
                  <a:srgbClr val="A5A5A5"/>
                </a:solidFill>
                <a:latin typeface="Arial Nova" panose="020B0504020202020204" pitchFamily="34" charset="0"/>
              </a:rPr>
              <a:t>3.</a:t>
            </a:r>
          </a:p>
        </p:txBody>
      </p:sp>
    </p:spTree>
    <p:extLst>
      <p:ext uri="{BB962C8B-B14F-4D97-AF65-F5344CB8AC3E}">
        <p14:creationId xmlns:p14="http://schemas.microsoft.com/office/powerpoint/2010/main" val="2976514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278691" y="528699"/>
            <a:ext cx="9615117"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OPPORTUNITIES FOR SKILLS PLANNING AND INVESTMENT IN GREATER LINCOLNSHIRE</a:t>
            </a:r>
          </a:p>
        </p:txBody>
      </p:sp>
      <p:sp>
        <p:nvSpPr>
          <p:cNvPr id="2" name="TextBox 1">
            <a:extLst>
              <a:ext uri="{FF2B5EF4-FFF2-40B4-BE49-F238E27FC236}">
                <a16:creationId xmlns:a16="http://schemas.microsoft.com/office/drawing/2014/main" id="{452984D9-E041-4FA9-B011-4D47EED52240}"/>
              </a:ext>
            </a:extLst>
          </p:cNvPr>
          <p:cNvSpPr txBox="1"/>
          <p:nvPr/>
        </p:nvSpPr>
        <p:spPr>
          <a:xfrm>
            <a:off x="267121" y="1707330"/>
            <a:ext cx="7790206" cy="4621971"/>
          </a:xfrm>
          <a:prstGeom prst="rect">
            <a:avLst/>
          </a:prstGeom>
          <a:noFill/>
        </p:spPr>
        <p:txBody>
          <a:bodyPr wrap="square" rtlCol="0">
            <a:spAutoFit/>
          </a:bodyPr>
          <a:lstStyle/>
          <a:p>
            <a:pPr lvl="0" defTabSz="457200">
              <a:lnSpc>
                <a:spcPct val="114000"/>
              </a:lnSpc>
              <a:spcAft>
                <a:spcPts val="1200"/>
              </a:spcAft>
              <a:defRPr/>
            </a:pPr>
            <a:r>
              <a:rPr lang="en-US" altLang="en-US" sz="1600" b="1" dirty="0">
                <a:latin typeface="Arial Nova" panose="020B0504020202020204" pitchFamily="34" charset="0"/>
                <a:ea typeface="Segoe UI Historic" panose="020B0502040204020203" pitchFamily="34" charset="0"/>
                <a:cs typeface="Segoe UI Historic" panose="020B0502040204020203" pitchFamily="34" charset="0"/>
              </a:rPr>
              <a:t>Local skills investment can deliver:</a:t>
            </a:r>
          </a:p>
          <a:p>
            <a:pPr marL="285750" lvl="0" indent="-285750" defTabSz="457200">
              <a:lnSpc>
                <a:spcPct val="114000"/>
              </a:lnSpc>
              <a:spcAft>
                <a:spcPts val="12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Locally targeted skills support that enables adults living and working in sparse rural and coastal areas to have the best access to a choice of learning opportunities</a:t>
            </a:r>
          </a:p>
          <a:p>
            <a:pPr marL="285750" lvl="0" indent="-285750" defTabSz="457200">
              <a:lnSpc>
                <a:spcPct val="114000"/>
              </a:lnSpc>
              <a:spcAft>
                <a:spcPts val="12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Local dialogue and optimal alignment across Greater Lincolnshire employers, communities, and providers</a:t>
            </a:r>
          </a:p>
          <a:p>
            <a:pPr marL="285750" lvl="0" indent="-285750" defTabSz="457200">
              <a:lnSpc>
                <a:spcPct val="114000"/>
              </a:lnSpc>
              <a:spcAft>
                <a:spcPts val="12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Collective local challenge where wider policy initiatives may impact negatively on local plans</a:t>
            </a:r>
          </a:p>
          <a:p>
            <a:pPr marL="285750" lvl="0" indent="-285750" defTabSz="457200">
              <a:lnSpc>
                <a:spcPct val="114000"/>
              </a:lnSpc>
              <a:spcAft>
                <a:spcPts val="12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Flexibility to adapt provision for local (often ‘niche’) skills needs, circumstances, and opportunities </a:t>
            </a:r>
          </a:p>
          <a:p>
            <a:pPr marL="285750" lvl="0" indent="-285750" defTabSz="457200">
              <a:lnSpc>
                <a:spcPct val="114000"/>
              </a:lnSpc>
              <a:spcAft>
                <a:spcPts val="12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Assurance that proposed new investments are not implemented without understanding the potential for any net detrimental effects - for example, through learner displacement</a:t>
            </a:r>
          </a:p>
          <a:p>
            <a:pPr marL="285750" lvl="0" indent="-285750" defTabSz="457200">
              <a:lnSpc>
                <a:spcPct val="114000"/>
              </a:lnSpc>
              <a:spcAft>
                <a:spcPts val="12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Avoidance of unnecessary duplication of activity which might cause beneficiary disengagement and/or make some provision unsustainable </a:t>
            </a:r>
          </a:p>
          <a:p>
            <a:pPr marL="285750" lvl="0" indent="-285750" defTabSz="457200">
              <a:lnSpc>
                <a:spcPct val="114000"/>
              </a:lnSpc>
              <a:spcAft>
                <a:spcPts val="12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Shared local understanding  of the impacts of previous investments to inform and  improve future investment and commissions </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C786BC7B-0661-B0EF-3692-1D147DE677A3}"/>
              </a:ext>
            </a:extLst>
          </p:cNvPr>
          <p:cNvSpPr/>
          <p:nvPr/>
        </p:nvSpPr>
        <p:spPr>
          <a:xfrm>
            <a:off x="8094416" y="1531992"/>
            <a:ext cx="3830462"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285750" lvl="0" indent="-285750" defTabSz="457200">
              <a:lnSpc>
                <a:spcPct val="114000"/>
              </a:lnSpc>
              <a:spcAft>
                <a:spcPts val="1200"/>
              </a:spcAft>
              <a:buFont typeface="Wingdings" pitchFamily="2" charset="2"/>
              <a:buChar char="§"/>
              <a:defRPr/>
            </a:pPr>
            <a:endParaRPr lang="en-US" altLang="en-US" sz="1800" dirty="0">
              <a:latin typeface="Arial Nova" panose="020B0504020202020204" pitchFamily="34" charset="0"/>
              <a:ea typeface="Segoe UI Historic" panose="020B0502040204020203" pitchFamily="34" charset="0"/>
              <a:cs typeface="Segoe UI Historic" panose="020B0502040204020203" pitchFamily="34" charset="0"/>
            </a:endParaRPr>
          </a:p>
          <a:p>
            <a:pPr marL="285750" lvl="0" indent="-285750" defTabSz="457200">
              <a:lnSpc>
                <a:spcPct val="114000"/>
              </a:lnSpc>
              <a:spcAft>
                <a:spcPts val="1200"/>
              </a:spcAft>
              <a:buFont typeface="Wingdings" pitchFamily="2" charset="2"/>
              <a:buChar char="§"/>
              <a:defRPr/>
            </a:pPr>
            <a:endParaRPr lang="en-US" altLang="en-US" dirty="0">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3" name="TextBox 2">
            <a:extLst>
              <a:ext uri="{FF2B5EF4-FFF2-40B4-BE49-F238E27FC236}">
                <a16:creationId xmlns:a16="http://schemas.microsoft.com/office/drawing/2014/main" id="{B8EDC402-7EA9-D86E-3FCD-4B9623D84DE9}"/>
              </a:ext>
            </a:extLst>
          </p:cNvPr>
          <p:cNvSpPr txBox="1"/>
          <p:nvPr/>
        </p:nvSpPr>
        <p:spPr>
          <a:xfrm>
            <a:off x="8425147" y="3038175"/>
            <a:ext cx="3168999" cy="2276072"/>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lang="en-US" i="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Locally targeted skills support that enables adults living and working in sparse rural and coastal areas to have the best access to a choice of learning opportunities</a:t>
            </a:r>
          </a:p>
        </p:txBody>
      </p:sp>
    </p:spTree>
    <p:extLst>
      <p:ext uri="{BB962C8B-B14F-4D97-AF65-F5344CB8AC3E}">
        <p14:creationId xmlns:p14="http://schemas.microsoft.com/office/powerpoint/2010/main" val="1484199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7DCD6C7-EC5F-4D4D-8E0B-C4BD74ED7106}"/>
              </a:ext>
            </a:extLst>
          </p:cNvPr>
          <p:cNvSpPr/>
          <p:nvPr/>
        </p:nvSpPr>
        <p:spPr>
          <a:xfrm>
            <a:off x="269033" y="271301"/>
            <a:ext cx="3836204" cy="186090"/>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D86EAA8-133A-4949-811E-5E5E646DD077}"/>
              </a:ext>
            </a:extLst>
          </p:cNvPr>
          <p:cNvSpPr/>
          <p:nvPr/>
        </p:nvSpPr>
        <p:spPr>
          <a:xfrm>
            <a:off x="4136703" y="271301"/>
            <a:ext cx="3920624" cy="186090"/>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0AEBDCE-9068-964D-8016-7C9365E1B9F1}"/>
              </a:ext>
            </a:extLst>
          </p:cNvPr>
          <p:cNvSpPr/>
          <p:nvPr/>
        </p:nvSpPr>
        <p:spPr>
          <a:xfrm>
            <a:off x="8094416" y="271302"/>
            <a:ext cx="3836204" cy="18608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346E1F08-593C-9468-ED17-F74A3C51317C}"/>
              </a:ext>
            </a:extLst>
          </p:cNvPr>
          <p:cNvSpPr txBox="1"/>
          <p:nvPr/>
        </p:nvSpPr>
        <p:spPr>
          <a:xfrm>
            <a:off x="269033" y="1540206"/>
            <a:ext cx="11653934" cy="5034488"/>
          </a:xfrm>
          <a:prstGeom prst="rect">
            <a:avLst/>
          </a:prstGeom>
          <a:solidFill>
            <a:srgbClr val="589A5E"/>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 name="TextBox 10">
            <a:extLst>
              <a:ext uri="{FF2B5EF4-FFF2-40B4-BE49-F238E27FC236}">
                <a16:creationId xmlns:a16="http://schemas.microsoft.com/office/drawing/2014/main" id="{1849DD2A-C158-2776-C082-D5528A55463B}"/>
              </a:ext>
            </a:extLst>
          </p:cNvPr>
          <p:cNvSpPr txBox="1"/>
          <p:nvPr/>
        </p:nvSpPr>
        <p:spPr>
          <a:xfrm>
            <a:off x="1114097" y="2210697"/>
            <a:ext cx="9995337" cy="3776997"/>
          </a:xfrm>
          <a:prstGeom prst="rect">
            <a:avLst/>
          </a:prstGeom>
          <a:solidFill>
            <a:srgbClr val="5C93CA"/>
          </a:solidFill>
          <a:ln w="38100">
            <a:solidFill>
              <a:schemeClr val="bg1"/>
            </a:solidFill>
          </a:ln>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5" name="Graphic 14" descr="Network diagram with solid fill">
            <a:extLst>
              <a:ext uri="{FF2B5EF4-FFF2-40B4-BE49-F238E27FC236}">
                <a16:creationId xmlns:a16="http://schemas.microsoft.com/office/drawing/2014/main" id="{A78E290D-B7B7-8BDE-5357-908657952C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96046" y="2171567"/>
            <a:ext cx="915804" cy="915804"/>
          </a:xfrm>
          <a:prstGeom prst="rect">
            <a:avLst/>
          </a:prstGeom>
        </p:spPr>
      </p:pic>
      <p:pic>
        <p:nvPicPr>
          <p:cNvPr id="20" name="Graphic 19" descr="Solar system with solid fill">
            <a:extLst>
              <a:ext uri="{FF2B5EF4-FFF2-40B4-BE49-F238E27FC236}">
                <a16:creationId xmlns:a16="http://schemas.microsoft.com/office/drawing/2014/main" id="{4B0C5BF2-5C3F-D1DB-23B3-108EF1F3E7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6740" y="1485027"/>
            <a:ext cx="1005835" cy="1005835"/>
          </a:xfrm>
          <a:prstGeom prst="rect">
            <a:avLst/>
          </a:prstGeom>
        </p:spPr>
      </p:pic>
      <p:sp>
        <p:nvSpPr>
          <p:cNvPr id="17" name="TextBox 16">
            <a:extLst>
              <a:ext uri="{FF2B5EF4-FFF2-40B4-BE49-F238E27FC236}">
                <a16:creationId xmlns:a16="http://schemas.microsoft.com/office/drawing/2014/main" id="{909F5865-4B65-53E2-6BC7-B21B8B4C03EA}"/>
              </a:ext>
            </a:extLst>
          </p:cNvPr>
          <p:cNvSpPr txBox="1"/>
          <p:nvPr/>
        </p:nvSpPr>
        <p:spPr>
          <a:xfrm>
            <a:off x="6337737" y="2210697"/>
            <a:ext cx="4789748" cy="3776997"/>
          </a:xfrm>
          <a:prstGeom prst="rect">
            <a:avLst/>
          </a:prstGeom>
          <a:solidFill>
            <a:srgbClr val="7D93CF"/>
          </a:solidFill>
          <a:ln w="38100">
            <a:solidFill>
              <a:schemeClr val="bg1"/>
            </a:solidFill>
          </a:ln>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TextBox 4">
            <a:extLst>
              <a:ext uri="{FF2B5EF4-FFF2-40B4-BE49-F238E27FC236}">
                <a16:creationId xmlns:a16="http://schemas.microsoft.com/office/drawing/2014/main" id="{4EDE38C2-56CB-EFB2-CD47-1BA8752AD3EB}"/>
              </a:ext>
            </a:extLst>
          </p:cNvPr>
          <p:cNvSpPr txBox="1"/>
          <p:nvPr/>
        </p:nvSpPr>
        <p:spPr>
          <a:xfrm>
            <a:off x="1302575" y="1685010"/>
            <a:ext cx="4448717" cy="400110"/>
          </a:xfrm>
          <a:prstGeom prst="rect">
            <a:avLst/>
          </a:prstGeom>
          <a:noFill/>
        </p:spPr>
        <p:txBody>
          <a:bodyPr wrap="square" rtlCol="0">
            <a:spAutoFit/>
          </a:bodyPr>
          <a:lstStyle/>
          <a:p>
            <a:r>
              <a:rPr lang="en-US" sz="20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 SKILLS ECOSYSTEM</a:t>
            </a:r>
          </a:p>
        </p:txBody>
      </p:sp>
      <p:sp>
        <p:nvSpPr>
          <p:cNvPr id="6" name="TextBox 5">
            <a:extLst>
              <a:ext uri="{FF2B5EF4-FFF2-40B4-BE49-F238E27FC236}">
                <a16:creationId xmlns:a16="http://schemas.microsoft.com/office/drawing/2014/main" id="{D6131A96-DEBF-B046-7755-9012C10C872B}"/>
              </a:ext>
            </a:extLst>
          </p:cNvPr>
          <p:cNvSpPr txBox="1"/>
          <p:nvPr/>
        </p:nvSpPr>
        <p:spPr>
          <a:xfrm>
            <a:off x="1817147" y="2355501"/>
            <a:ext cx="4098058" cy="400110"/>
          </a:xfrm>
          <a:prstGeom prst="rect">
            <a:avLst/>
          </a:prstGeom>
          <a:noFill/>
        </p:spPr>
        <p:txBody>
          <a:bodyPr wrap="square" rtlCol="0">
            <a:spAutoFit/>
          </a:bodyPr>
          <a:lstStyle/>
          <a:p>
            <a:r>
              <a:rPr lang="en-US" sz="20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 SKILLS FRAMEWORK</a:t>
            </a:r>
          </a:p>
        </p:txBody>
      </p:sp>
      <p:sp>
        <p:nvSpPr>
          <p:cNvPr id="25" name="TextBox 24">
            <a:extLst>
              <a:ext uri="{FF2B5EF4-FFF2-40B4-BE49-F238E27FC236}">
                <a16:creationId xmlns:a16="http://schemas.microsoft.com/office/drawing/2014/main" id="{116CE7B9-AF5F-8244-A5BC-95975A2BC030}"/>
              </a:ext>
            </a:extLst>
          </p:cNvPr>
          <p:cNvSpPr txBox="1"/>
          <p:nvPr/>
        </p:nvSpPr>
        <p:spPr>
          <a:xfrm>
            <a:off x="6337737" y="2863222"/>
            <a:ext cx="4044009" cy="2600318"/>
          </a:xfrm>
          <a:prstGeom prst="rect">
            <a:avLst/>
          </a:prstGeom>
          <a:solidFill>
            <a:srgbClr val="B7B7B7"/>
          </a:solidFill>
          <a:ln w="38100">
            <a:solidFill>
              <a:schemeClr val="bg1"/>
            </a:solidFill>
          </a:ln>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4" name="TextBox 13">
            <a:extLst>
              <a:ext uri="{FF2B5EF4-FFF2-40B4-BE49-F238E27FC236}">
                <a16:creationId xmlns:a16="http://schemas.microsoft.com/office/drawing/2014/main" id="{C691E784-08EE-50A1-7E25-8801D2D6CBC1}"/>
              </a:ext>
            </a:extLst>
          </p:cNvPr>
          <p:cNvSpPr txBox="1"/>
          <p:nvPr/>
        </p:nvSpPr>
        <p:spPr>
          <a:xfrm>
            <a:off x="2011851" y="3354417"/>
            <a:ext cx="7593895" cy="1387421"/>
          </a:xfrm>
          <a:prstGeom prst="rect">
            <a:avLst/>
          </a:prstGeom>
          <a:solidFill>
            <a:srgbClr val="9565B8"/>
          </a:solidFill>
          <a:ln w="38100">
            <a:solidFill>
              <a:schemeClr val="bg1"/>
            </a:solidFill>
          </a:ln>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extBox 1">
            <a:extLst>
              <a:ext uri="{FF2B5EF4-FFF2-40B4-BE49-F238E27FC236}">
                <a16:creationId xmlns:a16="http://schemas.microsoft.com/office/drawing/2014/main" id="{0811D623-3B8E-086E-920D-8BFC0592BD29}"/>
              </a:ext>
            </a:extLst>
          </p:cNvPr>
          <p:cNvSpPr txBox="1"/>
          <p:nvPr/>
        </p:nvSpPr>
        <p:spPr>
          <a:xfrm>
            <a:off x="3696268" y="3679896"/>
            <a:ext cx="4216847" cy="400110"/>
          </a:xfrm>
          <a:prstGeom prst="rect">
            <a:avLst/>
          </a:prstGeom>
          <a:noFill/>
        </p:spPr>
        <p:txBody>
          <a:bodyPr wrap="square" rtlCol="0">
            <a:spAutoFit/>
          </a:bodyPr>
          <a:lstStyle/>
          <a:p>
            <a:pPr algn="ctr"/>
            <a:r>
              <a:rPr lang="en-US" sz="20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SKILLS PLAN</a:t>
            </a:r>
          </a:p>
        </p:txBody>
      </p:sp>
      <p:pic>
        <p:nvPicPr>
          <p:cNvPr id="13" name="Graphic 12" descr="CheckList with solid fill">
            <a:extLst>
              <a:ext uri="{FF2B5EF4-FFF2-40B4-BE49-F238E27FC236}">
                <a16:creationId xmlns:a16="http://schemas.microsoft.com/office/drawing/2014/main" id="{3A710A70-D141-425A-888B-CCD41C440A8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9895" y="3413586"/>
            <a:ext cx="653902" cy="537728"/>
          </a:xfrm>
          <a:prstGeom prst="rect">
            <a:avLst/>
          </a:prstGeom>
        </p:spPr>
      </p:pic>
      <p:sp>
        <p:nvSpPr>
          <p:cNvPr id="3" name="TextBox 2">
            <a:extLst>
              <a:ext uri="{FF2B5EF4-FFF2-40B4-BE49-F238E27FC236}">
                <a16:creationId xmlns:a16="http://schemas.microsoft.com/office/drawing/2014/main" id="{E35C1BDA-C1A3-F80D-B63E-279DB73307EB}"/>
              </a:ext>
            </a:extLst>
          </p:cNvPr>
          <p:cNvSpPr txBox="1"/>
          <p:nvPr/>
        </p:nvSpPr>
        <p:spPr>
          <a:xfrm>
            <a:off x="2011852" y="4421358"/>
            <a:ext cx="7593894" cy="620226"/>
          </a:xfrm>
          <a:prstGeom prst="rect">
            <a:avLst/>
          </a:prstGeom>
          <a:solidFill>
            <a:srgbClr val="EE9F3D"/>
          </a:solidFill>
          <a:ln w="38100">
            <a:solidFill>
              <a:schemeClr val="bg1"/>
            </a:solidFill>
          </a:ln>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 name="TextBox 3">
            <a:extLst>
              <a:ext uri="{FF2B5EF4-FFF2-40B4-BE49-F238E27FC236}">
                <a16:creationId xmlns:a16="http://schemas.microsoft.com/office/drawing/2014/main" id="{8F4A8C00-3E9E-8B90-4DAF-E4808B40A912}"/>
              </a:ext>
            </a:extLst>
          </p:cNvPr>
          <p:cNvSpPr txBox="1"/>
          <p:nvPr/>
        </p:nvSpPr>
        <p:spPr>
          <a:xfrm>
            <a:off x="3700378" y="4512404"/>
            <a:ext cx="4216847" cy="400110"/>
          </a:xfrm>
          <a:prstGeom prst="rect">
            <a:avLst/>
          </a:prstGeom>
          <a:noFill/>
        </p:spPr>
        <p:txBody>
          <a:bodyPr wrap="square" rtlCol="0">
            <a:spAutoFit/>
          </a:bodyPr>
          <a:lstStyle/>
          <a:p>
            <a:pPr algn="ctr"/>
            <a:r>
              <a:rPr lang="en-US" sz="20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EVIDENCE BASE</a:t>
            </a:r>
          </a:p>
        </p:txBody>
      </p:sp>
      <p:pic>
        <p:nvPicPr>
          <p:cNvPr id="9" name="Graphic 8" descr="Research with solid fill">
            <a:extLst>
              <a:ext uri="{FF2B5EF4-FFF2-40B4-BE49-F238E27FC236}">
                <a16:creationId xmlns:a16="http://schemas.microsoft.com/office/drawing/2014/main" id="{FD5BAAFD-DB6F-0D72-849B-AA64306ED70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9022" y="4469861"/>
            <a:ext cx="523220" cy="523220"/>
          </a:xfrm>
          <a:prstGeom prst="rect">
            <a:avLst/>
          </a:prstGeom>
        </p:spPr>
      </p:pic>
      <p:sp>
        <p:nvSpPr>
          <p:cNvPr id="7" name="TextBox 6">
            <a:extLst>
              <a:ext uri="{FF2B5EF4-FFF2-40B4-BE49-F238E27FC236}">
                <a16:creationId xmlns:a16="http://schemas.microsoft.com/office/drawing/2014/main" id="{BC22DDF1-ACB6-E55F-1CA7-01E2CD9FAA5E}"/>
              </a:ext>
            </a:extLst>
          </p:cNvPr>
          <p:cNvSpPr txBox="1"/>
          <p:nvPr/>
        </p:nvSpPr>
        <p:spPr>
          <a:xfrm>
            <a:off x="7271172" y="2908942"/>
            <a:ext cx="2395797" cy="400110"/>
          </a:xfrm>
          <a:prstGeom prst="rect">
            <a:avLst/>
          </a:prstGeom>
          <a:noFill/>
        </p:spPr>
        <p:txBody>
          <a:bodyPr wrap="square" rtlCol="0">
            <a:spAutoFit/>
          </a:bodyPr>
          <a:lstStyle/>
          <a:p>
            <a:pPr algn="r"/>
            <a:r>
              <a:rPr lang="en-US" sz="20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 ACTION</a:t>
            </a:r>
          </a:p>
        </p:txBody>
      </p:sp>
      <p:sp>
        <p:nvSpPr>
          <p:cNvPr id="18" name="TextBox 17">
            <a:extLst>
              <a:ext uri="{FF2B5EF4-FFF2-40B4-BE49-F238E27FC236}">
                <a16:creationId xmlns:a16="http://schemas.microsoft.com/office/drawing/2014/main" id="{16EF09A1-A3B3-6F3D-AE36-C27FE13C6387}"/>
              </a:ext>
            </a:extLst>
          </p:cNvPr>
          <p:cNvSpPr txBox="1"/>
          <p:nvPr/>
        </p:nvSpPr>
        <p:spPr>
          <a:xfrm>
            <a:off x="6337737" y="2329631"/>
            <a:ext cx="4098058" cy="400110"/>
          </a:xfrm>
          <a:prstGeom prst="rect">
            <a:avLst/>
          </a:prstGeom>
          <a:noFill/>
        </p:spPr>
        <p:txBody>
          <a:bodyPr wrap="square" rtlCol="0">
            <a:spAutoFit/>
          </a:bodyPr>
          <a:lstStyle/>
          <a:p>
            <a:pPr algn="r"/>
            <a:r>
              <a:rPr lang="en-US" sz="20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 SKILLS PARTNERSHIPS</a:t>
            </a:r>
          </a:p>
        </p:txBody>
      </p:sp>
      <p:pic>
        <p:nvPicPr>
          <p:cNvPr id="24" name="Graphic 23" descr="Meeting with solid fill">
            <a:extLst>
              <a:ext uri="{FF2B5EF4-FFF2-40B4-BE49-F238E27FC236}">
                <a16:creationId xmlns:a16="http://schemas.microsoft.com/office/drawing/2014/main" id="{2F90071D-A8AA-84F2-BBE0-3500B339028F}"/>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397693" y="2138529"/>
            <a:ext cx="695795" cy="695795"/>
          </a:xfrm>
          <a:prstGeom prst="rect">
            <a:avLst/>
          </a:prstGeom>
        </p:spPr>
      </p:pic>
      <p:sp>
        <p:nvSpPr>
          <p:cNvPr id="12" name="Rectangle 11">
            <a:extLst>
              <a:ext uri="{FF2B5EF4-FFF2-40B4-BE49-F238E27FC236}">
                <a16:creationId xmlns:a16="http://schemas.microsoft.com/office/drawing/2014/main" id="{E6630C4F-A0B1-105D-DAA5-69486572637F}"/>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CDE26F6E-1F0E-9012-0069-73A2C0CB024B}"/>
              </a:ext>
            </a:extLst>
          </p:cNvPr>
          <p:cNvSpPr txBox="1"/>
          <p:nvPr/>
        </p:nvSpPr>
        <p:spPr>
          <a:xfrm>
            <a:off x="269034" y="520593"/>
            <a:ext cx="9021270"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 SKILLS LEADERSHIP, PLANNING &amp; INVESTMENT – THE OVERALL APPROACH</a:t>
            </a:r>
          </a:p>
        </p:txBody>
      </p:sp>
      <p:pic>
        <p:nvPicPr>
          <p:cNvPr id="19" name="Graphic 18" descr="Handshake with solid fill">
            <a:extLst>
              <a:ext uri="{FF2B5EF4-FFF2-40B4-BE49-F238E27FC236}">
                <a16:creationId xmlns:a16="http://schemas.microsoft.com/office/drawing/2014/main" id="{956A32CD-03BB-3B4A-6395-09E7F6DFAE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48855" y="2796795"/>
            <a:ext cx="695795" cy="695795"/>
          </a:xfrm>
          <a:prstGeom prst="rect">
            <a:avLst/>
          </a:prstGeom>
        </p:spPr>
      </p:pic>
    </p:spTree>
    <p:extLst>
      <p:ext uri="{BB962C8B-B14F-4D97-AF65-F5344CB8AC3E}">
        <p14:creationId xmlns:p14="http://schemas.microsoft.com/office/powerpoint/2010/main" val="338290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822241-D861-AF34-88D7-6BBA0D6EC8B8}"/>
              </a:ext>
            </a:extLst>
          </p:cNvPr>
          <p:cNvSpPr/>
          <p:nvPr/>
        </p:nvSpPr>
        <p:spPr>
          <a:xfrm>
            <a:off x="269033" y="271301"/>
            <a:ext cx="3836204" cy="186090"/>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311DD29F-4B01-C21D-9E38-5F5557B20070}"/>
              </a:ext>
            </a:extLst>
          </p:cNvPr>
          <p:cNvSpPr/>
          <p:nvPr/>
        </p:nvSpPr>
        <p:spPr>
          <a:xfrm>
            <a:off x="4136703" y="271301"/>
            <a:ext cx="3920624" cy="186090"/>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155C0EB3-DE58-DEC4-AFCB-55DC26555ED0}"/>
              </a:ext>
            </a:extLst>
          </p:cNvPr>
          <p:cNvSpPr/>
          <p:nvPr/>
        </p:nvSpPr>
        <p:spPr>
          <a:xfrm>
            <a:off x="8094416" y="271302"/>
            <a:ext cx="3836204" cy="18608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a:extLst>
              <a:ext uri="{FF2B5EF4-FFF2-40B4-BE49-F238E27FC236}">
                <a16:creationId xmlns:a16="http://schemas.microsoft.com/office/drawing/2014/main" id="{38C2A278-2FC7-128D-F197-BC81FF6CB839}"/>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9" name="TextBox 18">
            <a:extLst>
              <a:ext uri="{FF2B5EF4-FFF2-40B4-BE49-F238E27FC236}">
                <a16:creationId xmlns:a16="http://schemas.microsoft.com/office/drawing/2014/main" id="{D7FC8FD8-BEF7-03FA-3123-B4035FF8A7C2}"/>
              </a:ext>
            </a:extLst>
          </p:cNvPr>
          <p:cNvSpPr txBox="1"/>
          <p:nvPr/>
        </p:nvSpPr>
        <p:spPr>
          <a:xfrm>
            <a:off x="272053" y="521609"/>
            <a:ext cx="9712206"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 SKILLS LEADERSHIP, PLANNING &amp; INVESTMENT – KEY ELEMENTS</a:t>
            </a:r>
          </a:p>
        </p:txBody>
      </p:sp>
      <p:sp>
        <p:nvSpPr>
          <p:cNvPr id="22" name="TextBox 21">
            <a:extLst>
              <a:ext uri="{FF2B5EF4-FFF2-40B4-BE49-F238E27FC236}">
                <a16:creationId xmlns:a16="http://schemas.microsoft.com/office/drawing/2014/main" id="{22BE5916-C0BF-E2E3-79CB-933DE4D75796}"/>
              </a:ext>
            </a:extLst>
          </p:cNvPr>
          <p:cNvSpPr txBox="1"/>
          <p:nvPr/>
        </p:nvSpPr>
        <p:spPr>
          <a:xfrm>
            <a:off x="8094416" y="2121678"/>
            <a:ext cx="3836204" cy="3070808"/>
          </a:xfrm>
          <a:prstGeom prst="rect">
            <a:avLst/>
          </a:prstGeom>
          <a:solidFill>
            <a:srgbClr val="A5A5A5">
              <a:alpha val="15000"/>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 name="TextBox 22">
            <a:extLst>
              <a:ext uri="{FF2B5EF4-FFF2-40B4-BE49-F238E27FC236}">
                <a16:creationId xmlns:a16="http://schemas.microsoft.com/office/drawing/2014/main" id="{E44472F8-B6D6-E7B9-77DB-7F03A1479C18}"/>
              </a:ext>
            </a:extLst>
          </p:cNvPr>
          <p:cNvSpPr txBox="1"/>
          <p:nvPr/>
        </p:nvSpPr>
        <p:spPr>
          <a:xfrm>
            <a:off x="4136703" y="2121677"/>
            <a:ext cx="3920624" cy="3070808"/>
          </a:xfrm>
          <a:prstGeom prst="rect">
            <a:avLst/>
          </a:prstGeom>
          <a:solidFill>
            <a:srgbClr val="2F78BC">
              <a:alpha val="15302"/>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8" name="TextBox 27">
            <a:extLst>
              <a:ext uri="{FF2B5EF4-FFF2-40B4-BE49-F238E27FC236}">
                <a16:creationId xmlns:a16="http://schemas.microsoft.com/office/drawing/2014/main" id="{F80692CA-D4BA-4695-4FB0-E3278F26E103}"/>
              </a:ext>
            </a:extLst>
          </p:cNvPr>
          <p:cNvSpPr txBox="1"/>
          <p:nvPr/>
        </p:nvSpPr>
        <p:spPr>
          <a:xfrm>
            <a:off x="268116" y="2124808"/>
            <a:ext cx="3837121" cy="3067678"/>
          </a:xfrm>
          <a:prstGeom prst="rect">
            <a:avLst/>
          </a:prstGeom>
          <a:solidFill>
            <a:srgbClr val="288036">
              <a:alpha val="15000"/>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9" name="TextBox 28">
            <a:extLst>
              <a:ext uri="{FF2B5EF4-FFF2-40B4-BE49-F238E27FC236}">
                <a16:creationId xmlns:a16="http://schemas.microsoft.com/office/drawing/2014/main" id="{FD560951-0502-0DC8-955A-15608C398A22}"/>
              </a:ext>
            </a:extLst>
          </p:cNvPr>
          <p:cNvSpPr txBox="1"/>
          <p:nvPr/>
        </p:nvSpPr>
        <p:spPr>
          <a:xfrm>
            <a:off x="268116" y="1518933"/>
            <a:ext cx="3831498" cy="950616"/>
          </a:xfrm>
          <a:prstGeom prst="rect">
            <a:avLst/>
          </a:prstGeom>
          <a:solidFill>
            <a:srgbClr val="288036">
              <a:alpha val="80392"/>
            </a:srgbClr>
          </a:solidFill>
        </p:spPr>
        <p:txBody>
          <a:bodyPr wrap="square" rtlCol="0" anchor="ctr" anchorCtr="0">
            <a:noAutofit/>
          </a:bodyPr>
          <a:lstStyle/>
          <a:p>
            <a:endParaRPr lang="en-US"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30" name="TextBox 29">
            <a:extLst>
              <a:ext uri="{FF2B5EF4-FFF2-40B4-BE49-F238E27FC236}">
                <a16:creationId xmlns:a16="http://schemas.microsoft.com/office/drawing/2014/main" id="{BA7E1EAF-B886-C476-6E55-4C85D9C6A698}"/>
              </a:ext>
            </a:extLst>
          </p:cNvPr>
          <p:cNvSpPr txBox="1"/>
          <p:nvPr/>
        </p:nvSpPr>
        <p:spPr>
          <a:xfrm>
            <a:off x="4136703" y="1515802"/>
            <a:ext cx="3915334" cy="950617"/>
          </a:xfrm>
          <a:prstGeom prst="rect">
            <a:avLst/>
          </a:prstGeom>
          <a:solidFill>
            <a:srgbClr val="2F78BC">
              <a:alpha val="80000"/>
            </a:srgbClr>
          </a:solidFill>
        </p:spPr>
        <p:txBody>
          <a:bodyPr wrap="square" rtlCol="0" anchor="ctr" anchorCtr="0">
            <a:noAutofit/>
          </a:bodyPr>
          <a:lstStyle/>
          <a:p>
            <a:endParaRPr lang="en-US"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31" name="TextBox 30">
            <a:extLst>
              <a:ext uri="{FF2B5EF4-FFF2-40B4-BE49-F238E27FC236}">
                <a16:creationId xmlns:a16="http://schemas.microsoft.com/office/drawing/2014/main" id="{0142E928-0C9D-762E-84F4-D0CCE0DB15B3}"/>
              </a:ext>
            </a:extLst>
          </p:cNvPr>
          <p:cNvSpPr txBox="1"/>
          <p:nvPr/>
        </p:nvSpPr>
        <p:spPr>
          <a:xfrm>
            <a:off x="8088792" y="1515802"/>
            <a:ext cx="3841827" cy="941903"/>
          </a:xfrm>
          <a:prstGeom prst="rect">
            <a:avLst/>
          </a:prstGeom>
          <a:solidFill>
            <a:srgbClr val="A5A5A5">
              <a:alpha val="80000"/>
            </a:srgbClr>
          </a:solidFill>
        </p:spPr>
        <p:txBody>
          <a:bodyPr wrap="square" rtlCol="0" anchor="ctr" anchorCtr="0">
            <a:noAutofit/>
          </a:bodyPr>
          <a:lstStyle/>
          <a:p>
            <a:r>
              <a:rPr lang="en-US"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 </a:t>
            </a:r>
          </a:p>
        </p:txBody>
      </p:sp>
      <p:pic>
        <p:nvPicPr>
          <p:cNvPr id="33" name="Graphic 32" descr="Network diagram with solid fill">
            <a:extLst>
              <a:ext uri="{FF2B5EF4-FFF2-40B4-BE49-F238E27FC236}">
                <a16:creationId xmlns:a16="http://schemas.microsoft.com/office/drawing/2014/main" id="{E0401D16-219C-0412-4289-6C39E7AF705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7507593" y="1468444"/>
            <a:ext cx="599308" cy="599308"/>
          </a:xfrm>
          <a:prstGeom prst="rect">
            <a:avLst/>
          </a:prstGeom>
        </p:spPr>
      </p:pic>
      <p:pic>
        <p:nvPicPr>
          <p:cNvPr id="34" name="Graphic 33" descr="Solar system with solid fill">
            <a:extLst>
              <a:ext uri="{FF2B5EF4-FFF2-40B4-BE49-F238E27FC236}">
                <a16:creationId xmlns:a16="http://schemas.microsoft.com/office/drawing/2014/main" id="{011FCB51-01C0-AFAC-A11E-27639502A9E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02385" y="1447890"/>
            <a:ext cx="610718" cy="610718"/>
          </a:xfrm>
          <a:prstGeom prst="rect">
            <a:avLst/>
          </a:prstGeom>
        </p:spPr>
      </p:pic>
      <p:sp>
        <p:nvSpPr>
          <p:cNvPr id="37" name="TextBox 36">
            <a:extLst>
              <a:ext uri="{FF2B5EF4-FFF2-40B4-BE49-F238E27FC236}">
                <a16:creationId xmlns:a16="http://schemas.microsoft.com/office/drawing/2014/main" id="{FCBF12EB-7A7E-9F84-8C6F-7726F27D31E8}"/>
              </a:ext>
            </a:extLst>
          </p:cNvPr>
          <p:cNvSpPr txBox="1"/>
          <p:nvPr/>
        </p:nvSpPr>
        <p:spPr>
          <a:xfrm>
            <a:off x="8087067" y="2578329"/>
            <a:ext cx="3828511" cy="2462213"/>
          </a:xfrm>
          <a:prstGeom prst="rect">
            <a:avLst/>
          </a:prstGeom>
          <a:noFill/>
        </p:spPr>
        <p:txBody>
          <a:bodyPr wrap="square" rtlCol="0">
            <a:spAutoFit/>
          </a:bodyPr>
          <a:lstStyle/>
          <a:p>
            <a:pPr algn="ctr"/>
            <a:r>
              <a:rPr lang="en-US" sz="1400" dirty="0">
                <a:latin typeface="Arial Nova" panose="020B0504020202020204" pitchFamily="34" charset="0"/>
                <a:ea typeface="Segoe UI Historic" panose="020B0502040204020203" pitchFamily="34" charset="0"/>
                <a:cs typeface="Segoe UI Historic" panose="020B0502040204020203" pitchFamily="34" charset="0"/>
              </a:rPr>
              <a:t>The time and place for local action – local employers and skills providers working collaboratively to support skills transformation in the local area – strongly guided</a:t>
            </a:r>
            <a:r>
              <a:rPr lang="en-US" sz="1400" u="sng" dirty="0">
                <a:latin typeface="Arial Nova" panose="020B0504020202020204" pitchFamily="34" charset="0"/>
                <a:ea typeface="Segoe UI Historic" panose="020B0502040204020203" pitchFamily="34" charset="0"/>
                <a:cs typeface="Segoe UI Historic" panose="020B0502040204020203" pitchFamily="34" charset="0"/>
              </a:rPr>
              <a:t> (although not constrained)</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 by the formal priorities identified through the Local Skills Framework and Local Skills Plan and the resources generated and distributed locally.</a:t>
            </a:r>
          </a:p>
          <a:p>
            <a:pPr algn="ctr"/>
            <a:endParaRPr lang="en-US" sz="1400" b="1" dirty="0">
              <a:latin typeface="Arial Nova" panose="020B0504020202020204" pitchFamily="34" charset="0"/>
              <a:ea typeface="Segoe UI Historic" panose="020B0502040204020203" pitchFamily="34" charset="0"/>
              <a:cs typeface="Segoe UI Historic" panose="020B0502040204020203" pitchFamily="34" charset="0"/>
            </a:endParaRPr>
          </a:p>
          <a:p>
            <a:pPr algn="ctr"/>
            <a:r>
              <a:rPr lang="en-US" sz="1400" b="1" dirty="0">
                <a:latin typeface="Arial Nova" panose="020B0504020202020204" pitchFamily="34" charset="0"/>
                <a:ea typeface="Segoe UI Historic" panose="020B0502040204020203" pitchFamily="34" charset="0"/>
                <a:cs typeface="Segoe UI Historic" panose="020B0502040204020203" pitchFamily="34" charset="0"/>
              </a:rPr>
              <a:t>Collaborate to take actions that support skills transformation in the local area.</a:t>
            </a:r>
          </a:p>
        </p:txBody>
      </p:sp>
      <p:sp>
        <p:nvSpPr>
          <p:cNvPr id="40" name="TextBox 39">
            <a:extLst>
              <a:ext uri="{FF2B5EF4-FFF2-40B4-BE49-F238E27FC236}">
                <a16:creationId xmlns:a16="http://schemas.microsoft.com/office/drawing/2014/main" id="{10BF70CC-1CB6-9554-96EA-F298DC69A07A}"/>
              </a:ext>
            </a:extLst>
          </p:cNvPr>
          <p:cNvSpPr txBox="1"/>
          <p:nvPr/>
        </p:nvSpPr>
        <p:spPr>
          <a:xfrm>
            <a:off x="269033" y="5683075"/>
            <a:ext cx="11661613" cy="407972"/>
          </a:xfrm>
          <a:prstGeom prst="rect">
            <a:avLst/>
          </a:prstGeom>
          <a:solidFill>
            <a:srgbClr val="9565B8"/>
          </a:solidFill>
        </p:spPr>
        <p:txBody>
          <a:bodyPr wrap="square" lIns="90000" rtlCol="0" anchor="ctr" anchorCtr="0">
            <a:noAutofit/>
          </a:bodyPr>
          <a:lstStyle/>
          <a:p>
            <a:r>
              <a:rPr lang="en-US"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					SKILLS PLANNING</a:t>
            </a:r>
          </a:p>
        </p:txBody>
      </p:sp>
      <p:sp>
        <p:nvSpPr>
          <p:cNvPr id="41" name="TextBox 40">
            <a:extLst>
              <a:ext uri="{FF2B5EF4-FFF2-40B4-BE49-F238E27FC236}">
                <a16:creationId xmlns:a16="http://schemas.microsoft.com/office/drawing/2014/main" id="{6A849FFA-B492-11BF-4BB4-DD1462A18923}"/>
              </a:ext>
            </a:extLst>
          </p:cNvPr>
          <p:cNvSpPr txBox="1"/>
          <p:nvPr/>
        </p:nvSpPr>
        <p:spPr>
          <a:xfrm>
            <a:off x="273495" y="6132773"/>
            <a:ext cx="11653295" cy="423357"/>
          </a:xfrm>
          <a:prstGeom prst="rect">
            <a:avLst/>
          </a:prstGeom>
          <a:solidFill>
            <a:srgbClr val="EB9964"/>
          </a:solidFill>
        </p:spPr>
        <p:txBody>
          <a:bodyPr wrap="square" rtlCol="0" anchor="ctr" anchorCtr="0">
            <a:noAutofit/>
          </a:bodyPr>
          <a:lstStyle/>
          <a:p>
            <a:r>
              <a:rPr lang="en-US"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					 EVIDENCE BASE</a:t>
            </a:r>
          </a:p>
        </p:txBody>
      </p:sp>
      <p:pic>
        <p:nvPicPr>
          <p:cNvPr id="43" name="Graphic 42" descr="Research with solid fill">
            <a:extLst>
              <a:ext uri="{FF2B5EF4-FFF2-40B4-BE49-F238E27FC236}">
                <a16:creationId xmlns:a16="http://schemas.microsoft.com/office/drawing/2014/main" id="{EA6CFAAA-9F3C-9C4C-A601-8A6968B3A93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08659" y="6185152"/>
            <a:ext cx="320995" cy="320995"/>
          </a:xfrm>
          <a:prstGeom prst="rect">
            <a:avLst/>
          </a:prstGeom>
        </p:spPr>
      </p:pic>
      <p:sp>
        <p:nvSpPr>
          <p:cNvPr id="9" name="TextBox 8">
            <a:extLst>
              <a:ext uri="{FF2B5EF4-FFF2-40B4-BE49-F238E27FC236}">
                <a16:creationId xmlns:a16="http://schemas.microsoft.com/office/drawing/2014/main" id="{B074459E-A39E-5DC5-5C35-2257107F1E8B}"/>
              </a:ext>
            </a:extLst>
          </p:cNvPr>
          <p:cNvSpPr txBox="1"/>
          <p:nvPr/>
        </p:nvSpPr>
        <p:spPr>
          <a:xfrm>
            <a:off x="272053" y="5239325"/>
            <a:ext cx="11654738" cy="407972"/>
          </a:xfrm>
          <a:prstGeom prst="rect">
            <a:avLst/>
          </a:prstGeom>
          <a:solidFill>
            <a:srgbClr val="7D93CF"/>
          </a:solidFill>
        </p:spPr>
        <p:txBody>
          <a:bodyPr wrap="square" lIns="90000" rtlCol="0" anchor="ctr" anchorCtr="0">
            <a:noAutofit/>
          </a:bodyPr>
          <a:lstStyle/>
          <a:p>
            <a:r>
              <a:rPr lang="en-US"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				   LOCAL SKILLS PARTNERSHIPS</a:t>
            </a:r>
          </a:p>
        </p:txBody>
      </p:sp>
      <p:pic>
        <p:nvPicPr>
          <p:cNvPr id="7" name="Graphic 6" descr="Meeting with solid fill">
            <a:extLst>
              <a:ext uri="{FF2B5EF4-FFF2-40B4-BE49-F238E27FC236}">
                <a16:creationId xmlns:a16="http://schemas.microsoft.com/office/drawing/2014/main" id="{D2EA74A7-5CCC-0D74-A82D-AB934A11C0E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12178" y="5170553"/>
            <a:ext cx="526000" cy="526000"/>
          </a:xfrm>
          <a:prstGeom prst="rect">
            <a:avLst/>
          </a:prstGeom>
        </p:spPr>
      </p:pic>
      <p:pic>
        <p:nvPicPr>
          <p:cNvPr id="42" name="Graphic 41" descr="CheckList with solid fill">
            <a:extLst>
              <a:ext uri="{FF2B5EF4-FFF2-40B4-BE49-F238E27FC236}">
                <a16:creationId xmlns:a16="http://schemas.microsoft.com/office/drawing/2014/main" id="{FB8B95CD-3C20-AF9B-5770-584B1FCC8A4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893232" y="5697006"/>
            <a:ext cx="386058" cy="386058"/>
          </a:xfrm>
          <a:prstGeom prst="rect">
            <a:avLst/>
          </a:prstGeom>
        </p:spPr>
      </p:pic>
      <p:pic>
        <p:nvPicPr>
          <p:cNvPr id="11" name="Graphic 10" descr="Handshake with solid fill">
            <a:extLst>
              <a:ext uri="{FF2B5EF4-FFF2-40B4-BE49-F238E27FC236}">
                <a16:creationId xmlns:a16="http://schemas.microsoft.com/office/drawing/2014/main" id="{0820FA13-85E2-270D-26E6-52E587DB50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25141" y="1405097"/>
            <a:ext cx="788242" cy="788242"/>
          </a:xfrm>
          <a:prstGeom prst="rect">
            <a:avLst/>
          </a:prstGeom>
        </p:spPr>
      </p:pic>
      <p:sp>
        <p:nvSpPr>
          <p:cNvPr id="12" name="TextBox 11">
            <a:extLst>
              <a:ext uri="{FF2B5EF4-FFF2-40B4-BE49-F238E27FC236}">
                <a16:creationId xmlns:a16="http://schemas.microsoft.com/office/drawing/2014/main" id="{0539AB7B-65A5-D91C-2B20-750A36B1851F}"/>
              </a:ext>
            </a:extLst>
          </p:cNvPr>
          <p:cNvSpPr txBox="1"/>
          <p:nvPr/>
        </p:nvSpPr>
        <p:spPr>
          <a:xfrm>
            <a:off x="8406778" y="4855932"/>
            <a:ext cx="3489798" cy="407972"/>
          </a:xfrm>
          <a:prstGeom prst="rect">
            <a:avLst/>
          </a:prstGeom>
          <a:noFill/>
        </p:spPr>
        <p:txBody>
          <a:bodyPr wrap="square" rtlCol="0" anchor="ctr" anchorCtr="0">
            <a:noAutofit/>
          </a:bodyPr>
          <a:lstStyle/>
          <a:p>
            <a:endParaRPr lang="en-US" sz="14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36" name="TextBox 35">
            <a:extLst>
              <a:ext uri="{FF2B5EF4-FFF2-40B4-BE49-F238E27FC236}">
                <a16:creationId xmlns:a16="http://schemas.microsoft.com/office/drawing/2014/main" id="{3326B11C-D190-C73D-11C1-CA4211E102C9}"/>
              </a:ext>
            </a:extLst>
          </p:cNvPr>
          <p:cNvSpPr txBox="1"/>
          <p:nvPr/>
        </p:nvSpPr>
        <p:spPr>
          <a:xfrm>
            <a:off x="4136703" y="2457705"/>
            <a:ext cx="3894321" cy="2754600"/>
          </a:xfrm>
          <a:prstGeom prst="rect">
            <a:avLst/>
          </a:prstGeom>
          <a:noFill/>
        </p:spPr>
        <p:txBody>
          <a:bodyPr wrap="square" rtlCol="0">
            <a:spAutoFit/>
          </a:bodyPr>
          <a:lstStyle/>
          <a:p>
            <a:pPr algn="ctr"/>
            <a:r>
              <a:rPr lang="en-US" sz="1400" dirty="0">
                <a:latin typeface="Arial Nova" panose="020B0504020202020204" pitchFamily="34" charset="0"/>
                <a:ea typeface="Segoe UI Historic" panose="020B0502040204020203" pitchFamily="34" charset="0"/>
                <a:cs typeface="Segoe UI Historic" panose="020B0502040204020203" pitchFamily="34" charset="0"/>
              </a:rPr>
              <a:t>Where local leaders collaborate to develop shared local strategy and plans based upon a robust evidence base, strong multi-stakeholder partnerships, and a commitment to improve skills outcomes for Greater Lincolnshire. </a:t>
            </a:r>
          </a:p>
          <a:p>
            <a:pPr algn="ctr">
              <a:spcAft>
                <a:spcPts val="600"/>
              </a:spcAft>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Local place-based planning is focused on where the most difference can be made locally through the best application of local (and national) resources.</a:t>
            </a:r>
          </a:p>
          <a:p>
            <a:pPr algn="ctr"/>
            <a:r>
              <a:rPr lang="en-US" sz="1400" b="1" dirty="0">
                <a:latin typeface="Arial Nova" panose="020B0504020202020204" pitchFamily="34" charset="0"/>
                <a:ea typeface="Segoe UI Historic" panose="020B0502040204020203" pitchFamily="34" charset="0"/>
                <a:cs typeface="Segoe UI Historic" panose="020B0502040204020203" pitchFamily="34" charset="0"/>
              </a:rPr>
              <a:t>An evidence-based, collaborative local Skills Plan focusing primarily on the  local community and economic goals and gains.</a:t>
            </a:r>
          </a:p>
        </p:txBody>
      </p:sp>
      <p:sp>
        <p:nvSpPr>
          <p:cNvPr id="35" name="TextBox 34">
            <a:extLst>
              <a:ext uri="{FF2B5EF4-FFF2-40B4-BE49-F238E27FC236}">
                <a16:creationId xmlns:a16="http://schemas.microsoft.com/office/drawing/2014/main" id="{14230CA0-0996-4D87-17BE-DD40DBE32186}"/>
              </a:ext>
            </a:extLst>
          </p:cNvPr>
          <p:cNvSpPr txBox="1"/>
          <p:nvPr/>
        </p:nvSpPr>
        <p:spPr>
          <a:xfrm>
            <a:off x="268116" y="2480680"/>
            <a:ext cx="3831498" cy="2754600"/>
          </a:xfrm>
          <a:prstGeom prst="rect">
            <a:avLst/>
          </a:prstGeom>
          <a:noFill/>
        </p:spPr>
        <p:txBody>
          <a:bodyPr wrap="square" rtlCol="0">
            <a:spAutoFit/>
          </a:bodyPr>
          <a:lstStyle/>
          <a:p>
            <a:pPr algn="ctr">
              <a:spcAft>
                <a:spcPts val="600"/>
              </a:spcAft>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The wider skills environment, including interdependent relationships between employers, individuals, and the local skills infrastructure, but also the reality of unpredictable external variables such as national and sectoral labour markets, government policy, etc. Devolution of skills funding cannot create a ‘skills-planning island’ devoid of external influence.</a:t>
            </a:r>
          </a:p>
          <a:p>
            <a:pPr algn="ctr"/>
            <a:r>
              <a:rPr lang="en-US" sz="1400" b="1" dirty="0">
                <a:latin typeface="Arial Nova" panose="020B0504020202020204" pitchFamily="34" charset="0"/>
                <a:ea typeface="Segoe UI Historic" panose="020B0502040204020203" pitchFamily="34" charset="0"/>
                <a:cs typeface="Segoe UI Historic" panose="020B0502040204020203" pitchFamily="34" charset="0"/>
              </a:rPr>
              <a:t>The need to ensure the realities of a wider ecosystem are routinely factored into local place skills planning.</a:t>
            </a:r>
          </a:p>
        </p:txBody>
      </p:sp>
      <p:sp>
        <p:nvSpPr>
          <p:cNvPr id="3" name="TextBox 2">
            <a:extLst>
              <a:ext uri="{FF2B5EF4-FFF2-40B4-BE49-F238E27FC236}">
                <a16:creationId xmlns:a16="http://schemas.microsoft.com/office/drawing/2014/main" id="{4308BC2B-9290-1477-D980-40772D7CE815}"/>
              </a:ext>
            </a:extLst>
          </p:cNvPr>
          <p:cNvSpPr txBox="1"/>
          <p:nvPr/>
        </p:nvSpPr>
        <p:spPr>
          <a:xfrm>
            <a:off x="613410" y="2007384"/>
            <a:ext cx="3113590" cy="369332"/>
          </a:xfrm>
          <a:prstGeom prst="rect">
            <a:avLst/>
          </a:prstGeom>
          <a:noFill/>
        </p:spPr>
        <p:txBody>
          <a:bodyPr wrap="square" rtlCol="0">
            <a:spAutoFit/>
          </a:bodyPr>
          <a:lstStyle/>
          <a:p>
            <a:pPr algn="ctr"/>
            <a:r>
              <a:rPr lang="en-US" dirty="0">
                <a:solidFill>
                  <a:schemeClr val="bg1"/>
                </a:solidFill>
                <a:latin typeface="Arial Nova" panose="020B0504020202020204" pitchFamily="34" charset="0"/>
              </a:rPr>
              <a:t>LOCAL SKILLS ECOSYTEM</a:t>
            </a:r>
          </a:p>
        </p:txBody>
      </p:sp>
      <p:sp>
        <p:nvSpPr>
          <p:cNvPr id="4" name="TextBox 3">
            <a:extLst>
              <a:ext uri="{FF2B5EF4-FFF2-40B4-BE49-F238E27FC236}">
                <a16:creationId xmlns:a16="http://schemas.microsoft.com/office/drawing/2014/main" id="{429A69FD-B892-CFA8-C965-E61E0A7F258B}"/>
              </a:ext>
            </a:extLst>
          </p:cNvPr>
          <p:cNvSpPr txBox="1"/>
          <p:nvPr/>
        </p:nvSpPr>
        <p:spPr>
          <a:xfrm>
            <a:off x="262455" y="1513366"/>
            <a:ext cx="1381150" cy="307777"/>
          </a:xfrm>
          <a:prstGeom prst="rect">
            <a:avLst/>
          </a:prstGeom>
          <a:noFill/>
        </p:spPr>
        <p:txBody>
          <a:bodyPr wrap="square" rtlCol="0">
            <a:spAutoFit/>
          </a:bodyPr>
          <a:lstStyle/>
          <a:p>
            <a:r>
              <a:rPr lang="en-US" sz="1400" dirty="0">
                <a:solidFill>
                  <a:schemeClr val="bg1"/>
                </a:solidFill>
                <a:latin typeface="Arial Nova" panose="020B0504020202020204" pitchFamily="34" charset="0"/>
              </a:rPr>
              <a:t>ELEMENT 1</a:t>
            </a:r>
          </a:p>
        </p:txBody>
      </p:sp>
      <p:sp>
        <p:nvSpPr>
          <p:cNvPr id="10" name="TextBox 9">
            <a:extLst>
              <a:ext uri="{FF2B5EF4-FFF2-40B4-BE49-F238E27FC236}">
                <a16:creationId xmlns:a16="http://schemas.microsoft.com/office/drawing/2014/main" id="{A2EB3917-9821-C579-A5CD-B3D9F8A6C3E5}"/>
              </a:ext>
            </a:extLst>
          </p:cNvPr>
          <p:cNvSpPr txBox="1"/>
          <p:nvPr/>
        </p:nvSpPr>
        <p:spPr>
          <a:xfrm>
            <a:off x="4464905" y="2007384"/>
            <a:ext cx="3280859" cy="369332"/>
          </a:xfrm>
          <a:prstGeom prst="rect">
            <a:avLst/>
          </a:prstGeom>
          <a:noFill/>
        </p:spPr>
        <p:txBody>
          <a:bodyPr wrap="square" rtlCol="0">
            <a:spAutoFit/>
          </a:bodyPr>
          <a:lstStyle/>
          <a:p>
            <a:pPr algn="ctr"/>
            <a:r>
              <a:rPr lang="en-US" dirty="0">
                <a:solidFill>
                  <a:schemeClr val="bg1"/>
                </a:solidFill>
                <a:latin typeface="Arial Nova" panose="020B0504020202020204" pitchFamily="34" charset="0"/>
              </a:rPr>
              <a:t>LOCAL SKILLS FRAMEWORK</a:t>
            </a:r>
          </a:p>
        </p:txBody>
      </p:sp>
      <p:sp>
        <p:nvSpPr>
          <p:cNvPr id="13" name="TextBox 12">
            <a:extLst>
              <a:ext uri="{FF2B5EF4-FFF2-40B4-BE49-F238E27FC236}">
                <a16:creationId xmlns:a16="http://schemas.microsoft.com/office/drawing/2014/main" id="{06484FA8-E217-9335-E365-4A5F11AD76F1}"/>
              </a:ext>
            </a:extLst>
          </p:cNvPr>
          <p:cNvSpPr txBox="1"/>
          <p:nvPr/>
        </p:nvSpPr>
        <p:spPr>
          <a:xfrm>
            <a:off x="4141184" y="1525895"/>
            <a:ext cx="1381150" cy="307777"/>
          </a:xfrm>
          <a:prstGeom prst="rect">
            <a:avLst/>
          </a:prstGeom>
          <a:noFill/>
        </p:spPr>
        <p:txBody>
          <a:bodyPr wrap="square" rtlCol="0">
            <a:spAutoFit/>
          </a:bodyPr>
          <a:lstStyle/>
          <a:p>
            <a:r>
              <a:rPr lang="en-US" sz="1400" dirty="0">
                <a:solidFill>
                  <a:schemeClr val="bg1"/>
                </a:solidFill>
                <a:latin typeface="Arial Nova" panose="020B0504020202020204" pitchFamily="34" charset="0"/>
              </a:rPr>
              <a:t>ELEMENT 2</a:t>
            </a:r>
          </a:p>
        </p:txBody>
      </p:sp>
      <p:sp>
        <p:nvSpPr>
          <p:cNvPr id="14" name="TextBox 13">
            <a:extLst>
              <a:ext uri="{FF2B5EF4-FFF2-40B4-BE49-F238E27FC236}">
                <a16:creationId xmlns:a16="http://schemas.microsoft.com/office/drawing/2014/main" id="{A1A26998-526B-44BF-3A35-BB4A0C39BAE4}"/>
              </a:ext>
            </a:extLst>
          </p:cNvPr>
          <p:cNvSpPr txBox="1"/>
          <p:nvPr/>
        </p:nvSpPr>
        <p:spPr>
          <a:xfrm>
            <a:off x="8353714" y="2007384"/>
            <a:ext cx="3280859" cy="369332"/>
          </a:xfrm>
          <a:prstGeom prst="rect">
            <a:avLst/>
          </a:prstGeom>
          <a:noFill/>
        </p:spPr>
        <p:txBody>
          <a:bodyPr wrap="square" rtlCol="0">
            <a:spAutoFit/>
          </a:bodyPr>
          <a:lstStyle/>
          <a:p>
            <a:pPr algn="ctr"/>
            <a:r>
              <a:rPr lang="en-US" dirty="0">
                <a:solidFill>
                  <a:schemeClr val="bg1"/>
                </a:solidFill>
                <a:latin typeface="Arial Nova" panose="020B0504020202020204" pitchFamily="34" charset="0"/>
              </a:rPr>
              <a:t>LOCAL SKILLS ACTION</a:t>
            </a:r>
          </a:p>
        </p:txBody>
      </p:sp>
      <p:sp>
        <p:nvSpPr>
          <p:cNvPr id="15" name="TextBox 14">
            <a:extLst>
              <a:ext uri="{FF2B5EF4-FFF2-40B4-BE49-F238E27FC236}">
                <a16:creationId xmlns:a16="http://schemas.microsoft.com/office/drawing/2014/main" id="{C9258853-F7AC-E7CA-F406-CBCE8FC8752F}"/>
              </a:ext>
            </a:extLst>
          </p:cNvPr>
          <p:cNvSpPr txBox="1"/>
          <p:nvPr/>
        </p:nvSpPr>
        <p:spPr>
          <a:xfrm>
            <a:off x="8099770" y="1516191"/>
            <a:ext cx="1381150" cy="307777"/>
          </a:xfrm>
          <a:prstGeom prst="rect">
            <a:avLst/>
          </a:prstGeom>
          <a:noFill/>
        </p:spPr>
        <p:txBody>
          <a:bodyPr wrap="square" rtlCol="0">
            <a:spAutoFit/>
          </a:bodyPr>
          <a:lstStyle/>
          <a:p>
            <a:r>
              <a:rPr lang="en-US" sz="1400" dirty="0">
                <a:solidFill>
                  <a:schemeClr val="bg1"/>
                </a:solidFill>
                <a:latin typeface="Arial Nova" panose="020B0504020202020204" pitchFamily="34" charset="0"/>
              </a:rPr>
              <a:t>ELEMENT 3</a:t>
            </a:r>
          </a:p>
        </p:txBody>
      </p:sp>
    </p:spTree>
    <p:extLst>
      <p:ext uri="{BB962C8B-B14F-4D97-AF65-F5344CB8AC3E}">
        <p14:creationId xmlns:p14="http://schemas.microsoft.com/office/powerpoint/2010/main" val="349890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BA9C5B2C-665D-70CB-3A43-0A00A9F481A3}"/>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C1306AA-FB68-154D-93F5-76B06313E9CA}"/>
              </a:ext>
            </a:extLst>
          </p:cNvPr>
          <p:cNvSpPr txBox="1"/>
          <p:nvPr/>
        </p:nvSpPr>
        <p:spPr>
          <a:xfrm>
            <a:off x="278692" y="947037"/>
            <a:ext cx="92613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Arial Nova" panose="020B0504020202020204" pitchFamily="34" charset="0"/>
                <a:ea typeface="Segoe UI Historic" panose="020B0502040204020203" pitchFamily="34" charset="0"/>
                <a:cs typeface="Segoe UI Historic" panose="020B0502040204020203" pitchFamily="34" charset="0"/>
              </a:rPr>
              <a:t>ELEMENT 1 – DEFINING </a:t>
            </a:r>
            <a:r>
              <a:rPr kumimoji="0" lang="en-US" sz="2800" b="0"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A LOCAL SKILLS ECOSYSTEM</a:t>
            </a:r>
            <a:endParaRPr kumimoji="0" lang="en-US" sz="1600" b="0" i="0" u="none" strike="noStrike" kern="1200" cap="none" spc="0" normalizeH="0" baseline="0" noProof="0" dirty="0">
              <a:ln>
                <a:noFill/>
              </a:ln>
              <a:solidFill>
                <a:srgbClr val="FF0000"/>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pic>
        <p:nvPicPr>
          <p:cNvPr id="6" name="Graphic 5" descr="Solar system with solid fill">
            <a:extLst>
              <a:ext uri="{FF2B5EF4-FFF2-40B4-BE49-F238E27FC236}">
                <a16:creationId xmlns:a16="http://schemas.microsoft.com/office/drawing/2014/main" id="{5B329671-FF2C-F95E-0D03-173F64465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145" y="395946"/>
            <a:ext cx="1199909" cy="1199909"/>
          </a:xfrm>
          <a:prstGeom prst="rect">
            <a:avLst/>
          </a:prstGeom>
        </p:spPr>
      </p:pic>
      <p:sp>
        <p:nvSpPr>
          <p:cNvPr id="2" name="TextBox 1">
            <a:extLst>
              <a:ext uri="{FF2B5EF4-FFF2-40B4-BE49-F238E27FC236}">
                <a16:creationId xmlns:a16="http://schemas.microsoft.com/office/drawing/2014/main" id="{552D2E7C-D89A-63BB-F353-6F70696DD01F}"/>
              </a:ext>
            </a:extLst>
          </p:cNvPr>
          <p:cNvSpPr txBox="1"/>
          <p:nvPr/>
        </p:nvSpPr>
        <p:spPr>
          <a:xfrm>
            <a:off x="267124" y="1627561"/>
            <a:ext cx="7773003" cy="4539384"/>
          </a:xfrm>
          <a:prstGeom prst="rect">
            <a:avLst/>
          </a:prstGeom>
          <a:noFill/>
        </p:spPr>
        <p:txBody>
          <a:bodyPr wrap="square" rtlCol="0">
            <a:spAutoFit/>
          </a:bodyPr>
          <a:lstStyle/>
          <a:p>
            <a:pPr lvl="0">
              <a:lnSpc>
                <a:spcPct val="114000"/>
              </a:lnSpc>
              <a:spcAft>
                <a:spcPts val="300"/>
              </a:spcAft>
              <a:defRPr/>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What is a ‘Local Skills Ecosystem’?</a:t>
            </a:r>
          </a:p>
          <a:p>
            <a:pPr lvl="0">
              <a:lnSpc>
                <a:spcPct val="114000"/>
              </a:lnSpc>
              <a:spcAft>
                <a:spcPts val="1200"/>
              </a:spcAft>
              <a:defRPr/>
            </a:pPr>
            <a:r>
              <a:rPr lang="en-US" sz="1400" i="1" dirty="0">
                <a:latin typeface="Arial Nova" panose="020B0504020202020204" pitchFamily="34" charset="0"/>
                <a:ea typeface="Segoe UI Historic" panose="020B0502040204020203" pitchFamily="34" charset="0"/>
                <a:cs typeface="Segoe UI Historic" panose="020B0502040204020203" pitchFamily="34" charset="0"/>
              </a:rPr>
              <a:t>‘The local employment and skills ‘environment’ focusing on the co-dependent relationships between People, Employers, and the Skills Infrastructure within the local area; whilst accepting the influence of national and sectoral labour markets, government policy and their associated challenges’.</a:t>
            </a:r>
            <a:endParaRPr kumimoji="0" lang="en-US" sz="1400" b="0" i="1"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endParaRPr>
          </a:p>
          <a:p>
            <a:pPr lvl="0">
              <a:lnSpc>
                <a:spcPct val="114000"/>
              </a:lnSpc>
              <a:spcAft>
                <a:spcPts val="300"/>
              </a:spcAft>
              <a:defRPr/>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A Local Skills Ecosystem approach could add value in Greater Lincolnshire by:</a:t>
            </a:r>
            <a:endParaRPr lang="en-US" sz="1400" dirty="0">
              <a:latin typeface="Arial Nova" panose="020B0504020202020204" pitchFamily="34" charset="0"/>
              <a:ea typeface="Segoe UI Historic" panose="020B0502040204020203" pitchFamily="34" charset="0"/>
              <a:cs typeface="Segoe UI Historic" panose="020B0502040204020203" pitchFamily="34" charset="0"/>
            </a:endParaRPr>
          </a:p>
          <a:p>
            <a:pPr marL="285750" lvl="0" indent="-285750">
              <a:lnSpc>
                <a:spcPct val="114000"/>
              </a:lnSpc>
              <a:spcAft>
                <a:spcPts val="600"/>
              </a:spcAft>
              <a:buFont typeface="Wingdings" pitchFamily="2" charset="2"/>
              <a:buChar char="§"/>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Connecting skills policy and plans; firstly, to place, and then to identify ‘cross-cutting’ local policy areas, e.g., economy, education, transport, housing, health</a:t>
            </a:r>
          </a:p>
          <a:p>
            <a:pPr marL="285750" lvl="0" indent="-285750">
              <a:lnSpc>
                <a:spcPct val="114000"/>
              </a:lnSpc>
              <a:spcAft>
                <a:spcPts val="600"/>
              </a:spcAft>
              <a:buFont typeface="Wingdings" pitchFamily="2" charset="2"/>
              <a:buChar char="§"/>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Helping to identify and resource activities with the potential for the greatest local impact</a:t>
            </a:r>
          </a:p>
          <a:p>
            <a:pPr marL="285750" lvl="0" indent="-285750">
              <a:lnSpc>
                <a:spcPct val="114000"/>
              </a:lnSpc>
              <a:spcAft>
                <a:spcPts val="600"/>
              </a:spcAft>
              <a:buFont typeface="Wingdings" pitchFamily="2" charset="2"/>
              <a:buChar char="§"/>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Enabling greater segmentation of beneficiaries by targeting interventions for specific local audiences based upon a detailed understanding of the scale and scope of the activity, the people or business demographic, and the potential return on investment </a:t>
            </a:r>
          </a:p>
          <a:p>
            <a:pPr marL="285750" lvl="0" indent="-285750">
              <a:lnSpc>
                <a:spcPct val="114000"/>
              </a:lnSpc>
              <a:spcAft>
                <a:spcPts val="600"/>
              </a:spcAft>
              <a:buFont typeface="Wingdings" pitchFamily="2" charset="2"/>
              <a:buChar char="§"/>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Helping avoid unintended consequences by ensuring strong local knowledge of existing provision to minimise the likelihood of activity being duplicated</a:t>
            </a:r>
          </a:p>
          <a:p>
            <a:pPr marL="285750" lvl="0" indent="-285750">
              <a:lnSpc>
                <a:spcPct val="114000"/>
              </a:lnSpc>
              <a:spcAft>
                <a:spcPts val="600"/>
              </a:spcAft>
              <a:buFont typeface="Wingdings" pitchFamily="2" charset="2"/>
              <a:buChar char="§"/>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Improving local ‘synergy’ through highlighting gaps and supporting shared ownership and collaboration across People, Employers, and Skills Infrastructure </a:t>
            </a:r>
          </a:p>
        </p:txBody>
      </p:sp>
      <p:pic>
        <p:nvPicPr>
          <p:cNvPr id="3" name="Picture 2" descr="Sphere of mesh and nodes">
            <a:extLst>
              <a:ext uri="{FF2B5EF4-FFF2-40B4-BE49-F238E27FC236}">
                <a16:creationId xmlns:a16="http://schemas.microsoft.com/office/drawing/2014/main" id="{C9E16616-862C-1EE5-7F61-6093925D5316}"/>
              </a:ext>
            </a:extLst>
          </p:cNvPr>
          <p:cNvPicPr>
            <a:picLocks noChangeAspect="1"/>
          </p:cNvPicPr>
          <p:nvPr/>
        </p:nvPicPr>
        <p:blipFill rotWithShape="1">
          <a:blip r:embed="rId5" cstate="email">
            <a:alphaModFix amt="50000"/>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l="67093" t="13107" b="29134"/>
          <a:stretch/>
        </p:blipFill>
        <p:spPr>
          <a:xfrm rot="10800000">
            <a:off x="8084690" y="1531163"/>
            <a:ext cx="3836202" cy="5054705"/>
          </a:xfrm>
          <a:prstGeom prst="rect">
            <a:avLst/>
          </a:prstGeom>
        </p:spPr>
      </p:pic>
      <p:sp>
        <p:nvSpPr>
          <p:cNvPr id="9" name="Rectangle 8">
            <a:extLst>
              <a:ext uri="{FF2B5EF4-FFF2-40B4-BE49-F238E27FC236}">
                <a16:creationId xmlns:a16="http://schemas.microsoft.com/office/drawing/2014/main" id="{F374388D-ECED-7D85-3AA3-91668B5C5493}"/>
              </a:ext>
            </a:extLst>
          </p:cNvPr>
          <p:cNvSpPr/>
          <p:nvPr/>
        </p:nvSpPr>
        <p:spPr>
          <a:xfrm>
            <a:off x="8088672" y="1531992"/>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14293354-73E3-35E0-7639-F5A9FDEC25D2}"/>
              </a:ext>
            </a:extLst>
          </p:cNvPr>
          <p:cNvSpPr txBox="1"/>
          <p:nvPr/>
        </p:nvSpPr>
        <p:spPr>
          <a:xfrm>
            <a:off x="8327880" y="3102985"/>
            <a:ext cx="3369275" cy="1644489"/>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lang="en-US" i="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The ‘employment and skills’ environment, conditions, and relationships that individuals, employers, and providers in the local area are operating within</a:t>
            </a:r>
            <a:endParaRPr kumimoji="0" lang="en-US" b="0"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91195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here of mesh and nodes">
            <a:extLst>
              <a:ext uri="{FF2B5EF4-FFF2-40B4-BE49-F238E27FC236}">
                <a16:creationId xmlns:a16="http://schemas.microsoft.com/office/drawing/2014/main" id="{1FA6C416-F73F-6685-8B34-158FD30A7DF5}"/>
              </a:ext>
            </a:extLst>
          </p:cNvPr>
          <p:cNvPicPr>
            <a:picLocks noChangeAspect="1"/>
          </p:cNvPicPr>
          <p:nvPr/>
        </p:nvPicPr>
        <p:blipFill rotWithShape="1">
          <a:blip r:embed="rId3" cstate="email">
            <a:alphaModFix amt="10000"/>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l="67093" t="12797" b="17887"/>
          <a:stretch/>
        </p:blipFill>
        <p:spPr>
          <a:xfrm rot="10800000">
            <a:off x="8084690" y="527835"/>
            <a:ext cx="3836202" cy="6066103"/>
          </a:xfrm>
          <a:prstGeom prst="rect">
            <a:avLst/>
          </a:prstGeom>
        </p:spPr>
      </p:pic>
      <p:sp>
        <p:nvSpPr>
          <p:cNvPr id="19" name="Rounded Rectangle 18">
            <a:extLst>
              <a:ext uri="{FF2B5EF4-FFF2-40B4-BE49-F238E27FC236}">
                <a16:creationId xmlns:a16="http://schemas.microsoft.com/office/drawing/2014/main" id="{DB60036A-0D6F-5AF6-162D-9B2535D257DC}"/>
              </a:ext>
            </a:extLst>
          </p:cNvPr>
          <p:cNvSpPr/>
          <p:nvPr/>
        </p:nvSpPr>
        <p:spPr>
          <a:xfrm rot="16200000">
            <a:off x="1883601" y="639108"/>
            <a:ext cx="4506203" cy="7060875"/>
          </a:xfrm>
          <a:prstGeom prst="roundRect">
            <a:avLst>
              <a:gd name="adj" fmla="val 50000"/>
            </a:avLst>
          </a:prstGeom>
          <a:solidFill>
            <a:srgbClr val="2F99A5">
              <a:alpha val="25375"/>
            </a:srgbClr>
          </a:solidFill>
          <a:ln w="44450">
            <a:solidFill>
              <a:srgbClr val="2F99A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50DD7B1-97EE-CAC7-C6DB-E042C903A392}"/>
              </a:ext>
            </a:extLst>
          </p:cNvPr>
          <p:cNvSpPr txBox="1"/>
          <p:nvPr/>
        </p:nvSpPr>
        <p:spPr>
          <a:xfrm>
            <a:off x="1160151" y="2425243"/>
            <a:ext cx="187053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F99A5"/>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GREATER LINCOLNSHIRE  PLACE &amp; LOCAL SKILLS LEADERSHIP</a:t>
            </a:r>
          </a:p>
        </p:txBody>
      </p:sp>
      <p:sp>
        <p:nvSpPr>
          <p:cNvPr id="14" name="Triangle 13">
            <a:extLst>
              <a:ext uri="{FF2B5EF4-FFF2-40B4-BE49-F238E27FC236}">
                <a16:creationId xmlns:a16="http://schemas.microsoft.com/office/drawing/2014/main" id="{E832CF62-9178-8E9E-1EBC-D8569E136F4C}"/>
              </a:ext>
            </a:extLst>
          </p:cNvPr>
          <p:cNvSpPr/>
          <p:nvPr/>
        </p:nvSpPr>
        <p:spPr>
          <a:xfrm>
            <a:off x="2440243" y="3044309"/>
            <a:ext cx="3371181" cy="228778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F19A6CE-B11E-3C3F-70FD-56F0878B3387}"/>
              </a:ext>
            </a:extLst>
          </p:cNvPr>
          <p:cNvSpPr txBox="1"/>
          <p:nvPr/>
        </p:nvSpPr>
        <p:spPr>
          <a:xfrm>
            <a:off x="3325281" y="4434432"/>
            <a:ext cx="16358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RESOURCES</a:t>
            </a:r>
          </a:p>
        </p:txBody>
      </p:sp>
      <p:sp>
        <p:nvSpPr>
          <p:cNvPr id="26" name="Oval 25">
            <a:extLst>
              <a:ext uri="{FF2B5EF4-FFF2-40B4-BE49-F238E27FC236}">
                <a16:creationId xmlns:a16="http://schemas.microsoft.com/office/drawing/2014/main" id="{2667EACE-312B-9D92-4D7E-CAF6EF289F0A}"/>
              </a:ext>
            </a:extLst>
          </p:cNvPr>
          <p:cNvSpPr/>
          <p:nvPr/>
        </p:nvSpPr>
        <p:spPr>
          <a:xfrm>
            <a:off x="1336847" y="4088171"/>
            <a:ext cx="2087727" cy="2087727"/>
          </a:xfrm>
          <a:prstGeom prst="ellipse">
            <a:avLst/>
          </a:prstGeom>
          <a:solidFill>
            <a:srgbClr val="2E7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B070D3F-52F8-7356-43AB-0F393AB79A35}"/>
              </a:ext>
            </a:extLst>
          </p:cNvPr>
          <p:cNvSpPr/>
          <p:nvPr/>
        </p:nvSpPr>
        <p:spPr>
          <a:xfrm>
            <a:off x="4864697" y="4088171"/>
            <a:ext cx="2087727" cy="20877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7DCD6C7-EC5F-4D4D-8E0B-C4BD74ED7106}"/>
              </a:ext>
            </a:extLst>
          </p:cNvPr>
          <p:cNvSpPr/>
          <p:nvPr/>
        </p:nvSpPr>
        <p:spPr>
          <a:xfrm>
            <a:off x="269033" y="271301"/>
            <a:ext cx="3836204" cy="186090"/>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D86EAA8-133A-4949-811E-5E5E646DD077}"/>
              </a:ext>
            </a:extLst>
          </p:cNvPr>
          <p:cNvSpPr/>
          <p:nvPr/>
        </p:nvSpPr>
        <p:spPr>
          <a:xfrm>
            <a:off x="4136703" y="271301"/>
            <a:ext cx="3920624" cy="186090"/>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0AEBDCE-9068-964D-8016-7C9365E1B9F1}"/>
              </a:ext>
            </a:extLst>
          </p:cNvPr>
          <p:cNvSpPr/>
          <p:nvPr/>
        </p:nvSpPr>
        <p:spPr>
          <a:xfrm>
            <a:off x="8094416" y="271302"/>
            <a:ext cx="3836204" cy="18608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92A2610D-A978-669F-16DC-B18FAFB17969}"/>
              </a:ext>
            </a:extLst>
          </p:cNvPr>
          <p:cNvSpPr txBox="1"/>
          <p:nvPr/>
        </p:nvSpPr>
        <p:spPr>
          <a:xfrm>
            <a:off x="4753425" y="4744762"/>
            <a:ext cx="23102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INFRASTRUCTURE</a:t>
            </a:r>
          </a:p>
        </p:txBody>
      </p:sp>
      <p:sp>
        <p:nvSpPr>
          <p:cNvPr id="13" name="Oval 12">
            <a:extLst>
              <a:ext uri="{FF2B5EF4-FFF2-40B4-BE49-F238E27FC236}">
                <a16:creationId xmlns:a16="http://schemas.microsoft.com/office/drawing/2014/main" id="{3128CE08-413E-8995-F937-2061656EC5A3}"/>
              </a:ext>
            </a:extLst>
          </p:cNvPr>
          <p:cNvSpPr/>
          <p:nvPr/>
        </p:nvSpPr>
        <p:spPr>
          <a:xfrm>
            <a:off x="3081970" y="2015835"/>
            <a:ext cx="2087727" cy="2087727"/>
          </a:xfrm>
          <a:prstGeom prst="ellipse">
            <a:avLst/>
          </a:prstGeom>
          <a:solidFill>
            <a:srgbClr val="288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DE65095-2336-6730-4A1F-60464CCF7C59}"/>
              </a:ext>
            </a:extLst>
          </p:cNvPr>
          <p:cNvSpPr txBox="1"/>
          <p:nvPr/>
        </p:nvSpPr>
        <p:spPr>
          <a:xfrm>
            <a:off x="3575273" y="2875032"/>
            <a:ext cx="1135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PEOPLE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8" name="TextBox 17">
            <a:extLst>
              <a:ext uri="{FF2B5EF4-FFF2-40B4-BE49-F238E27FC236}">
                <a16:creationId xmlns:a16="http://schemas.microsoft.com/office/drawing/2014/main" id="{69007908-966F-D8B7-BFDB-B2AA8536026E}"/>
              </a:ext>
            </a:extLst>
          </p:cNvPr>
          <p:cNvSpPr txBox="1"/>
          <p:nvPr/>
        </p:nvSpPr>
        <p:spPr>
          <a:xfrm>
            <a:off x="1585377" y="4970452"/>
            <a:ext cx="15906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EMPLOYERS</a:t>
            </a:r>
          </a:p>
        </p:txBody>
      </p:sp>
      <p:sp>
        <p:nvSpPr>
          <p:cNvPr id="3" name="TextBox 2">
            <a:extLst>
              <a:ext uri="{FF2B5EF4-FFF2-40B4-BE49-F238E27FC236}">
                <a16:creationId xmlns:a16="http://schemas.microsoft.com/office/drawing/2014/main" id="{E136C2D3-AE1C-CC10-4660-774CD190F9B5}"/>
              </a:ext>
            </a:extLst>
          </p:cNvPr>
          <p:cNvSpPr txBox="1"/>
          <p:nvPr/>
        </p:nvSpPr>
        <p:spPr>
          <a:xfrm>
            <a:off x="8084568" y="5638437"/>
            <a:ext cx="3836324" cy="955501"/>
          </a:xfrm>
          <a:prstGeom prst="rect">
            <a:avLst/>
          </a:prstGeom>
          <a:solidFill>
            <a:srgbClr val="45536A"/>
          </a:solidFill>
        </p:spPr>
        <p:txBody>
          <a:bodyPr wrap="square" rtlCol="0">
            <a:noAutofit/>
          </a:bodyPr>
          <a:lstStyle/>
          <a:p>
            <a:pPr>
              <a:spcAft>
                <a:spcPts val="600"/>
              </a:spcAft>
            </a:pPr>
            <a:r>
              <a:rPr lang="en-US" sz="14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RESOURCES</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 </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These sit at the model’s centre, traversing the three elements and reflecting that all three are potential skills investors. </a:t>
            </a:r>
          </a:p>
        </p:txBody>
      </p:sp>
      <p:sp>
        <p:nvSpPr>
          <p:cNvPr id="2" name="TextBox 1">
            <a:extLst>
              <a:ext uri="{FF2B5EF4-FFF2-40B4-BE49-F238E27FC236}">
                <a16:creationId xmlns:a16="http://schemas.microsoft.com/office/drawing/2014/main" id="{835DBB34-2F55-75EC-B57F-19374A60EF7E}"/>
              </a:ext>
            </a:extLst>
          </p:cNvPr>
          <p:cNvSpPr txBox="1"/>
          <p:nvPr/>
        </p:nvSpPr>
        <p:spPr>
          <a:xfrm>
            <a:off x="8088554" y="1539023"/>
            <a:ext cx="3836324" cy="800383"/>
          </a:xfrm>
          <a:prstGeom prst="rect">
            <a:avLst/>
          </a:prstGeom>
          <a:solidFill>
            <a:srgbClr val="CEE5E8">
              <a:alpha val="66976"/>
            </a:srgbClr>
          </a:solidFill>
        </p:spPr>
        <p:txBody>
          <a:bodyPr wrap="square" tIns="72000" rtlCol="0">
            <a:noAutofit/>
          </a:bodyPr>
          <a:lstStyle/>
          <a:p>
            <a:pPr>
              <a:spcAft>
                <a:spcPts val="600"/>
              </a:spcAft>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PLACE: </a:t>
            </a:r>
            <a:r>
              <a:rPr lang="en-US" sz="1400" dirty="0">
                <a:solidFill>
                  <a:schemeClr val="tx1">
                    <a:lumMod val="75000"/>
                    <a:lumOff val="25000"/>
                  </a:schemeClr>
                </a:solidFill>
                <a:latin typeface="Arial Nova" panose="020B0504020202020204" pitchFamily="34" charset="0"/>
                <a:ea typeface="Segoe UI Historic" panose="020B0502040204020203" pitchFamily="34" charset="0"/>
                <a:cs typeface="Segoe UI Historic" panose="020B0502040204020203" pitchFamily="34" charset="0"/>
              </a:rPr>
              <a:t>The critical driver focusing upon local need, initiative, and action adding value to national skills policy.</a:t>
            </a:r>
          </a:p>
        </p:txBody>
      </p:sp>
      <p:sp>
        <p:nvSpPr>
          <p:cNvPr id="4" name="TextBox 3">
            <a:extLst>
              <a:ext uri="{FF2B5EF4-FFF2-40B4-BE49-F238E27FC236}">
                <a16:creationId xmlns:a16="http://schemas.microsoft.com/office/drawing/2014/main" id="{5FF02EC6-E924-5DAB-6F59-69E4E3A01DA1}"/>
              </a:ext>
            </a:extLst>
          </p:cNvPr>
          <p:cNvSpPr txBox="1"/>
          <p:nvPr/>
        </p:nvSpPr>
        <p:spPr>
          <a:xfrm>
            <a:off x="8088553" y="2438333"/>
            <a:ext cx="3836324" cy="1013531"/>
          </a:xfrm>
          <a:prstGeom prst="rect">
            <a:avLst/>
          </a:prstGeom>
          <a:solidFill>
            <a:srgbClr val="288036">
              <a:alpha val="67000"/>
            </a:srgbClr>
          </a:solidFill>
        </p:spPr>
        <p:txBody>
          <a:bodyPr wrap="square" tIns="72000" rtlCol="0">
            <a:noAutofit/>
          </a:bodyPr>
          <a:lstStyle/>
          <a:p>
            <a:pPr>
              <a:spcAft>
                <a:spcPts val="600"/>
              </a:spcAft>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PEOPLE</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 </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‘learning communities’ including Greater Lincolnshire residents, workers, self-employed, unemployed, and economically inactive. </a:t>
            </a:r>
          </a:p>
        </p:txBody>
      </p:sp>
      <p:sp>
        <p:nvSpPr>
          <p:cNvPr id="5" name="TextBox 4">
            <a:extLst>
              <a:ext uri="{FF2B5EF4-FFF2-40B4-BE49-F238E27FC236}">
                <a16:creationId xmlns:a16="http://schemas.microsoft.com/office/drawing/2014/main" id="{92CAD463-E75D-3C8B-9ADD-F55F086A100E}"/>
              </a:ext>
            </a:extLst>
          </p:cNvPr>
          <p:cNvSpPr txBox="1"/>
          <p:nvPr/>
        </p:nvSpPr>
        <p:spPr>
          <a:xfrm>
            <a:off x="8088553" y="3550790"/>
            <a:ext cx="3836324" cy="769750"/>
          </a:xfrm>
          <a:prstGeom prst="rect">
            <a:avLst/>
          </a:prstGeom>
          <a:solidFill>
            <a:srgbClr val="2E76B9"/>
          </a:solidFill>
        </p:spPr>
        <p:txBody>
          <a:bodyPr wrap="square" tIns="57600" rtlCol="0">
            <a:noAutofit/>
          </a:bodyPr>
          <a:lstStyle/>
          <a:p>
            <a:pPr>
              <a:spcAft>
                <a:spcPts val="600"/>
              </a:spcAft>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EMPLOYERS</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 </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Local/national employers and businesses that generate demand for skills in workforces and supply chains.</a:t>
            </a:r>
          </a:p>
          <a:p>
            <a:pPr>
              <a:spcAft>
                <a:spcPts val="600"/>
              </a:spcAft>
            </a:pPr>
            <a:endPar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a:p>
            <a:pPr>
              <a:spcAft>
                <a:spcPts val="600"/>
              </a:spcAft>
            </a:pPr>
            <a:endPar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6" name="TextBox 5">
            <a:extLst>
              <a:ext uri="{FF2B5EF4-FFF2-40B4-BE49-F238E27FC236}">
                <a16:creationId xmlns:a16="http://schemas.microsoft.com/office/drawing/2014/main" id="{C61B9785-D0FE-E16C-050B-842AAA2B2843}"/>
              </a:ext>
            </a:extLst>
          </p:cNvPr>
          <p:cNvSpPr txBox="1"/>
          <p:nvPr/>
        </p:nvSpPr>
        <p:spPr>
          <a:xfrm>
            <a:off x="8088553" y="4419466"/>
            <a:ext cx="3836324" cy="1132068"/>
          </a:xfrm>
          <a:prstGeom prst="rect">
            <a:avLst/>
          </a:prstGeom>
          <a:solidFill>
            <a:srgbClr val="A5A5A5"/>
          </a:solidFill>
        </p:spPr>
        <p:txBody>
          <a:bodyPr wrap="square" tIns="32400" rtlCol="0">
            <a:noAutofit/>
          </a:bodyPr>
          <a:lstStyle/>
          <a:p>
            <a:pPr>
              <a:spcAft>
                <a:spcPts val="600"/>
              </a:spcAft>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SKILLS INFRASTRUCTURE</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 </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The combined assets and reach of our (primarily local) skills and education providers, physical learning resources, allied stakeholders, e.g., Careers Advice, etc.</a:t>
            </a:r>
          </a:p>
        </p:txBody>
      </p:sp>
      <p:sp>
        <p:nvSpPr>
          <p:cNvPr id="17" name="Rectangle 16">
            <a:extLst>
              <a:ext uri="{FF2B5EF4-FFF2-40B4-BE49-F238E27FC236}">
                <a16:creationId xmlns:a16="http://schemas.microsoft.com/office/drawing/2014/main" id="{B2ADC18A-4B83-24B1-E184-545FE2EE1883}"/>
              </a:ext>
            </a:extLst>
          </p:cNvPr>
          <p:cNvSpPr/>
          <p:nvPr/>
        </p:nvSpPr>
        <p:spPr>
          <a:xfrm>
            <a:off x="267121" y="519158"/>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pic>
        <p:nvPicPr>
          <p:cNvPr id="27" name="Graphic 26" descr="Solar system with solid fill">
            <a:extLst>
              <a:ext uri="{FF2B5EF4-FFF2-40B4-BE49-F238E27FC236}">
                <a16:creationId xmlns:a16="http://schemas.microsoft.com/office/drawing/2014/main" id="{7680025A-6D1C-80D6-C2D5-31B2785E3B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86145" y="395946"/>
            <a:ext cx="1199909" cy="1199909"/>
          </a:xfrm>
          <a:prstGeom prst="rect">
            <a:avLst/>
          </a:prstGeom>
        </p:spPr>
      </p:pic>
      <p:sp>
        <p:nvSpPr>
          <p:cNvPr id="8" name="TextBox 7">
            <a:extLst>
              <a:ext uri="{FF2B5EF4-FFF2-40B4-BE49-F238E27FC236}">
                <a16:creationId xmlns:a16="http://schemas.microsoft.com/office/drawing/2014/main" id="{1BE782BC-77F0-6494-1F11-42C8B4A8675D}"/>
              </a:ext>
            </a:extLst>
          </p:cNvPr>
          <p:cNvSpPr txBox="1"/>
          <p:nvPr/>
        </p:nvSpPr>
        <p:spPr>
          <a:xfrm>
            <a:off x="278692" y="947037"/>
            <a:ext cx="92613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ELEMENT 1 – </a:t>
            </a:r>
            <a:r>
              <a:rPr kumimoji="0" lang="en-US" sz="2800" b="0"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A LOCAL SKILLS ECOSYSTEM MODEL</a:t>
            </a:r>
            <a:endParaRPr kumimoji="0" lang="en-US" sz="1600" b="0"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487893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49150E-7FF5-DD4E-73D6-04E7EEFD86BC}"/>
              </a:ext>
            </a:extLst>
          </p:cNvPr>
          <p:cNvSpPr txBox="1"/>
          <p:nvPr/>
        </p:nvSpPr>
        <p:spPr>
          <a:xfrm>
            <a:off x="274822" y="4363987"/>
            <a:ext cx="7765302" cy="2221881"/>
          </a:xfrm>
          <a:prstGeom prst="rect">
            <a:avLst/>
          </a:prstGeom>
          <a:solidFill>
            <a:srgbClr val="2F78BC">
              <a:alpha val="15302"/>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 name="TextBox 6">
            <a:extLst>
              <a:ext uri="{FF2B5EF4-FFF2-40B4-BE49-F238E27FC236}">
                <a16:creationId xmlns:a16="http://schemas.microsoft.com/office/drawing/2014/main" id="{FEB82D52-74E6-AC0F-69A4-57CB77DE98A9}"/>
              </a:ext>
            </a:extLst>
          </p:cNvPr>
          <p:cNvSpPr txBox="1"/>
          <p:nvPr/>
        </p:nvSpPr>
        <p:spPr>
          <a:xfrm>
            <a:off x="268116" y="1531161"/>
            <a:ext cx="7772008" cy="2772875"/>
          </a:xfrm>
          <a:prstGeom prst="rect">
            <a:avLst/>
          </a:prstGeom>
          <a:solidFill>
            <a:srgbClr val="288036">
              <a:alpha val="15000"/>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extBox 1">
            <a:extLst>
              <a:ext uri="{FF2B5EF4-FFF2-40B4-BE49-F238E27FC236}">
                <a16:creationId xmlns:a16="http://schemas.microsoft.com/office/drawing/2014/main" id="{552D2E7C-D89A-63BB-F353-6F70696DD01F}"/>
              </a:ext>
            </a:extLst>
          </p:cNvPr>
          <p:cNvSpPr txBox="1"/>
          <p:nvPr/>
        </p:nvSpPr>
        <p:spPr>
          <a:xfrm>
            <a:off x="278806" y="1637490"/>
            <a:ext cx="7773003" cy="2527295"/>
          </a:xfrm>
          <a:prstGeom prst="rect">
            <a:avLst/>
          </a:prstGeom>
          <a:noFill/>
        </p:spPr>
        <p:txBody>
          <a:bodyPr wrap="square" rtlCol="0">
            <a:spAutoFit/>
          </a:bodyPr>
          <a:lstStyle/>
          <a:p>
            <a:pPr lvl="0">
              <a:lnSpc>
                <a:spcPct val="114000"/>
              </a:lnSpc>
              <a:spcAft>
                <a:spcPts val="600"/>
              </a:spcAft>
              <a:defRPr/>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People </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represent the available supply of skills to support individual, employer, and community aspirations. This includes Greater Lincolnshire residents, although this is a local labour market that includes many residents travelling in and out of the area to study and work. The increasing prevalence of remote, home, and hybrid working (accelerated by the Covid pandemic) means that many people are no longer limited to their travel-to-work-area, thereby expanding globally the labour market available to employers and residents. The skills ecosystem approach encourages consideration of the 'skills alignment’ between local employers and residents regarding jobs and careers ‘available’ – not only jobs, but also career aspirations. This report focuses, under the banner of ‘learning communities’, upon the characteristics and development trends of residents, workers, and communities.</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BA9C5B2C-665D-70CB-3A43-0A00A9F481A3}"/>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C1306AA-FB68-154D-93F5-76B06313E9CA}"/>
              </a:ext>
            </a:extLst>
          </p:cNvPr>
          <p:cNvSpPr txBox="1"/>
          <p:nvPr/>
        </p:nvSpPr>
        <p:spPr>
          <a:xfrm>
            <a:off x="265209" y="943503"/>
            <a:ext cx="104209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Arial Nova" panose="020B0504020202020204" pitchFamily="34" charset="0"/>
                <a:ea typeface="Segoe UI Historic" panose="020B0502040204020203" pitchFamily="34" charset="0"/>
                <a:cs typeface="Segoe UI Historic" panose="020B0502040204020203" pitchFamily="34" charset="0"/>
              </a:rPr>
              <a:t>ELEMENT</a:t>
            </a:r>
            <a:r>
              <a:rPr kumimoji="0" lang="en-US" sz="2800" b="0"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 1 - A LOCAL SKILLS ECOSYSTEM IN MORE DETAIL</a:t>
            </a:r>
            <a:endParaRPr kumimoji="0" lang="en-US" sz="1600" b="0" i="0" u="none" strike="noStrike" kern="1200" cap="none" spc="0" normalizeH="0" baseline="0" noProof="0" dirty="0">
              <a:ln>
                <a:noFill/>
              </a:ln>
              <a:solidFill>
                <a:srgbClr val="FF0000"/>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pic>
        <p:nvPicPr>
          <p:cNvPr id="6" name="Graphic 5" descr="Solar system with solid fill">
            <a:extLst>
              <a:ext uri="{FF2B5EF4-FFF2-40B4-BE49-F238E27FC236}">
                <a16:creationId xmlns:a16="http://schemas.microsoft.com/office/drawing/2014/main" id="{5B329671-FF2C-F95E-0D03-173F64465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145" y="395946"/>
            <a:ext cx="1199909" cy="1199909"/>
          </a:xfrm>
          <a:prstGeom prst="rect">
            <a:avLst/>
          </a:prstGeom>
        </p:spPr>
      </p:pic>
      <p:pic>
        <p:nvPicPr>
          <p:cNvPr id="3" name="Picture 2" descr="Sphere of mesh and nodes">
            <a:extLst>
              <a:ext uri="{FF2B5EF4-FFF2-40B4-BE49-F238E27FC236}">
                <a16:creationId xmlns:a16="http://schemas.microsoft.com/office/drawing/2014/main" id="{C9E16616-862C-1EE5-7F61-6093925D5316}"/>
              </a:ext>
            </a:extLst>
          </p:cNvPr>
          <p:cNvPicPr>
            <a:picLocks noChangeAspect="1"/>
          </p:cNvPicPr>
          <p:nvPr/>
        </p:nvPicPr>
        <p:blipFill rotWithShape="1">
          <a:blip r:embed="rId5" cstate="email">
            <a:alphaModFix amt="50000"/>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l="67093" t="39181" r="154" b="29134"/>
          <a:stretch/>
        </p:blipFill>
        <p:spPr>
          <a:xfrm rot="10800000">
            <a:off x="8088672" y="1531162"/>
            <a:ext cx="3837300" cy="2772874"/>
          </a:xfrm>
          <a:prstGeom prst="rect">
            <a:avLst/>
          </a:prstGeom>
        </p:spPr>
      </p:pic>
      <p:sp>
        <p:nvSpPr>
          <p:cNvPr id="9" name="Rectangle 8">
            <a:extLst>
              <a:ext uri="{FF2B5EF4-FFF2-40B4-BE49-F238E27FC236}">
                <a16:creationId xmlns:a16="http://schemas.microsoft.com/office/drawing/2014/main" id="{F374388D-ECED-7D85-3AA3-91668B5C5493}"/>
              </a:ext>
            </a:extLst>
          </p:cNvPr>
          <p:cNvSpPr/>
          <p:nvPr/>
        </p:nvSpPr>
        <p:spPr>
          <a:xfrm>
            <a:off x="8088672" y="1531992"/>
            <a:ext cx="3836204" cy="2772044"/>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9CAD42A5-7690-9063-0008-936E53F248A9}"/>
              </a:ext>
            </a:extLst>
          </p:cNvPr>
          <p:cNvSpPr txBox="1"/>
          <p:nvPr/>
        </p:nvSpPr>
        <p:spPr>
          <a:xfrm>
            <a:off x="278806" y="4702439"/>
            <a:ext cx="7773003" cy="1544975"/>
          </a:xfrm>
          <a:prstGeom prst="rect">
            <a:avLst/>
          </a:prstGeom>
          <a:noFill/>
        </p:spPr>
        <p:txBody>
          <a:bodyPr wrap="square" rtlCol="0">
            <a:spAutoFit/>
          </a:bodyPr>
          <a:lstStyle/>
          <a:p>
            <a:pPr lvl="0">
              <a:lnSpc>
                <a:spcPct val="114000"/>
              </a:lnSpc>
              <a:spcAft>
                <a:spcPts val="600"/>
              </a:spcAft>
              <a:defRPr/>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Employers</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 represent skills demand through the qualifications, competences, and attitudes required to maximise their effectiveness (growth, productivity, or potential). This includes an ongoing requirement to recruit new staff and develop existing staff according to organisational priorities, the local ‘labour market, and the skills provision (including funding incentives) available locally. The Local Skills Improvement Plan 2023 (LSIP), led by the FSB in Greater Lincolnshire, provides a robust, current assessment of local employer skills needs. </a:t>
            </a:r>
          </a:p>
        </p:txBody>
      </p:sp>
      <p:pic>
        <p:nvPicPr>
          <p:cNvPr id="11" name="Picture 10" descr="Sphere of mesh and nodes">
            <a:extLst>
              <a:ext uri="{FF2B5EF4-FFF2-40B4-BE49-F238E27FC236}">
                <a16:creationId xmlns:a16="http://schemas.microsoft.com/office/drawing/2014/main" id="{B4C29249-1497-8F2B-BF1C-4C38C30BB1D7}"/>
              </a:ext>
            </a:extLst>
          </p:cNvPr>
          <p:cNvPicPr>
            <a:picLocks noChangeAspect="1"/>
          </p:cNvPicPr>
          <p:nvPr/>
        </p:nvPicPr>
        <p:blipFill rotWithShape="1">
          <a:blip r:embed="rId5" cstate="email">
            <a:alphaModFix amt="50000"/>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l="67093" t="13107" r="109" b="61504"/>
          <a:stretch/>
        </p:blipFill>
        <p:spPr>
          <a:xfrm rot="10800000">
            <a:off x="8094416" y="4362636"/>
            <a:ext cx="3823504" cy="2221882"/>
          </a:xfrm>
          <a:prstGeom prst="rect">
            <a:avLst/>
          </a:prstGeom>
        </p:spPr>
      </p:pic>
      <p:sp>
        <p:nvSpPr>
          <p:cNvPr id="12" name="TextBox 11">
            <a:extLst>
              <a:ext uri="{FF2B5EF4-FFF2-40B4-BE49-F238E27FC236}">
                <a16:creationId xmlns:a16="http://schemas.microsoft.com/office/drawing/2014/main" id="{114DA50B-4A21-6BE6-775D-7218557C377B}"/>
              </a:ext>
            </a:extLst>
          </p:cNvPr>
          <p:cNvSpPr txBox="1"/>
          <p:nvPr/>
        </p:nvSpPr>
        <p:spPr>
          <a:xfrm>
            <a:off x="8327880" y="2007335"/>
            <a:ext cx="3369275" cy="1644489"/>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300"/>
              </a:spcAft>
              <a:buClrTx/>
              <a:buSzTx/>
              <a:buFontTx/>
              <a:buNone/>
              <a:tabLst/>
              <a:defRPr/>
            </a:pPr>
            <a:r>
              <a:rPr lang="en-US" i="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‘The skills ecosystem approach encourages consideration of the 'skills-alignment’ between local employers and residents regarding jobs and careers’. </a:t>
            </a:r>
            <a:endParaRPr kumimoji="0" lang="en-US" b="0"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3" name="Rectangle 12">
            <a:extLst>
              <a:ext uri="{FF2B5EF4-FFF2-40B4-BE49-F238E27FC236}">
                <a16:creationId xmlns:a16="http://schemas.microsoft.com/office/drawing/2014/main" id="{168B6D63-35A4-D1FD-4C44-F819B42EF104}"/>
              </a:ext>
            </a:extLst>
          </p:cNvPr>
          <p:cNvSpPr/>
          <p:nvPr/>
        </p:nvSpPr>
        <p:spPr>
          <a:xfrm>
            <a:off x="8091314" y="4362636"/>
            <a:ext cx="3836204" cy="2224062"/>
          </a:xfrm>
          <a:prstGeom prst="rect">
            <a:avLst/>
          </a:prstGeom>
          <a:solidFill>
            <a:srgbClr val="2E76B9">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TextBox 14">
            <a:extLst>
              <a:ext uri="{FF2B5EF4-FFF2-40B4-BE49-F238E27FC236}">
                <a16:creationId xmlns:a16="http://schemas.microsoft.com/office/drawing/2014/main" id="{0F3051C6-F6AD-BF5C-212E-678F652F3615}"/>
              </a:ext>
            </a:extLst>
          </p:cNvPr>
          <p:cNvSpPr txBox="1"/>
          <p:nvPr/>
        </p:nvSpPr>
        <p:spPr>
          <a:xfrm>
            <a:off x="8209090" y="4763514"/>
            <a:ext cx="3594156" cy="1328697"/>
          </a:xfrm>
          <a:prstGeom prst="rect">
            <a:avLst/>
          </a:prstGeom>
          <a:noFill/>
        </p:spPr>
        <p:txBody>
          <a:bodyPr wrap="square" rtlCol="0">
            <a:spAutoFit/>
          </a:bodyPr>
          <a:lstStyle/>
          <a:p>
            <a:pPr algn="ctr">
              <a:lnSpc>
                <a:spcPct val="114000"/>
              </a:lnSpc>
              <a:spcAft>
                <a:spcPts val="300"/>
              </a:spcAft>
              <a:defRPr/>
            </a:pPr>
            <a:r>
              <a:rPr lang="en-US" i="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‘Employer skills demand through the qualifications, competences, and attitudes required to maximise effectiveness’.</a:t>
            </a:r>
          </a:p>
        </p:txBody>
      </p:sp>
    </p:spTree>
    <p:extLst>
      <p:ext uri="{BB962C8B-B14F-4D97-AF65-F5344CB8AC3E}">
        <p14:creationId xmlns:p14="http://schemas.microsoft.com/office/powerpoint/2010/main" val="3059857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4585"/>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74AB9D3-9A6B-A1E4-5B03-B9FC8A736065}"/>
              </a:ext>
            </a:extLst>
          </p:cNvPr>
          <p:cNvSpPr txBox="1"/>
          <p:nvPr/>
        </p:nvSpPr>
        <p:spPr>
          <a:xfrm>
            <a:off x="261224" y="4103369"/>
            <a:ext cx="7726529" cy="2482499"/>
          </a:xfrm>
          <a:prstGeom prst="rect">
            <a:avLst/>
          </a:prstGeom>
          <a:solidFill>
            <a:srgbClr val="45536A">
              <a:alpha val="25000"/>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 name="TextBox 7">
            <a:extLst>
              <a:ext uri="{FF2B5EF4-FFF2-40B4-BE49-F238E27FC236}">
                <a16:creationId xmlns:a16="http://schemas.microsoft.com/office/drawing/2014/main" id="{12901A50-2647-4F1E-86F7-4375CBD89C8C}"/>
              </a:ext>
            </a:extLst>
          </p:cNvPr>
          <p:cNvSpPr txBox="1"/>
          <p:nvPr/>
        </p:nvSpPr>
        <p:spPr>
          <a:xfrm>
            <a:off x="261224" y="1543797"/>
            <a:ext cx="7771251" cy="2482498"/>
          </a:xfrm>
          <a:prstGeom prst="rect">
            <a:avLst/>
          </a:prstGeom>
          <a:solidFill>
            <a:srgbClr val="A5A5A5">
              <a:alpha val="15000"/>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BA9C5B2C-665D-70CB-3A43-0A00A9F481A3}"/>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Solar system with solid fill">
            <a:extLst>
              <a:ext uri="{FF2B5EF4-FFF2-40B4-BE49-F238E27FC236}">
                <a16:creationId xmlns:a16="http://schemas.microsoft.com/office/drawing/2014/main" id="{5B329671-FF2C-F95E-0D03-173F64465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145" y="395946"/>
            <a:ext cx="1199909" cy="1199909"/>
          </a:xfrm>
          <a:prstGeom prst="rect">
            <a:avLst/>
          </a:prstGeom>
        </p:spPr>
      </p:pic>
      <p:sp>
        <p:nvSpPr>
          <p:cNvPr id="2" name="TextBox 1">
            <a:extLst>
              <a:ext uri="{FF2B5EF4-FFF2-40B4-BE49-F238E27FC236}">
                <a16:creationId xmlns:a16="http://schemas.microsoft.com/office/drawing/2014/main" id="{552D2E7C-D89A-63BB-F353-6F70696DD01F}"/>
              </a:ext>
            </a:extLst>
          </p:cNvPr>
          <p:cNvSpPr txBox="1"/>
          <p:nvPr/>
        </p:nvSpPr>
        <p:spPr>
          <a:xfrm>
            <a:off x="262008" y="1738585"/>
            <a:ext cx="7726530" cy="2113079"/>
          </a:xfrm>
          <a:prstGeom prst="rect">
            <a:avLst/>
          </a:prstGeom>
          <a:noFill/>
        </p:spPr>
        <p:txBody>
          <a:bodyPr wrap="square" rtlCol="0">
            <a:spAutoFit/>
          </a:bodyPr>
          <a:lstStyle/>
          <a:p>
            <a:pPr lvl="0">
              <a:lnSpc>
                <a:spcPct val="114000"/>
              </a:lnSpc>
              <a:spcAft>
                <a:spcPts val="600"/>
              </a:spcAft>
              <a:defRPr/>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Skills Infrastructure </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includes the public and private skills ‘assets’ available to support local employment and skills development - physical infrastructure such as College campuses and the range of locally available and accessed education and training provision, careers advice, and ‘skills’ business advice for employers. </a:t>
            </a:r>
          </a:p>
          <a:p>
            <a:pPr lvl="0">
              <a:lnSpc>
                <a:spcPct val="114000"/>
              </a:lnSpc>
              <a:spcAft>
                <a:spcPts val="600"/>
              </a:spcAft>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The focus on this element is locally-rooted activity; however, there is increasingly a recognition that important skills support can be delivered without needing a physical local presence due to online/remote support packages. For example, many large-scale Apprenticeship providers have no ‘physical’ presence locally.</a:t>
            </a:r>
          </a:p>
        </p:txBody>
      </p:sp>
      <p:pic>
        <p:nvPicPr>
          <p:cNvPr id="3" name="Picture 2" descr="Sphere of mesh and nodes">
            <a:extLst>
              <a:ext uri="{FF2B5EF4-FFF2-40B4-BE49-F238E27FC236}">
                <a16:creationId xmlns:a16="http://schemas.microsoft.com/office/drawing/2014/main" id="{C9E16616-862C-1EE5-7F61-6093925D5316}"/>
              </a:ext>
            </a:extLst>
          </p:cNvPr>
          <p:cNvPicPr>
            <a:picLocks noChangeAspect="1"/>
          </p:cNvPicPr>
          <p:nvPr/>
        </p:nvPicPr>
        <p:blipFill rotWithShape="1">
          <a:blip r:embed="rId5" cstate="email">
            <a:alphaModFix amt="50000"/>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l="67093" t="42509" b="29134"/>
          <a:stretch/>
        </p:blipFill>
        <p:spPr>
          <a:xfrm rot="10800000">
            <a:off x="8084690" y="1531162"/>
            <a:ext cx="3836202" cy="2481667"/>
          </a:xfrm>
          <a:prstGeom prst="rect">
            <a:avLst/>
          </a:prstGeom>
        </p:spPr>
      </p:pic>
      <p:sp>
        <p:nvSpPr>
          <p:cNvPr id="9" name="Rectangle 8">
            <a:extLst>
              <a:ext uri="{FF2B5EF4-FFF2-40B4-BE49-F238E27FC236}">
                <a16:creationId xmlns:a16="http://schemas.microsoft.com/office/drawing/2014/main" id="{F374388D-ECED-7D85-3AA3-91668B5C5493}"/>
              </a:ext>
            </a:extLst>
          </p:cNvPr>
          <p:cNvSpPr/>
          <p:nvPr/>
        </p:nvSpPr>
        <p:spPr>
          <a:xfrm>
            <a:off x="8088672" y="1531992"/>
            <a:ext cx="3836204" cy="2481668"/>
          </a:xfrm>
          <a:prstGeom prst="rect">
            <a:avLst/>
          </a:prstGeom>
          <a:solidFill>
            <a:srgbClr val="A5A5A5">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D496D99D-ECFB-0BAD-9995-8393F10F6F75}"/>
              </a:ext>
            </a:extLst>
          </p:cNvPr>
          <p:cNvSpPr txBox="1"/>
          <p:nvPr/>
        </p:nvSpPr>
        <p:spPr>
          <a:xfrm>
            <a:off x="265209" y="943503"/>
            <a:ext cx="104209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Arial Nova" panose="020B0504020202020204" pitchFamily="34" charset="0"/>
                <a:ea typeface="Segoe UI Historic" panose="020B0502040204020203" pitchFamily="34" charset="0"/>
                <a:cs typeface="Segoe UI Historic" panose="020B0502040204020203" pitchFamily="34" charset="0"/>
              </a:rPr>
              <a:t>ELEMENT</a:t>
            </a:r>
            <a:r>
              <a:rPr kumimoji="0" lang="en-US" sz="2800" b="0"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 1 - A LOCAL SKILLS ECOSYSTEM IN MORE DETAIL</a:t>
            </a:r>
            <a:endParaRPr kumimoji="0" lang="en-US" sz="1600" b="0" i="0" u="none" strike="noStrike" kern="1200" cap="none" spc="0" normalizeH="0" baseline="0" noProof="0" dirty="0">
              <a:ln>
                <a:noFill/>
              </a:ln>
              <a:solidFill>
                <a:srgbClr val="FF0000"/>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0" name="TextBox 9">
            <a:extLst>
              <a:ext uri="{FF2B5EF4-FFF2-40B4-BE49-F238E27FC236}">
                <a16:creationId xmlns:a16="http://schemas.microsoft.com/office/drawing/2014/main" id="{2092B244-AA11-6DE7-24E1-784A6EF123CB}"/>
              </a:ext>
            </a:extLst>
          </p:cNvPr>
          <p:cNvSpPr txBox="1"/>
          <p:nvPr/>
        </p:nvSpPr>
        <p:spPr>
          <a:xfrm>
            <a:off x="277343" y="4649730"/>
            <a:ext cx="7718720" cy="1376339"/>
          </a:xfrm>
          <a:prstGeom prst="rect">
            <a:avLst/>
          </a:prstGeom>
          <a:noFill/>
        </p:spPr>
        <p:txBody>
          <a:bodyPr wrap="square" rtlCol="0">
            <a:spAutoFit/>
          </a:bodyPr>
          <a:lstStyle/>
          <a:p>
            <a:pPr lvl="0">
              <a:lnSpc>
                <a:spcPct val="114000"/>
              </a:lnSpc>
              <a:spcAft>
                <a:spcPts val="600"/>
              </a:spcAft>
              <a:defRPr/>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Resources</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 sit at the model’s centre, traversing all three elements and reflecting that financial and ‘in-kind’ investment can be derived from employers, people, and infrastructure.</a:t>
            </a:r>
          </a:p>
          <a:p>
            <a:pPr lvl="0">
              <a:lnSpc>
                <a:spcPct val="114000"/>
              </a:lnSpc>
              <a:spcAft>
                <a:spcPts val="600"/>
              </a:spcAft>
              <a:defRPr/>
            </a:pPr>
            <a:r>
              <a:rPr lang="en-US" sz="1400" dirty="0">
                <a:latin typeface="Arial Nova" panose="020B0504020202020204" pitchFamily="34" charset="0"/>
                <a:ea typeface="Segoe UI Historic" panose="020B0502040204020203" pitchFamily="34" charset="0"/>
                <a:cs typeface="Segoe UI Historic" panose="020B0502040204020203" pitchFamily="34" charset="0"/>
              </a:rPr>
              <a:t>Public policy increasingly encourages and facilitates wide skills investments – for example, Employer Apprenticeship Levy, Learner Loans for individuals, and Learning Provider investments through funds such as the ‘Towns’ Deal’. </a:t>
            </a:r>
          </a:p>
        </p:txBody>
      </p:sp>
      <p:pic>
        <p:nvPicPr>
          <p:cNvPr id="12" name="Picture 11" descr="Sphere of mesh and nodes">
            <a:extLst>
              <a:ext uri="{FF2B5EF4-FFF2-40B4-BE49-F238E27FC236}">
                <a16:creationId xmlns:a16="http://schemas.microsoft.com/office/drawing/2014/main" id="{269C6E3E-2C66-42E1-BEAC-2956B812249B}"/>
              </a:ext>
            </a:extLst>
          </p:cNvPr>
          <p:cNvPicPr>
            <a:picLocks noChangeAspect="1"/>
          </p:cNvPicPr>
          <p:nvPr/>
        </p:nvPicPr>
        <p:blipFill rotWithShape="1">
          <a:blip r:embed="rId5" cstate="email">
            <a:alphaModFix amt="50000"/>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l="67093" t="13107" b="58680"/>
          <a:stretch/>
        </p:blipFill>
        <p:spPr>
          <a:xfrm rot="10800000">
            <a:off x="8091617" y="4103369"/>
            <a:ext cx="3836202" cy="2469062"/>
          </a:xfrm>
          <a:prstGeom prst="rect">
            <a:avLst/>
          </a:prstGeom>
        </p:spPr>
      </p:pic>
      <p:sp>
        <p:nvSpPr>
          <p:cNvPr id="13" name="TextBox 12">
            <a:extLst>
              <a:ext uri="{FF2B5EF4-FFF2-40B4-BE49-F238E27FC236}">
                <a16:creationId xmlns:a16="http://schemas.microsoft.com/office/drawing/2014/main" id="{92E4DD20-7A98-0174-746F-3DAC3F8C5726}"/>
              </a:ext>
            </a:extLst>
          </p:cNvPr>
          <p:cNvSpPr txBox="1"/>
          <p:nvPr/>
        </p:nvSpPr>
        <p:spPr>
          <a:xfrm>
            <a:off x="8091616" y="4098882"/>
            <a:ext cx="3840706" cy="2482498"/>
          </a:xfrm>
          <a:prstGeom prst="rect">
            <a:avLst/>
          </a:prstGeom>
          <a:solidFill>
            <a:srgbClr val="45536A">
              <a:alpha val="66621"/>
            </a:srgbClr>
          </a:solidFill>
        </p:spPr>
        <p:txBody>
          <a:bodyPr wrap="square" rtlCol="0">
            <a:noAutofit/>
          </a:bodyPr>
          <a:lstStyle/>
          <a:p>
            <a:pPr algn="ctr"/>
            <a:endPar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5" name="TextBox 14">
            <a:extLst>
              <a:ext uri="{FF2B5EF4-FFF2-40B4-BE49-F238E27FC236}">
                <a16:creationId xmlns:a16="http://schemas.microsoft.com/office/drawing/2014/main" id="{BCCE19F3-44DA-1579-009B-92FBCF41E805}"/>
              </a:ext>
            </a:extLst>
          </p:cNvPr>
          <p:cNvSpPr txBox="1"/>
          <p:nvPr/>
        </p:nvSpPr>
        <p:spPr>
          <a:xfrm>
            <a:off x="8327880" y="4680269"/>
            <a:ext cx="3369275" cy="1328697"/>
          </a:xfrm>
          <a:prstGeom prst="rect">
            <a:avLst/>
          </a:prstGeom>
          <a:noFill/>
        </p:spPr>
        <p:txBody>
          <a:bodyPr wrap="square" rtlCol="0">
            <a:spAutoFit/>
          </a:bodyPr>
          <a:lstStyle/>
          <a:p>
            <a:pPr algn="ctr">
              <a:lnSpc>
                <a:spcPct val="114000"/>
              </a:lnSpc>
              <a:spcAft>
                <a:spcPts val="300"/>
              </a:spcAft>
              <a:defRPr/>
            </a:pPr>
            <a:r>
              <a:rPr lang="en-US" i="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‘Financial and ‘in-kind’ investment can be derived from employers, people, and skills infrastructure’.</a:t>
            </a:r>
          </a:p>
        </p:txBody>
      </p:sp>
      <p:sp>
        <p:nvSpPr>
          <p:cNvPr id="19" name="TextBox 18">
            <a:extLst>
              <a:ext uri="{FF2B5EF4-FFF2-40B4-BE49-F238E27FC236}">
                <a16:creationId xmlns:a16="http://schemas.microsoft.com/office/drawing/2014/main" id="{6B6E21D5-C1B3-6F94-11BA-A254DB2D35C6}"/>
              </a:ext>
            </a:extLst>
          </p:cNvPr>
          <p:cNvSpPr txBox="1"/>
          <p:nvPr/>
        </p:nvSpPr>
        <p:spPr>
          <a:xfrm>
            <a:off x="8318153" y="2062395"/>
            <a:ext cx="3369275" cy="1328697"/>
          </a:xfrm>
          <a:prstGeom prst="rect">
            <a:avLst/>
          </a:prstGeom>
          <a:noFill/>
        </p:spPr>
        <p:txBody>
          <a:bodyPr wrap="square" rtlCol="0">
            <a:spAutoFit/>
          </a:bodyPr>
          <a:lstStyle/>
          <a:p>
            <a:pPr marR="0" lvl="0" indent="0" algn="ctr" fontAlgn="auto">
              <a:lnSpc>
                <a:spcPct val="114000"/>
              </a:lnSpc>
              <a:spcBef>
                <a:spcPts val="0"/>
              </a:spcBef>
              <a:spcAft>
                <a:spcPts val="300"/>
              </a:spcAft>
              <a:buClrTx/>
              <a:buSzTx/>
              <a:buFontTx/>
              <a:buNone/>
              <a:tabLst/>
              <a:defRPr/>
            </a:pPr>
            <a:r>
              <a:rPr lang="en-US" i="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‘The public and private skills ‘assets’ available to support local employment and skills development’.</a:t>
            </a:r>
          </a:p>
        </p:txBody>
      </p:sp>
    </p:spTree>
    <p:extLst>
      <p:ext uri="{BB962C8B-B14F-4D97-AF65-F5344CB8AC3E}">
        <p14:creationId xmlns:p14="http://schemas.microsoft.com/office/powerpoint/2010/main" val="114045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269035" y="951609"/>
            <a:ext cx="10145982" cy="518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Arial Nova" panose="020B0504020202020204" pitchFamily="34" charset="0"/>
                <a:ea typeface="Segoe UI Historic" panose="020B0502040204020203" pitchFamily="34" charset="0"/>
                <a:cs typeface="Segoe UI Historic" panose="020B0502040204020203" pitchFamily="34" charset="0"/>
              </a:rPr>
              <a:t>ELEMENT</a:t>
            </a:r>
            <a:r>
              <a:rPr kumimoji="0" lang="en-US" sz="2800" b="0"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 2 - A LOCAL SKILLS FRAMEWORK</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19" name="Graphic 18" descr="Network diagram with solid fill">
            <a:extLst>
              <a:ext uri="{FF2B5EF4-FFF2-40B4-BE49-F238E27FC236}">
                <a16:creationId xmlns:a16="http://schemas.microsoft.com/office/drawing/2014/main" id="{64D85C6A-0088-46F4-8794-B974E2A2BA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889445" y="449539"/>
            <a:ext cx="1092723" cy="1092723"/>
          </a:xfrm>
          <a:prstGeom prst="rect">
            <a:avLst/>
          </a:prstGeom>
        </p:spPr>
      </p:pic>
      <p:sp>
        <p:nvSpPr>
          <p:cNvPr id="9" name="TextBox 8">
            <a:extLst>
              <a:ext uri="{FF2B5EF4-FFF2-40B4-BE49-F238E27FC236}">
                <a16:creationId xmlns:a16="http://schemas.microsoft.com/office/drawing/2014/main" id="{30506C43-3310-D9EC-7F39-41E53C5F6B91}"/>
              </a:ext>
            </a:extLst>
          </p:cNvPr>
          <p:cNvSpPr txBox="1"/>
          <p:nvPr/>
        </p:nvSpPr>
        <p:spPr>
          <a:xfrm>
            <a:off x="269033" y="1540162"/>
            <a:ext cx="7788294" cy="51780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An effective Local Skills Framework is:</a:t>
            </a:r>
            <a:endParaRPr kumimoji="0" lang="en-US" sz="16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endParaRPr>
          </a:p>
          <a:p>
            <a:pPr lvl="0">
              <a:lnSpc>
                <a:spcPct val="110000"/>
              </a:lnSpc>
              <a:spcAft>
                <a:spcPts val="600"/>
              </a:spcAft>
              <a:defRPr/>
            </a:pPr>
            <a:r>
              <a:rPr lang="en-US" sz="1400" i="1" dirty="0">
                <a:latin typeface="Arial Nova" panose="020B0504020202020204" pitchFamily="34" charset="0"/>
                <a:ea typeface="Segoe UI Historic" panose="020B0502040204020203" pitchFamily="34" charset="0"/>
                <a:cs typeface="Segoe UI Historic" panose="020B0502040204020203" pitchFamily="34" charset="0"/>
              </a:rPr>
              <a:t>Where local leaders work together to develop shared local policy and plans, based upon a robust evidence base and strong multi-stakeholder partnership, with a commitment to improving employment and skills outcomes for the local economy and its communities. Local place-based planning is founded on an understanding of the local skills ecosystem (including the risk of unintended consequences from well-intended goals) and focused on where the greatest difference can be made locally through the best application of local and national resources.</a:t>
            </a:r>
            <a:endParaRPr kumimoji="0" lang="en-US" sz="1400" b="0" i="1"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A Local Skills Framework can deliver:</a:t>
            </a:r>
            <a:endParaRPr kumimoji="0" lang="en-US" sz="16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endParaRPr>
          </a:p>
          <a:p>
            <a:pPr marL="285750" marR="0" lvl="0" indent="-285750" algn="l" defTabSz="914400" rtl="0" eaLnBrk="1" fontAlgn="auto" latinLnBrk="0" hangingPunct="1">
              <a:lnSpc>
                <a:spcPct val="105000"/>
              </a:lnSpc>
              <a:spcBef>
                <a:spcPts val="0"/>
              </a:spcBef>
              <a:spcAft>
                <a:spcPts val="300"/>
              </a:spcAft>
              <a:buClrTx/>
              <a:buSzTx/>
              <a:buFont typeface="Wingdings" pitchFamily="2" charset="2"/>
              <a:buChar char="§"/>
              <a:tabLst/>
              <a:defRPr/>
            </a:pP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Partnership structures that enable collective local accountability for improved employment and skills outcomes for local residents, workers, and employers to support economic and community development</a:t>
            </a:r>
          </a:p>
          <a:p>
            <a:pPr marL="285750" marR="0" lvl="0" indent="-285750" algn="l" defTabSz="914400" rtl="0" eaLnBrk="1" fontAlgn="auto" latinLnBrk="0" hangingPunct="1">
              <a:lnSpc>
                <a:spcPct val="105000"/>
              </a:lnSpc>
              <a:spcBef>
                <a:spcPts val="0"/>
              </a:spcBef>
              <a:spcAft>
                <a:spcPts val="300"/>
              </a:spcAft>
              <a:buClrTx/>
              <a:buSzTx/>
              <a:buFont typeface="Wingdings" pitchFamily="2" charset="2"/>
              <a:buChar char="§"/>
              <a:tabLst/>
              <a:defRPr/>
            </a:pP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Skills partnerships with national, regional, and sector-based stakeholders that operate within and beyond the local area</a:t>
            </a:r>
          </a:p>
          <a:p>
            <a:pPr marL="285750" marR="0" lvl="0" indent="-285750" algn="l" defTabSz="914400" rtl="0" eaLnBrk="1" fontAlgn="auto" latinLnBrk="0" hangingPunct="1">
              <a:lnSpc>
                <a:spcPct val="105000"/>
              </a:lnSpc>
              <a:spcBef>
                <a:spcPts val="0"/>
              </a:spcBef>
              <a:spcAft>
                <a:spcPts val="300"/>
              </a:spcAft>
              <a:buClrTx/>
              <a:buSzTx/>
              <a:buFont typeface="Wingdings" pitchFamily="2" charset="2"/>
              <a:buChar char="§"/>
              <a:tabLst/>
              <a:defRPr/>
            </a:pP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The development, co-production, monitoring, and impact assessment of a Local Skills Plan with clear collaborative accountabilities</a:t>
            </a:r>
          </a:p>
          <a:p>
            <a:pPr marL="285750" marR="0" lvl="0" indent="-285750" algn="l" defTabSz="914400" rtl="0" eaLnBrk="1" fontAlgn="auto" latinLnBrk="0" hangingPunct="1">
              <a:lnSpc>
                <a:spcPct val="105000"/>
              </a:lnSpc>
              <a:spcBef>
                <a:spcPts val="0"/>
              </a:spcBef>
              <a:spcAft>
                <a:spcPts val="300"/>
              </a:spcAft>
              <a:buClrTx/>
              <a:buSzTx/>
              <a:buFont typeface="Wingdings" pitchFamily="2" charset="2"/>
              <a:buChar char="§"/>
              <a:tabLst/>
              <a:defRPr/>
            </a:pP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A responsive sounding board (and scrutineer where needed) for local and national skills investments</a:t>
            </a:r>
          </a:p>
          <a:p>
            <a:pPr marL="285750" marR="0" lvl="0" indent="-285750" algn="l" defTabSz="914400" rtl="0" eaLnBrk="1" fontAlgn="auto" latinLnBrk="0" hangingPunct="1">
              <a:lnSpc>
                <a:spcPct val="105000"/>
              </a:lnSpc>
              <a:spcBef>
                <a:spcPts val="0"/>
              </a:spcBef>
              <a:spcAft>
                <a:spcPts val="300"/>
              </a:spcAft>
              <a:buClrTx/>
              <a:buSzTx/>
              <a:buFont typeface="Wingdings" pitchFamily="2" charset="2"/>
              <a:buChar char="§"/>
              <a:tabLst/>
              <a:defRPr/>
            </a:pP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A broad, representative voice for skills locally to include businesses (all sizes); residents and local workers (all ages); and skills providers</a:t>
            </a:r>
          </a:p>
          <a:p>
            <a:pPr marL="285750" marR="0" lvl="0" indent="-285750" algn="l" defTabSz="914400" rtl="0" eaLnBrk="1" fontAlgn="auto" latinLnBrk="0" hangingPunct="1">
              <a:lnSpc>
                <a:spcPct val="105000"/>
              </a:lnSpc>
              <a:spcBef>
                <a:spcPts val="0"/>
              </a:spcBef>
              <a:spcAft>
                <a:spcPts val="300"/>
              </a:spcAft>
              <a:buClrTx/>
              <a:buSzTx/>
              <a:buFont typeface="Wingdings" pitchFamily="2" charset="2"/>
              <a:buChar char="§"/>
              <a:tabLst/>
              <a:defRPr/>
            </a:pPr>
            <a:r>
              <a:rPr kumimoji="0" lang="en-US" sz="1400" b="0"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Active stewardship of the local evidence base to ensure that it is representative and current</a:t>
            </a:r>
          </a:p>
        </p:txBody>
      </p:sp>
      <p:pic>
        <p:nvPicPr>
          <p:cNvPr id="2" name="Picture 1" descr="3D laser pattern">
            <a:extLst>
              <a:ext uri="{FF2B5EF4-FFF2-40B4-BE49-F238E27FC236}">
                <a16:creationId xmlns:a16="http://schemas.microsoft.com/office/drawing/2014/main" id="{80C5DCFC-81FC-B898-1F31-0178FCDBF203}"/>
              </a:ext>
            </a:extLst>
          </p:cNvPr>
          <p:cNvPicPr>
            <a:picLocks noChangeAspect="1"/>
          </p:cNvPicPr>
          <p:nvPr/>
        </p:nvPicPr>
        <p:blipFill rotWithShape="1">
          <a:blip r:embed="rId4" cstate="email">
            <a:alphaModFix amt="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b="533"/>
          <a:stretch/>
        </p:blipFill>
        <p:spPr>
          <a:xfrm>
            <a:off x="8091314" y="1528420"/>
            <a:ext cx="3829578" cy="5054706"/>
          </a:xfrm>
          <a:prstGeom prst="rect">
            <a:avLst/>
          </a:prstGeom>
        </p:spPr>
      </p:pic>
      <p:sp>
        <p:nvSpPr>
          <p:cNvPr id="3" name="Rectangle 2">
            <a:extLst>
              <a:ext uri="{FF2B5EF4-FFF2-40B4-BE49-F238E27FC236}">
                <a16:creationId xmlns:a16="http://schemas.microsoft.com/office/drawing/2014/main" id="{3A2C1F39-36EC-39C1-75F8-42B4C885FDB9}"/>
              </a:ext>
            </a:extLst>
          </p:cNvPr>
          <p:cNvSpPr/>
          <p:nvPr/>
        </p:nvSpPr>
        <p:spPr>
          <a:xfrm>
            <a:off x="8091314" y="1525025"/>
            <a:ext cx="3836204" cy="5061673"/>
          </a:xfrm>
          <a:prstGeom prst="rect">
            <a:avLst/>
          </a:prstGeom>
          <a:solidFill>
            <a:srgbClr val="2E76B9">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491A54D9-0D82-BB7B-2B15-81A5C6271B9E}"/>
              </a:ext>
            </a:extLst>
          </p:cNvPr>
          <p:cNvSpPr txBox="1"/>
          <p:nvPr/>
        </p:nvSpPr>
        <p:spPr>
          <a:xfrm>
            <a:off x="8186327" y="2917737"/>
            <a:ext cx="3652381" cy="2276072"/>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lang="en-US" i="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Working together to develop shared local policy and plans, based upon a robust evidence base and strong multi-stakeholder partnership, with a commitment to improving employment and skills outcomes for all involved</a:t>
            </a:r>
            <a:endParaRPr kumimoji="0" lang="en-US" b="0"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46216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BB6A352898148866A8E325BD68C78" ma:contentTypeVersion="15" ma:contentTypeDescription="Create a new document." ma:contentTypeScope="" ma:versionID="857b5bdf80b049fd7a9ec9508350e675">
  <xsd:schema xmlns:xsd="http://www.w3.org/2001/XMLSchema" xmlns:xs="http://www.w3.org/2001/XMLSchema" xmlns:p="http://schemas.microsoft.com/office/2006/metadata/properties" xmlns:ns2="09198939-19cb-4783-87ba-3c6b8ba5da82" xmlns:ns3="a360051c-b674-41d0-954e-aad47a927a3a" targetNamespace="http://schemas.microsoft.com/office/2006/metadata/properties" ma:root="true" ma:fieldsID="5b9148407aa34cfffdb7ac0b23212008" ns2:_="" ns3:_="">
    <xsd:import namespace="09198939-19cb-4783-87ba-3c6b8ba5da82"/>
    <xsd:import namespace="a360051c-b674-41d0-954e-aad47a927a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98939-19cb-4783-87ba-3c6b8ba5da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cb4337f-889a-49cc-a650-7850101ac6d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0051c-b674-41d0-954e-aad47a927a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0e9d7b9-c6c0-4b7e-a3c8-b3427159c03a}" ma:internalName="TaxCatchAll" ma:showField="CatchAllData" ma:web="a360051c-b674-41d0-954e-aad47a927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0051c-b674-41d0-954e-aad47a927a3a" xsi:nil="true"/>
    <lcf76f155ced4ddcb4097134ff3c332f xmlns="09198939-19cb-4783-87ba-3c6b8ba5da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CA3CC5-6722-4BF0-A462-3DA022C41EBD}"/>
</file>

<file path=customXml/itemProps2.xml><?xml version="1.0" encoding="utf-8"?>
<ds:datastoreItem xmlns:ds="http://schemas.openxmlformats.org/officeDocument/2006/customXml" ds:itemID="{40722456-C254-4B69-98B7-5B489FF543BE}"/>
</file>

<file path=customXml/itemProps3.xml><?xml version="1.0" encoding="utf-8"?>
<ds:datastoreItem xmlns:ds="http://schemas.openxmlformats.org/officeDocument/2006/customXml" ds:itemID="{1C47FBF6-69E7-47FF-9675-51CFB4CBD273}"/>
</file>

<file path=docProps/app.xml><?xml version="1.0" encoding="utf-8"?>
<Properties xmlns="http://schemas.openxmlformats.org/officeDocument/2006/extended-properties" xmlns:vt="http://schemas.openxmlformats.org/officeDocument/2006/docPropsVTypes">
  <TotalTime>12737</TotalTime>
  <Words>2065</Words>
  <Application>Microsoft Macintosh PowerPoint</Application>
  <PresentationFormat>Widescreen</PresentationFormat>
  <Paragraphs>168</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Nova</vt:lpstr>
      <vt:lpstr>Calibri</vt:lpstr>
      <vt:lpstr>Calibri Light</vt:lpstr>
      <vt:lpstr>Segoe UI Historic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Peacock</dc:creator>
  <cp:lastModifiedBy>Adam Peacock</cp:lastModifiedBy>
  <cp:revision>471</cp:revision>
  <cp:lastPrinted>2023-04-18T08:46:30Z</cp:lastPrinted>
  <dcterms:created xsi:type="dcterms:W3CDTF">2022-04-12T11:55:21Z</dcterms:created>
  <dcterms:modified xsi:type="dcterms:W3CDTF">2023-06-13T09:06:17Z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0x0101004E3BB6A352898148866A8E325BD68C78</vt:lpwstr>
  </property>
  <property fmtid="{D5CDD505-2E9C-101B-9397-08002B2CF9AE}" pid="3" name="MediaServiceImageTags">
    <vt:lpwstr/>
  </property>
</Properties>
</file>