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entation.xml" ContentType="application/vnd.openxmlformats-officedocument.presentationml.presentation.main+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6.xml" ContentType="application/vnd.openxmlformats-officedocument.presentationml.notesSlide+xml"/>
  <Override PartName="/ppt/slideLayouts/slideLayout6.xml" ContentType="application/vnd.openxmlformats-officedocument.presentationml.slideLayou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7.xml" ContentType="application/vnd.openxmlformats-officedocument.presentationml.slideLayout+xml"/>
  <Override PartName="/ppt/notesSlides/notesSlide20.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2.xml" ContentType="application/vnd.openxmlformats-officedocument.presentationml.notesSlide+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8.xml" ContentType="application/vnd.openxmlformats-officedocument.presentationml.notesSlide+xml"/>
  <Override PartName="/ppt/notesSlides/notesSlide23.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24.xml" ContentType="application/vnd.openxmlformats-officedocument.presentationml.notesSlide+xml"/>
  <Override PartName="/ppt/notesSlides/notesSlide30.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9.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653" r:id="rId2"/>
    <p:sldId id="658" r:id="rId3"/>
    <p:sldId id="657" r:id="rId4"/>
    <p:sldId id="628" r:id="rId5"/>
    <p:sldId id="629" r:id="rId6"/>
    <p:sldId id="659" r:id="rId7"/>
    <p:sldId id="669" r:id="rId8"/>
    <p:sldId id="660" r:id="rId9"/>
    <p:sldId id="570" r:id="rId10"/>
    <p:sldId id="571" r:id="rId11"/>
    <p:sldId id="687" r:id="rId12"/>
    <p:sldId id="671" r:id="rId13"/>
    <p:sldId id="661" r:id="rId14"/>
    <p:sldId id="564" r:id="rId15"/>
    <p:sldId id="565" r:id="rId16"/>
    <p:sldId id="672" r:id="rId17"/>
    <p:sldId id="673" r:id="rId18"/>
    <p:sldId id="662" r:id="rId19"/>
    <p:sldId id="568" r:id="rId20"/>
    <p:sldId id="569" r:id="rId21"/>
    <p:sldId id="674" r:id="rId22"/>
    <p:sldId id="632" r:id="rId23"/>
    <p:sldId id="654" r:id="rId24"/>
    <p:sldId id="655" r:id="rId25"/>
    <p:sldId id="656" r:id="rId26"/>
    <p:sldId id="631" r:id="rId27"/>
    <p:sldId id="675" r:id="rId28"/>
    <p:sldId id="663" r:id="rId29"/>
    <p:sldId id="559" r:id="rId30"/>
    <p:sldId id="560" r:id="rId31"/>
    <p:sldId id="676" r:id="rId32"/>
    <p:sldId id="677" r:id="rId33"/>
    <p:sldId id="664" r:id="rId34"/>
    <p:sldId id="562" r:id="rId35"/>
    <p:sldId id="563" r:id="rId36"/>
    <p:sldId id="678" r:id="rId37"/>
    <p:sldId id="679" r:id="rId38"/>
    <p:sldId id="665" r:id="rId39"/>
    <p:sldId id="566" r:id="rId40"/>
    <p:sldId id="567" r:id="rId41"/>
    <p:sldId id="680" r:id="rId42"/>
    <p:sldId id="681" r:id="rId43"/>
    <p:sldId id="666" r:id="rId44"/>
    <p:sldId id="572" r:id="rId45"/>
    <p:sldId id="573" r:id="rId46"/>
    <p:sldId id="682" r:id="rId47"/>
    <p:sldId id="683" r:id="rId48"/>
    <p:sldId id="667" r:id="rId49"/>
    <p:sldId id="574" r:id="rId50"/>
    <p:sldId id="575" r:id="rId51"/>
    <p:sldId id="684" r:id="rId52"/>
    <p:sldId id="685" r:id="rId53"/>
    <p:sldId id="668" r:id="rId54"/>
    <p:sldId id="576" r:id="rId55"/>
    <p:sldId id="577" r:id="rId56"/>
    <p:sldId id="686" r:id="rId57"/>
  </p:sldIdLst>
  <p:sldSz cx="12192000" cy="6858000"/>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8037"/>
    <a:srgbClr val="D8397C"/>
    <a:srgbClr val="CECECF"/>
    <a:srgbClr val="B8B8B9"/>
    <a:srgbClr val="E4E4E4"/>
    <a:srgbClr val="F0F0F0"/>
    <a:srgbClr val="E4E4E5"/>
    <a:srgbClr val="DFDFE0"/>
    <a:srgbClr val="E9E9E9"/>
    <a:srgbClr val="7D93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D39DEB-94A6-47C7-8364-9A3F396A5220}" v="5" dt="2023-06-13T15:01:11.7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48"/>
    <p:restoredTop sz="87347" autoAdjust="0"/>
  </p:normalViewPr>
  <p:slideViewPr>
    <p:cSldViewPr snapToGrid="0" snapToObjects="1">
      <p:cViewPr varScale="1">
        <p:scale>
          <a:sx n="111" d="100"/>
          <a:sy n="111" d="100"/>
        </p:scale>
        <p:origin x="131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65"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en-US" dirty="0"/>
          </a:p>
        </p:txBody>
      </p:sp>
      <p:sp>
        <p:nvSpPr>
          <p:cNvPr id="3" name="Date Placeholder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132B27AF-BAF7-4248-81F6-6FF0452E3FE6}" type="datetimeFigureOut">
              <a:rPr lang="en-US" smtClean="0"/>
              <a:t>6/13/23</a:t>
            </a:fld>
            <a:endParaRPr lang="en-US" dirty="0"/>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en-US" dirty="0"/>
          </a:p>
        </p:txBody>
      </p:sp>
      <p:sp>
        <p:nvSpPr>
          <p:cNvPr id="5" name="Notes Placeholder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139E8224-EC57-1849-99DF-07DF088F2A4F}" type="slidenum">
              <a:rPr lang="en-US" smtClean="0"/>
              <a:t>‹#›</a:t>
            </a:fld>
            <a:endParaRPr lang="en-US" dirty="0"/>
          </a:p>
        </p:txBody>
      </p:sp>
    </p:spTree>
    <p:extLst>
      <p:ext uri="{BB962C8B-B14F-4D97-AF65-F5344CB8AC3E}">
        <p14:creationId xmlns:p14="http://schemas.microsoft.com/office/powerpoint/2010/main" val="1498724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2</a:t>
            </a:fld>
            <a:endParaRPr lang="en-US" dirty="0"/>
          </a:p>
        </p:txBody>
      </p:sp>
    </p:spTree>
    <p:extLst>
      <p:ext uri="{BB962C8B-B14F-4D97-AF65-F5344CB8AC3E}">
        <p14:creationId xmlns:p14="http://schemas.microsoft.com/office/powerpoint/2010/main" val="2350632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13</a:t>
            </a:fld>
            <a:endParaRPr lang="en-US" dirty="0"/>
          </a:p>
        </p:txBody>
      </p:sp>
    </p:spTree>
    <p:extLst>
      <p:ext uri="{BB962C8B-B14F-4D97-AF65-F5344CB8AC3E}">
        <p14:creationId xmlns:p14="http://schemas.microsoft.com/office/powerpoint/2010/main" val="1840869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16</a:t>
            </a:fld>
            <a:endParaRPr lang="en-US" dirty="0"/>
          </a:p>
        </p:txBody>
      </p:sp>
    </p:spTree>
    <p:extLst>
      <p:ext uri="{BB962C8B-B14F-4D97-AF65-F5344CB8AC3E}">
        <p14:creationId xmlns:p14="http://schemas.microsoft.com/office/powerpoint/2010/main" val="3107277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17</a:t>
            </a:fld>
            <a:endParaRPr lang="en-US" dirty="0"/>
          </a:p>
        </p:txBody>
      </p:sp>
    </p:spTree>
    <p:extLst>
      <p:ext uri="{BB962C8B-B14F-4D97-AF65-F5344CB8AC3E}">
        <p14:creationId xmlns:p14="http://schemas.microsoft.com/office/powerpoint/2010/main" val="1250254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18</a:t>
            </a:fld>
            <a:endParaRPr lang="en-US" dirty="0"/>
          </a:p>
        </p:txBody>
      </p:sp>
    </p:spTree>
    <p:extLst>
      <p:ext uri="{BB962C8B-B14F-4D97-AF65-F5344CB8AC3E}">
        <p14:creationId xmlns:p14="http://schemas.microsoft.com/office/powerpoint/2010/main" val="926598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21</a:t>
            </a:fld>
            <a:endParaRPr lang="en-US" dirty="0"/>
          </a:p>
        </p:txBody>
      </p:sp>
    </p:spTree>
    <p:extLst>
      <p:ext uri="{BB962C8B-B14F-4D97-AF65-F5344CB8AC3E}">
        <p14:creationId xmlns:p14="http://schemas.microsoft.com/office/powerpoint/2010/main" val="167176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22</a:t>
            </a:fld>
            <a:endParaRPr lang="en-US" dirty="0"/>
          </a:p>
        </p:txBody>
      </p:sp>
    </p:spTree>
    <p:extLst>
      <p:ext uri="{BB962C8B-B14F-4D97-AF65-F5344CB8AC3E}">
        <p14:creationId xmlns:p14="http://schemas.microsoft.com/office/powerpoint/2010/main" val="702185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23</a:t>
            </a:fld>
            <a:endParaRPr lang="en-US" dirty="0"/>
          </a:p>
        </p:txBody>
      </p:sp>
    </p:spTree>
    <p:extLst>
      <p:ext uri="{BB962C8B-B14F-4D97-AF65-F5344CB8AC3E}">
        <p14:creationId xmlns:p14="http://schemas.microsoft.com/office/powerpoint/2010/main" val="325703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24</a:t>
            </a:fld>
            <a:endParaRPr lang="en-US" dirty="0"/>
          </a:p>
        </p:txBody>
      </p:sp>
    </p:spTree>
    <p:extLst>
      <p:ext uri="{BB962C8B-B14F-4D97-AF65-F5344CB8AC3E}">
        <p14:creationId xmlns:p14="http://schemas.microsoft.com/office/powerpoint/2010/main" val="3768209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25</a:t>
            </a:fld>
            <a:endParaRPr lang="en-US" dirty="0"/>
          </a:p>
        </p:txBody>
      </p:sp>
    </p:spTree>
    <p:extLst>
      <p:ext uri="{BB962C8B-B14F-4D97-AF65-F5344CB8AC3E}">
        <p14:creationId xmlns:p14="http://schemas.microsoft.com/office/powerpoint/2010/main" val="556199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26</a:t>
            </a:fld>
            <a:endParaRPr lang="en-US" dirty="0"/>
          </a:p>
        </p:txBody>
      </p:sp>
    </p:spTree>
    <p:extLst>
      <p:ext uri="{BB962C8B-B14F-4D97-AF65-F5344CB8AC3E}">
        <p14:creationId xmlns:p14="http://schemas.microsoft.com/office/powerpoint/2010/main" val="664342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3</a:t>
            </a:fld>
            <a:endParaRPr lang="en-US" dirty="0"/>
          </a:p>
        </p:txBody>
      </p:sp>
    </p:spTree>
    <p:extLst>
      <p:ext uri="{BB962C8B-B14F-4D97-AF65-F5344CB8AC3E}">
        <p14:creationId xmlns:p14="http://schemas.microsoft.com/office/powerpoint/2010/main" val="3554291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27</a:t>
            </a:fld>
            <a:endParaRPr lang="en-US" dirty="0"/>
          </a:p>
        </p:txBody>
      </p:sp>
    </p:spTree>
    <p:extLst>
      <p:ext uri="{BB962C8B-B14F-4D97-AF65-F5344CB8AC3E}">
        <p14:creationId xmlns:p14="http://schemas.microsoft.com/office/powerpoint/2010/main" val="2168055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28</a:t>
            </a:fld>
            <a:endParaRPr lang="en-US" dirty="0"/>
          </a:p>
        </p:txBody>
      </p:sp>
    </p:spTree>
    <p:extLst>
      <p:ext uri="{BB962C8B-B14F-4D97-AF65-F5344CB8AC3E}">
        <p14:creationId xmlns:p14="http://schemas.microsoft.com/office/powerpoint/2010/main" val="2038599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31</a:t>
            </a:fld>
            <a:endParaRPr lang="en-US" dirty="0"/>
          </a:p>
        </p:txBody>
      </p:sp>
    </p:spTree>
    <p:extLst>
      <p:ext uri="{BB962C8B-B14F-4D97-AF65-F5344CB8AC3E}">
        <p14:creationId xmlns:p14="http://schemas.microsoft.com/office/powerpoint/2010/main" val="3359337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32</a:t>
            </a:fld>
            <a:endParaRPr lang="en-US" dirty="0"/>
          </a:p>
        </p:txBody>
      </p:sp>
    </p:spTree>
    <p:extLst>
      <p:ext uri="{BB962C8B-B14F-4D97-AF65-F5344CB8AC3E}">
        <p14:creationId xmlns:p14="http://schemas.microsoft.com/office/powerpoint/2010/main" val="3640083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33</a:t>
            </a:fld>
            <a:endParaRPr lang="en-US" dirty="0"/>
          </a:p>
        </p:txBody>
      </p:sp>
    </p:spTree>
    <p:extLst>
      <p:ext uri="{BB962C8B-B14F-4D97-AF65-F5344CB8AC3E}">
        <p14:creationId xmlns:p14="http://schemas.microsoft.com/office/powerpoint/2010/main" val="1722743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34</a:t>
            </a:fld>
            <a:endParaRPr lang="en-US" dirty="0"/>
          </a:p>
        </p:txBody>
      </p:sp>
    </p:spTree>
    <p:extLst>
      <p:ext uri="{BB962C8B-B14F-4D97-AF65-F5344CB8AC3E}">
        <p14:creationId xmlns:p14="http://schemas.microsoft.com/office/powerpoint/2010/main" val="2611140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36</a:t>
            </a:fld>
            <a:endParaRPr lang="en-US" dirty="0"/>
          </a:p>
        </p:txBody>
      </p:sp>
    </p:spTree>
    <p:extLst>
      <p:ext uri="{BB962C8B-B14F-4D97-AF65-F5344CB8AC3E}">
        <p14:creationId xmlns:p14="http://schemas.microsoft.com/office/powerpoint/2010/main" val="37097057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37</a:t>
            </a:fld>
            <a:endParaRPr lang="en-US" dirty="0"/>
          </a:p>
        </p:txBody>
      </p:sp>
    </p:spTree>
    <p:extLst>
      <p:ext uri="{BB962C8B-B14F-4D97-AF65-F5344CB8AC3E}">
        <p14:creationId xmlns:p14="http://schemas.microsoft.com/office/powerpoint/2010/main" val="13902389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38</a:t>
            </a:fld>
            <a:endParaRPr lang="en-US" dirty="0"/>
          </a:p>
        </p:txBody>
      </p:sp>
    </p:spTree>
    <p:extLst>
      <p:ext uri="{BB962C8B-B14F-4D97-AF65-F5344CB8AC3E}">
        <p14:creationId xmlns:p14="http://schemas.microsoft.com/office/powerpoint/2010/main" val="24864776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41</a:t>
            </a:fld>
            <a:endParaRPr lang="en-US" dirty="0"/>
          </a:p>
        </p:txBody>
      </p:sp>
    </p:spTree>
    <p:extLst>
      <p:ext uri="{BB962C8B-B14F-4D97-AF65-F5344CB8AC3E}">
        <p14:creationId xmlns:p14="http://schemas.microsoft.com/office/powerpoint/2010/main" val="2751704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4</a:t>
            </a:fld>
            <a:endParaRPr lang="en-US" dirty="0"/>
          </a:p>
        </p:txBody>
      </p:sp>
    </p:spTree>
    <p:extLst>
      <p:ext uri="{BB962C8B-B14F-4D97-AF65-F5344CB8AC3E}">
        <p14:creationId xmlns:p14="http://schemas.microsoft.com/office/powerpoint/2010/main" val="22935649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42</a:t>
            </a:fld>
            <a:endParaRPr lang="en-US" dirty="0"/>
          </a:p>
        </p:txBody>
      </p:sp>
    </p:spTree>
    <p:extLst>
      <p:ext uri="{BB962C8B-B14F-4D97-AF65-F5344CB8AC3E}">
        <p14:creationId xmlns:p14="http://schemas.microsoft.com/office/powerpoint/2010/main" val="7694054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43</a:t>
            </a:fld>
            <a:endParaRPr lang="en-US" dirty="0"/>
          </a:p>
        </p:txBody>
      </p:sp>
    </p:spTree>
    <p:extLst>
      <p:ext uri="{BB962C8B-B14F-4D97-AF65-F5344CB8AC3E}">
        <p14:creationId xmlns:p14="http://schemas.microsoft.com/office/powerpoint/2010/main" val="28741441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46</a:t>
            </a:fld>
            <a:endParaRPr lang="en-US" dirty="0"/>
          </a:p>
        </p:txBody>
      </p:sp>
    </p:spTree>
    <p:extLst>
      <p:ext uri="{BB962C8B-B14F-4D97-AF65-F5344CB8AC3E}">
        <p14:creationId xmlns:p14="http://schemas.microsoft.com/office/powerpoint/2010/main" val="33682526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47</a:t>
            </a:fld>
            <a:endParaRPr lang="en-US" dirty="0"/>
          </a:p>
        </p:txBody>
      </p:sp>
    </p:spTree>
    <p:extLst>
      <p:ext uri="{BB962C8B-B14F-4D97-AF65-F5344CB8AC3E}">
        <p14:creationId xmlns:p14="http://schemas.microsoft.com/office/powerpoint/2010/main" val="19447462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48</a:t>
            </a:fld>
            <a:endParaRPr lang="en-US" dirty="0"/>
          </a:p>
        </p:txBody>
      </p:sp>
    </p:spTree>
    <p:extLst>
      <p:ext uri="{BB962C8B-B14F-4D97-AF65-F5344CB8AC3E}">
        <p14:creationId xmlns:p14="http://schemas.microsoft.com/office/powerpoint/2010/main" val="14570342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51</a:t>
            </a:fld>
            <a:endParaRPr lang="en-US" dirty="0"/>
          </a:p>
        </p:txBody>
      </p:sp>
    </p:spTree>
    <p:extLst>
      <p:ext uri="{BB962C8B-B14F-4D97-AF65-F5344CB8AC3E}">
        <p14:creationId xmlns:p14="http://schemas.microsoft.com/office/powerpoint/2010/main" val="22002278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52</a:t>
            </a:fld>
            <a:endParaRPr lang="en-US" dirty="0"/>
          </a:p>
        </p:txBody>
      </p:sp>
    </p:spTree>
    <p:extLst>
      <p:ext uri="{BB962C8B-B14F-4D97-AF65-F5344CB8AC3E}">
        <p14:creationId xmlns:p14="http://schemas.microsoft.com/office/powerpoint/2010/main" val="11706487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53</a:t>
            </a:fld>
            <a:endParaRPr lang="en-US" dirty="0"/>
          </a:p>
        </p:txBody>
      </p:sp>
    </p:spTree>
    <p:extLst>
      <p:ext uri="{BB962C8B-B14F-4D97-AF65-F5344CB8AC3E}">
        <p14:creationId xmlns:p14="http://schemas.microsoft.com/office/powerpoint/2010/main" val="39535167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56</a:t>
            </a:fld>
            <a:endParaRPr lang="en-US" dirty="0"/>
          </a:p>
        </p:txBody>
      </p:sp>
    </p:spTree>
    <p:extLst>
      <p:ext uri="{BB962C8B-B14F-4D97-AF65-F5344CB8AC3E}">
        <p14:creationId xmlns:p14="http://schemas.microsoft.com/office/powerpoint/2010/main" val="4256056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5</a:t>
            </a:fld>
            <a:endParaRPr lang="en-US" dirty="0"/>
          </a:p>
        </p:txBody>
      </p:sp>
    </p:spTree>
    <p:extLst>
      <p:ext uri="{BB962C8B-B14F-4D97-AF65-F5344CB8AC3E}">
        <p14:creationId xmlns:p14="http://schemas.microsoft.com/office/powerpoint/2010/main" val="3953483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6</a:t>
            </a:fld>
            <a:endParaRPr lang="en-US" dirty="0"/>
          </a:p>
        </p:txBody>
      </p:sp>
    </p:spTree>
    <p:extLst>
      <p:ext uri="{BB962C8B-B14F-4D97-AF65-F5344CB8AC3E}">
        <p14:creationId xmlns:p14="http://schemas.microsoft.com/office/powerpoint/2010/main" val="2105737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7</a:t>
            </a:fld>
            <a:endParaRPr lang="en-US" dirty="0"/>
          </a:p>
        </p:txBody>
      </p:sp>
    </p:spTree>
    <p:extLst>
      <p:ext uri="{BB962C8B-B14F-4D97-AF65-F5344CB8AC3E}">
        <p14:creationId xmlns:p14="http://schemas.microsoft.com/office/powerpoint/2010/main" val="2126899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8</a:t>
            </a:fld>
            <a:endParaRPr lang="en-US" dirty="0"/>
          </a:p>
        </p:txBody>
      </p:sp>
    </p:spTree>
    <p:extLst>
      <p:ext uri="{BB962C8B-B14F-4D97-AF65-F5344CB8AC3E}">
        <p14:creationId xmlns:p14="http://schemas.microsoft.com/office/powerpoint/2010/main" val="2247873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11</a:t>
            </a:fld>
            <a:endParaRPr lang="en-US" dirty="0"/>
          </a:p>
        </p:txBody>
      </p:sp>
    </p:spTree>
    <p:extLst>
      <p:ext uri="{BB962C8B-B14F-4D97-AF65-F5344CB8AC3E}">
        <p14:creationId xmlns:p14="http://schemas.microsoft.com/office/powerpoint/2010/main" val="2195211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E8224-EC57-1849-99DF-07DF088F2A4F}" type="slidenum">
              <a:rPr lang="en-US" smtClean="0"/>
              <a:t>12</a:t>
            </a:fld>
            <a:endParaRPr lang="en-US" dirty="0"/>
          </a:p>
        </p:txBody>
      </p:sp>
    </p:spTree>
    <p:extLst>
      <p:ext uri="{BB962C8B-B14F-4D97-AF65-F5344CB8AC3E}">
        <p14:creationId xmlns:p14="http://schemas.microsoft.com/office/powerpoint/2010/main" val="2787596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BE224-8706-E544-9308-E80F8BF803F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072B4F2-799B-204D-A902-E78AD3DC2F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0DDB9B0-F7B8-8C4E-8FEA-80AC4C967B0A}"/>
              </a:ext>
            </a:extLst>
          </p:cNvPr>
          <p:cNvSpPr>
            <a:spLocks noGrp="1"/>
          </p:cNvSpPr>
          <p:nvPr>
            <p:ph type="dt" sz="half" idx="10"/>
          </p:nvPr>
        </p:nvSpPr>
        <p:spPr/>
        <p:txBody>
          <a:bodyPr/>
          <a:lstStyle/>
          <a:p>
            <a:fld id="{6465939D-59C4-FD47-90FD-09B05BCE4589}" type="datetimeFigureOut">
              <a:rPr lang="en-US" smtClean="0"/>
              <a:t>6/13/23</a:t>
            </a:fld>
            <a:endParaRPr lang="en-US" dirty="0"/>
          </a:p>
        </p:txBody>
      </p:sp>
      <p:sp>
        <p:nvSpPr>
          <p:cNvPr id="5" name="Footer Placeholder 4">
            <a:extLst>
              <a:ext uri="{FF2B5EF4-FFF2-40B4-BE49-F238E27FC236}">
                <a16:creationId xmlns:a16="http://schemas.microsoft.com/office/drawing/2014/main" id="{8AE8A71C-E2E5-D947-8215-2D570D0B730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4CC89C0-0B1D-E54C-8533-EE4E3FDC9733}"/>
              </a:ext>
            </a:extLst>
          </p:cNvPr>
          <p:cNvSpPr>
            <a:spLocks noGrp="1"/>
          </p:cNvSpPr>
          <p:nvPr>
            <p:ph type="sldNum" sz="quarter" idx="12"/>
          </p:nvPr>
        </p:nvSpPr>
        <p:spPr/>
        <p:txBody>
          <a:bodyPr/>
          <a:lstStyle/>
          <a:p>
            <a:fld id="{1650D8A8-68DB-A24F-8568-7F4950713C7C}" type="slidenum">
              <a:rPr lang="en-US" smtClean="0"/>
              <a:t>‹#›</a:t>
            </a:fld>
            <a:endParaRPr lang="en-US" dirty="0"/>
          </a:p>
        </p:txBody>
      </p:sp>
    </p:spTree>
    <p:extLst>
      <p:ext uri="{BB962C8B-B14F-4D97-AF65-F5344CB8AC3E}">
        <p14:creationId xmlns:p14="http://schemas.microsoft.com/office/powerpoint/2010/main" val="1720369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A1A5E-950E-E44B-9CF0-B8A84D31982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30F2D94-EDD9-C343-9F91-590B1B74428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3B53185-1265-EB4A-9BF2-16AA3FB4D010}"/>
              </a:ext>
            </a:extLst>
          </p:cNvPr>
          <p:cNvSpPr>
            <a:spLocks noGrp="1"/>
          </p:cNvSpPr>
          <p:nvPr>
            <p:ph type="dt" sz="half" idx="10"/>
          </p:nvPr>
        </p:nvSpPr>
        <p:spPr/>
        <p:txBody>
          <a:bodyPr/>
          <a:lstStyle/>
          <a:p>
            <a:fld id="{6465939D-59C4-FD47-90FD-09B05BCE4589}" type="datetimeFigureOut">
              <a:rPr lang="en-US" smtClean="0"/>
              <a:t>6/13/23</a:t>
            </a:fld>
            <a:endParaRPr lang="en-US" dirty="0"/>
          </a:p>
        </p:txBody>
      </p:sp>
      <p:sp>
        <p:nvSpPr>
          <p:cNvPr id="5" name="Footer Placeholder 4">
            <a:extLst>
              <a:ext uri="{FF2B5EF4-FFF2-40B4-BE49-F238E27FC236}">
                <a16:creationId xmlns:a16="http://schemas.microsoft.com/office/drawing/2014/main" id="{91E358AC-FD4E-154C-80AD-69D5C19E9A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37C9F1-1778-3B42-B6EE-90C9F16E5395}"/>
              </a:ext>
            </a:extLst>
          </p:cNvPr>
          <p:cNvSpPr>
            <a:spLocks noGrp="1"/>
          </p:cNvSpPr>
          <p:nvPr>
            <p:ph type="sldNum" sz="quarter" idx="12"/>
          </p:nvPr>
        </p:nvSpPr>
        <p:spPr/>
        <p:txBody>
          <a:bodyPr/>
          <a:lstStyle/>
          <a:p>
            <a:fld id="{1650D8A8-68DB-A24F-8568-7F4950713C7C}" type="slidenum">
              <a:rPr lang="en-US" smtClean="0"/>
              <a:t>‹#›</a:t>
            </a:fld>
            <a:endParaRPr lang="en-US" dirty="0"/>
          </a:p>
        </p:txBody>
      </p:sp>
    </p:spTree>
    <p:extLst>
      <p:ext uri="{BB962C8B-B14F-4D97-AF65-F5344CB8AC3E}">
        <p14:creationId xmlns:p14="http://schemas.microsoft.com/office/powerpoint/2010/main" val="1192022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6E3E25-716F-C345-AEB8-F87A4C4916A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E4270E7-F9E6-1742-80F5-EEE3A1C0BAC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897FDBD-C55A-E34C-9CC8-849BC0218194}"/>
              </a:ext>
            </a:extLst>
          </p:cNvPr>
          <p:cNvSpPr>
            <a:spLocks noGrp="1"/>
          </p:cNvSpPr>
          <p:nvPr>
            <p:ph type="dt" sz="half" idx="10"/>
          </p:nvPr>
        </p:nvSpPr>
        <p:spPr/>
        <p:txBody>
          <a:bodyPr/>
          <a:lstStyle/>
          <a:p>
            <a:fld id="{6465939D-59C4-FD47-90FD-09B05BCE4589}" type="datetimeFigureOut">
              <a:rPr lang="en-US" smtClean="0"/>
              <a:t>6/13/23</a:t>
            </a:fld>
            <a:endParaRPr lang="en-US" dirty="0"/>
          </a:p>
        </p:txBody>
      </p:sp>
      <p:sp>
        <p:nvSpPr>
          <p:cNvPr id="5" name="Footer Placeholder 4">
            <a:extLst>
              <a:ext uri="{FF2B5EF4-FFF2-40B4-BE49-F238E27FC236}">
                <a16:creationId xmlns:a16="http://schemas.microsoft.com/office/drawing/2014/main" id="{631B295C-D9ED-B444-A8BB-DD4C2BEF5CE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A9FBDD-9378-0C46-AAD8-463461EA4BB9}"/>
              </a:ext>
            </a:extLst>
          </p:cNvPr>
          <p:cNvSpPr>
            <a:spLocks noGrp="1"/>
          </p:cNvSpPr>
          <p:nvPr>
            <p:ph type="sldNum" sz="quarter" idx="12"/>
          </p:nvPr>
        </p:nvSpPr>
        <p:spPr/>
        <p:txBody>
          <a:bodyPr/>
          <a:lstStyle/>
          <a:p>
            <a:fld id="{1650D8A8-68DB-A24F-8568-7F4950713C7C}" type="slidenum">
              <a:rPr lang="en-US" smtClean="0"/>
              <a:t>‹#›</a:t>
            </a:fld>
            <a:endParaRPr lang="en-US" dirty="0"/>
          </a:p>
        </p:txBody>
      </p:sp>
    </p:spTree>
    <p:extLst>
      <p:ext uri="{BB962C8B-B14F-4D97-AF65-F5344CB8AC3E}">
        <p14:creationId xmlns:p14="http://schemas.microsoft.com/office/powerpoint/2010/main" val="1783234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655DB-761E-A84D-8D2A-5850A3ADFD3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550FADF-AB0B-2A40-BEFE-89C0D233756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5A87341-3B60-184B-831A-C7DB132E5BF7}"/>
              </a:ext>
            </a:extLst>
          </p:cNvPr>
          <p:cNvSpPr>
            <a:spLocks noGrp="1"/>
          </p:cNvSpPr>
          <p:nvPr>
            <p:ph type="dt" sz="half" idx="10"/>
          </p:nvPr>
        </p:nvSpPr>
        <p:spPr/>
        <p:txBody>
          <a:bodyPr/>
          <a:lstStyle/>
          <a:p>
            <a:fld id="{6465939D-59C4-FD47-90FD-09B05BCE4589}" type="datetimeFigureOut">
              <a:rPr lang="en-US" smtClean="0"/>
              <a:t>6/13/23</a:t>
            </a:fld>
            <a:endParaRPr lang="en-US" dirty="0"/>
          </a:p>
        </p:txBody>
      </p:sp>
      <p:sp>
        <p:nvSpPr>
          <p:cNvPr id="5" name="Footer Placeholder 4">
            <a:extLst>
              <a:ext uri="{FF2B5EF4-FFF2-40B4-BE49-F238E27FC236}">
                <a16:creationId xmlns:a16="http://schemas.microsoft.com/office/drawing/2014/main" id="{B2ABB352-FF9C-7045-B63B-93F96C601D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C727099-C364-034D-A294-018317142107}"/>
              </a:ext>
            </a:extLst>
          </p:cNvPr>
          <p:cNvSpPr>
            <a:spLocks noGrp="1"/>
          </p:cNvSpPr>
          <p:nvPr>
            <p:ph type="sldNum" sz="quarter" idx="12"/>
          </p:nvPr>
        </p:nvSpPr>
        <p:spPr/>
        <p:txBody>
          <a:bodyPr/>
          <a:lstStyle/>
          <a:p>
            <a:fld id="{1650D8A8-68DB-A24F-8568-7F4950713C7C}" type="slidenum">
              <a:rPr lang="en-US" smtClean="0"/>
              <a:t>‹#›</a:t>
            </a:fld>
            <a:endParaRPr lang="en-US" dirty="0"/>
          </a:p>
        </p:txBody>
      </p:sp>
    </p:spTree>
    <p:extLst>
      <p:ext uri="{BB962C8B-B14F-4D97-AF65-F5344CB8AC3E}">
        <p14:creationId xmlns:p14="http://schemas.microsoft.com/office/powerpoint/2010/main" val="1866096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59703-4608-6E41-9D13-844DF8EFD02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7E4775E-7802-2341-97E9-A85B834016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9152DB9-F04B-064C-A9D2-A7CAAD165616}"/>
              </a:ext>
            </a:extLst>
          </p:cNvPr>
          <p:cNvSpPr>
            <a:spLocks noGrp="1"/>
          </p:cNvSpPr>
          <p:nvPr>
            <p:ph type="dt" sz="half" idx="10"/>
          </p:nvPr>
        </p:nvSpPr>
        <p:spPr/>
        <p:txBody>
          <a:bodyPr/>
          <a:lstStyle/>
          <a:p>
            <a:fld id="{6465939D-59C4-FD47-90FD-09B05BCE4589}" type="datetimeFigureOut">
              <a:rPr lang="en-US" smtClean="0"/>
              <a:t>6/13/23</a:t>
            </a:fld>
            <a:endParaRPr lang="en-US" dirty="0"/>
          </a:p>
        </p:txBody>
      </p:sp>
      <p:sp>
        <p:nvSpPr>
          <p:cNvPr id="5" name="Footer Placeholder 4">
            <a:extLst>
              <a:ext uri="{FF2B5EF4-FFF2-40B4-BE49-F238E27FC236}">
                <a16:creationId xmlns:a16="http://schemas.microsoft.com/office/drawing/2014/main" id="{F81F7B7F-9164-CD41-8AAB-A73CA677801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49B8FD2-34B6-1F47-AE3B-CA5CA24E96BE}"/>
              </a:ext>
            </a:extLst>
          </p:cNvPr>
          <p:cNvSpPr>
            <a:spLocks noGrp="1"/>
          </p:cNvSpPr>
          <p:nvPr>
            <p:ph type="sldNum" sz="quarter" idx="12"/>
          </p:nvPr>
        </p:nvSpPr>
        <p:spPr/>
        <p:txBody>
          <a:bodyPr/>
          <a:lstStyle/>
          <a:p>
            <a:fld id="{1650D8A8-68DB-A24F-8568-7F4950713C7C}" type="slidenum">
              <a:rPr lang="en-US" smtClean="0"/>
              <a:t>‹#›</a:t>
            </a:fld>
            <a:endParaRPr lang="en-US" dirty="0"/>
          </a:p>
        </p:txBody>
      </p:sp>
    </p:spTree>
    <p:extLst>
      <p:ext uri="{BB962C8B-B14F-4D97-AF65-F5344CB8AC3E}">
        <p14:creationId xmlns:p14="http://schemas.microsoft.com/office/powerpoint/2010/main" val="3750222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02243-343F-CB42-B54D-097084C2EDF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DACDA0F-F353-8547-87C2-ADDDF2DEC2F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6C07025-CA62-9549-8FBA-F5E26519C9A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55F1F53-C36C-4F4E-BA23-04E9CABCAD48}"/>
              </a:ext>
            </a:extLst>
          </p:cNvPr>
          <p:cNvSpPr>
            <a:spLocks noGrp="1"/>
          </p:cNvSpPr>
          <p:nvPr>
            <p:ph type="dt" sz="half" idx="10"/>
          </p:nvPr>
        </p:nvSpPr>
        <p:spPr/>
        <p:txBody>
          <a:bodyPr/>
          <a:lstStyle/>
          <a:p>
            <a:fld id="{6465939D-59C4-FD47-90FD-09B05BCE4589}" type="datetimeFigureOut">
              <a:rPr lang="en-US" smtClean="0"/>
              <a:t>6/13/23</a:t>
            </a:fld>
            <a:endParaRPr lang="en-US" dirty="0"/>
          </a:p>
        </p:txBody>
      </p:sp>
      <p:sp>
        <p:nvSpPr>
          <p:cNvPr id="6" name="Footer Placeholder 5">
            <a:extLst>
              <a:ext uri="{FF2B5EF4-FFF2-40B4-BE49-F238E27FC236}">
                <a16:creationId xmlns:a16="http://schemas.microsoft.com/office/drawing/2014/main" id="{1C85B4C4-D60A-374C-B94A-2AD93397312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35F1DFB-6D4D-9F47-8EBC-0C1FDA4DCDA1}"/>
              </a:ext>
            </a:extLst>
          </p:cNvPr>
          <p:cNvSpPr>
            <a:spLocks noGrp="1"/>
          </p:cNvSpPr>
          <p:nvPr>
            <p:ph type="sldNum" sz="quarter" idx="12"/>
          </p:nvPr>
        </p:nvSpPr>
        <p:spPr/>
        <p:txBody>
          <a:bodyPr/>
          <a:lstStyle/>
          <a:p>
            <a:fld id="{1650D8A8-68DB-A24F-8568-7F4950713C7C}" type="slidenum">
              <a:rPr lang="en-US" smtClean="0"/>
              <a:t>‹#›</a:t>
            </a:fld>
            <a:endParaRPr lang="en-US" dirty="0"/>
          </a:p>
        </p:txBody>
      </p:sp>
    </p:spTree>
    <p:extLst>
      <p:ext uri="{BB962C8B-B14F-4D97-AF65-F5344CB8AC3E}">
        <p14:creationId xmlns:p14="http://schemas.microsoft.com/office/powerpoint/2010/main" val="25395364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05797-B2AD-C846-9D45-6602B3D13FE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907F519-F633-F046-9378-D9688AF05F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0323FC4-E56B-F945-AA3B-B9AF62E0673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E69CC76-CCDE-2146-89AD-2FBBE15765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AF498FE-F73B-A744-888F-D206C0B706D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184722D-6318-824F-AA98-D6CC8E21BF81}"/>
              </a:ext>
            </a:extLst>
          </p:cNvPr>
          <p:cNvSpPr>
            <a:spLocks noGrp="1"/>
          </p:cNvSpPr>
          <p:nvPr>
            <p:ph type="dt" sz="half" idx="10"/>
          </p:nvPr>
        </p:nvSpPr>
        <p:spPr/>
        <p:txBody>
          <a:bodyPr/>
          <a:lstStyle/>
          <a:p>
            <a:fld id="{6465939D-59C4-FD47-90FD-09B05BCE4589}" type="datetimeFigureOut">
              <a:rPr lang="en-US" smtClean="0"/>
              <a:t>6/13/23</a:t>
            </a:fld>
            <a:endParaRPr lang="en-US" dirty="0"/>
          </a:p>
        </p:txBody>
      </p:sp>
      <p:sp>
        <p:nvSpPr>
          <p:cNvPr id="8" name="Footer Placeholder 7">
            <a:extLst>
              <a:ext uri="{FF2B5EF4-FFF2-40B4-BE49-F238E27FC236}">
                <a16:creationId xmlns:a16="http://schemas.microsoft.com/office/drawing/2014/main" id="{6FFEE4B8-84B5-974E-8043-9775DCCB6DE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3A74188-0117-FB49-9BF9-38FCF778B248}"/>
              </a:ext>
            </a:extLst>
          </p:cNvPr>
          <p:cNvSpPr>
            <a:spLocks noGrp="1"/>
          </p:cNvSpPr>
          <p:nvPr>
            <p:ph type="sldNum" sz="quarter" idx="12"/>
          </p:nvPr>
        </p:nvSpPr>
        <p:spPr/>
        <p:txBody>
          <a:bodyPr/>
          <a:lstStyle/>
          <a:p>
            <a:fld id="{1650D8A8-68DB-A24F-8568-7F4950713C7C}" type="slidenum">
              <a:rPr lang="en-US" smtClean="0"/>
              <a:t>‹#›</a:t>
            </a:fld>
            <a:endParaRPr lang="en-US" dirty="0"/>
          </a:p>
        </p:txBody>
      </p:sp>
    </p:spTree>
    <p:extLst>
      <p:ext uri="{BB962C8B-B14F-4D97-AF65-F5344CB8AC3E}">
        <p14:creationId xmlns:p14="http://schemas.microsoft.com/office/powerpoint/2010/main" val="1904411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656A8-1601-9F48-96D0-EF903D92372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234000F-947F-F348-A152-B9BEC60F52ED}"/>
              </a:ext>
            </a:extLst>
          </p:cNvPr>
          <p:cNvSpPr>
            <a:spLocks noGrp="1"/>
          </p:cNvSpPr>
          <p:nvPr>
            <p:ph type="dt" sz="half" idx="10"/>
          </p:nvPr>
        </p:nvSpPr>
        <p:spPr/>
        <p:txBody>
          <a:bodyPr/>
          <a:lstStyle/>
          <a:p>
            <a:fld id="{6465939D-59C4-FD47-90FD-09B05BCE4589}" type="datetimeFigureOut">
              <a:rPr lang="en-US" smtClean="0"/>
              <a:t>6/13/23</a:t>
            </a:fld>
            <a:endParaRPr lang="en-US" dirty="0"/>
          </a:p>
        </p:txBody>
      </p:sp>
      <p:sp>
        <p:nvSpPr>
          <p:cNvPr id="4" name="Footer Placeholder 3">
            <a:extLst>
              <a:ext uri="{FF2B5EF4-FFF2-40B4-BE49-F238E27FC236}">
                <a16:creationId xmlns:a16="http://schemas.microsoft.com/office/drawing/2014/main" id="{16949336-CAC2-6A49-85BD-F75E29CBE96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99D174-3930-EF46-9DFF-D268B9520CFC}"/>
              </a:ext>
            </a:extLst>
          </p:cNvPr>
          <p:cNvSpPr>
            <a:spLocks noGrp="1"/>
          </p:cNvSpPr>
          <p:nvPr>
            <p:ph type="sldNum" sz="quarter" idx="12"/>
          </p:nvPr>
        </p:nvSpPr>
        <p:spPr/>
        <p:txBody>
          <a:bodyPr/>
          <a:lstStyle/>
          <a:p>
            <a:fld id="{1650D8A8-68DB-A24F-8568-7F4950713C7C}" type="slidenum">
              <a:rPr lang="en-US" smtClean="0"/>
              <a:t>‹#›</a:t>
            </a:fld>
            <a:endParaRPr lang="en-US" dirty="0"/>
          </a:p>
        </p:txBody>
      </p:sp>
    </p:spTree>
    <p:extLst>
      <p:ext uri="{BB962C8B-B14F-4D97-AF65-F5344CB8AC3E}">
        <p14:creationId xmlns:p14="http://schemas.microsoft.com/office/powerpoint/2010/main" val="1893285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39A10B-52D9-7946-9396-5002B3EA211B}"/>
              </a:ext>
            </a:extLst>
          </p:cNvPr>
          <p:cNvSpPr>
            <a:spLocks noGrp="1"/>
          </p:cNvSpPr>
          <p:nvPr>
            <p:ph type="dt" sz="half" idx="10"/>
          </p:nvPr>
        </p:nvSpPr>
        <p:spPr/>
        <p:txBody>
          <a:bodyPr/>
          <a:lstStyle/>
          <a:p>
            <a:fld id="{6465939D-59C4-FD47-90FD-09B05BCE4589}" type="datetimeFigureOut">
              <a:rPr lang="en-US" smtClean="0"/>
              <a:t>6/13/23</a:t>
            </a:fld>
            <a:endParaRPr lang="en-US" dirty="0"/>
          </a:p>
        </p:txBody>
      </p:sp>
      <p:sp>
        <p:nvSpPr>
          <p:cNvPr id="3" name="Footer Placeholder 2">
            <a:extLst>
              <a:ext uri="{FF2B5EF4-FFF2-40B4-BE49-F238E27FC236}">
                <a16:creationId xmlns:a16="http://schemas.microsoft.com/office/drawing/2014/main" id="{0DC574EC-02A3-8B4D-AADD-44733BE3409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241B742-949A-EC42-AAC9-D2157AB559DA}"/>
              </a:ext>
            </a:extLst>
          </p:cNvPr>
          <p:cNvSpPr>
            <a:spLocks noGrp="1"/>
          </p:cNvSpPr>
          <p:nvPr>
            <p:ph type="sldNum" sz="quarter" idx="12"/>
          </p:nvPr>
        </p:nvSpPr>
        <p:spPr/>
        <p:txBody>
          <a:bodyPr/>
          <a:lstStyle/>
          <a:p>
            <a:fld id="{1650D8A8-68DB-A24F-8568-7F4950713C7C}" type="slidenum">
              <a:rPr lang="en-US" smtClean="0"/>
              <a:t>‹#›</a:t>
            </a:fld>
            <a:endParaRPr lang="en-US" dirty="0"/>
          </a:p>
        </p:txBody>
      </p:sp>
    </p:spTree>
    <p:extLst>
      <p:ext uri="{BB962C8B-B14F-4D97-AF65-F5344CB8AC3E}">
        <p14:creationId xmlns:p14="http://schemas.microsoft.com/office/powerpoint/2010/main" val="3105160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CE95B-5382-1445-B4B2-BB97ACF9708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5D6EA0D-49C3-004E-B450-356E63303F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83750E5-4D64-004C-9EE1-04BED1A424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B417227-31FA-DA43-8EBF-15EB524F59E7}"/>
              </a:ext>
            </a:extLst>
          </p:cNvPr>
          <p:cNvSpPr>
            <a:spLocks noGrp="1"/>
          </p:cNvSpPr>
          <p:nvPr>
            <p:ph type="dt" sz="half" idx="10"/>
          </p:nvPr>
        </p:nvSpPr>
        <p:spPr/>
        <p:txBody>
          <a:bodyPr/>
          <a:lstStyle/>
          <a:p>
            <a:fld id="{6465939D-59C4-FD47-90FD-09B05BCE4589}" type="datetimeFigureOut">
              <a:rPr lang="en-US" smtClean="0"/>
              <a:t>6/13/23</a:t>
            </a:fld>
            <a:endParaRPr lang="en-US" dirty="0"/>
          </a:p>
        </p:txBody>
      </p:sp>
      <p:sp>
        <p:nvSpPr>
          <p:cNvPr id="6" name="Footer Placeholder 5">
            <a:extLst>
              <a:ext uri="{FF2B5EF4-FFF2-40B4-BE49-F238E27FC236}">
                <a16:creationId xmlns:a16="http://schemas.microsoft.com/office/drawing/2014/main" id="{4A463F81-D5BE-1441-8716-705F4910245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75CB1FB-9313-3A4A-80E1-28A880B59A57}"/>
              </a:ext>
            </a:extLst>
          </p:cNvPr>
          <p:cNvSpPr>
            <a:spLocks noGrp="1"/>
          </p:cNvSpPr>
          <p:nvPr>
            <p:ph type="sldNum" sz="quarter" idx="12"/>
          </p:nvPr>
        </p:nvSpPr>
        <p:spPr/>
        <p:txBody>
          <a:bodyPr/>
          <a:lstStyle/>
          <a:p>
            <a:fld id="{1650D8A8-68DB-A24F-8568-7F4950713C7C}" type="slidenum">
              <a:rPr lang="en-US" smtClean="0"/>
              <a:t>‹#›</a:t>
            </a:fld>
            <a:endParaRPr lang="en-US" dirty="0"/>
          </a:p>
        </p:txBody>
      </p:sp>
    </p:spTree>
    <p:extLst>
      <p:ext uri="{BB962C8B-B14F-4D97-AF65-F5344CB8AC3E}">
        <p14:creationId xmlns:p14="http://schemas.microsoft.com/office/powerpoint/2010/main" val="581349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69A75-502A-A045-A222-CFED3710D77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0D72F72-98B8-E548-9442-19723102C4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56DE4B4-B547-8945-A7B8-B95861EB5D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4B03675-CFB4-194B-AF12-14881658290B}"/>
              </a:ext>
            </a:extLst>
          </p:cNvPr>
          <p:cNvSpPr>
            <a:spLocks noGrp="1"/>
          </p:cNvSpPr>
          <p:nvPr>
            <p:ph type="dt" sz="half" idx="10"/>
          </p:nvPr>
        </p:nvSpPr>
        <p:spPr/>
        <p:txBody>
          <a:bodyPr/>
          <a:lstStyle/>
          <a:p>
            <a:fld id="{6465939D-59C4-FD47-90FD-09B05BCE4589}" type="datetimeFigureOut">
              <a:rPr lang="en-US" smtClean="0"/>
              <a:t>6/13/23</a:t>
            </a:fld>
            <a:endParaRPr lang="en-US" dirty="0"/>
          </a:p>
        </p:txBody>
      </p:sp>
      <p:sp>
        <p:nvSpPr>
          <p:cNvPr id="6" name="Footer Placeholder 5">
            <a:extLst>
              <a:ext uri="{FF2B5EF4-FFF2-40B4-BE49-F238E27FC236}">
                <a16:creationId xmlns:a16="http://schemas.microsoft.com/office/drawing/2014/main" id="{0E8E2D89-5914-1A4F-82DE-21906C5D4AB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0FE96C2-0FEF-7C44-9E56-628F6B11A5FD}"/>
              </a:ext>
            </a:extLst>
          </p:cNvPr>
          <p:cNvSpPr>
            <a:spLocks noGrp="1"/>
          </p:cNvSpPr>
          <p:nvPr>
            <p:ph type="sldNum" sz="quarter" idx="12"/>
          </p:nvPr>
        </p:nvSpPr>
        <p:spPr/>
        <p:txBody>
          <a:bodyPr/>
          <a:lstStyle/>
          <a:p>
            <a:fld id="{1650D8A8-68DB-A24F-8568-7F4950713C7C}" type="slidenum">
              <a:rPr lang="en-US" smtClean="0"/>
              <a:t>‹#›</a:t>
            </a:fld>
            <a:endParaRPr lang="en-US" dirty="0"/>
          </a:p>
        </p:txBody>
      </p:sp>
    </p:spTree>
    <p:extLst>
      <p:ext uri="{BB962C8B-B14F-4D97-AF65-F5344CB8AC3E}">
        <p14:creationId xmlns:p14="http://schemas.microsoft.com/office/powerpoint/2010/main" val="300845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12ED71-F897-324F-92D0-317C6B0658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1156EE1-B99D-7F4C-A743-37EB2EBDEC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2185B4F-D3DA-AB45-9D0B-C023C40310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5939D-59C4-FD47-90FD-09B05BCE4589}" type="datetimeFigureOut">
              <a:rPr lang="en-US" smtClean="0"/>
              <a:t>6/13/23</a:t>
            </a:fld>
            <a:endParaRPr lang="en-US" dirty="0"/>
          </a:p>
        </p:txBody>
      </p:sp>
      <p:sp>
        <p:nvSpPr>
          <p:cNvPr id="5" name="Footer Placeholder 4">
            <a:extLst>
              <a:ext uri="{FF2B5EF4-FFF2-40B4-BE49-F238E27FC236}">
                <a16:creationId xmlns:a16="http://schemas.microsoft.com/office/drawing/2014/main" id="{98AF16F9-3678-E74B-9A2E-D615EF6985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E53A857-0569-474C-8C17-A5DC7680A3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50D8A8-68DB-A24F-8568-7F4950713C7C}" type="slidenum">
              <a:rPr lang="en-US" smtClean="0"/>
              <a:t>‹#›</a:t>
            </a:fld>
            <a:endParaRPr lang="en-US" dirty="0"/>
          </a:p>
        </p:txBody>
      </p:sp>
    </p:spTree>
    <p:extLst>
      <p:ext uri="{BB962C8B-B14F-4D97-AF65-F5344CB8AC3E}">
        <p14:creationId xmlns:p14="http://schemas.microsoft.com/office/powerpoint/2010/main" val="2790511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52.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40.png"/><Relationship Id="rId4" Type="http://schemas.microsoft.com/office/2007/relationships/hdphoto" Target="../media/hdphoto10.wdp"/></Relationships>
</file>

<file path=ppt/slides/_rels/slide12.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8.svg"/><Relationship Id="rId26" Type="http://schemas.openxmlformats.org/officeDocument/2006/relationships/image" Target="../media/image26.png"/><Relationship Id="rId3" Type="http://schemas.openxmlformats.org/officeDocument/2006/relationships/image" Target="../media/image54.emf"/><Relationship Id="rId21" Type="http://schemas.openxmlformats.org/officeDocument/2006/relationships/image" Target="../media/image21.png"/><Relationship Id="rId34" Type="http://schemas.openxmlformats.org/officeDocument/2006/relationships/image" Target="../media/image59.emf"/><Relationship Id="rId7" Type="http://schemas.openxmlformats.org/officeDocument/2006/relationships/image" Target="../media/image7.svg"/><Relationship Id="rId12" Type="http://schemas.openxmlformats.org/officeDocument/2006/relationships/image" Target="../media/image12.emf"/><Relationship Id="rId17" Type="http://schemas.openxmlformats.org/officeDocument/2006/relationships/image" Target="../media/image17.png"/><Relationship Id="rId25" Type="http://schemas.openxmlformats.org/officeDocument/2006/relationships/image" Target="../media/image25.emf"/><Relationship Id="rId33" Type="http://schemas.openxmlformats.org/officeDocument/2006/relationships/image" Target="../media/image58.emf"/><Relationship Id="rId2" Type="http://schemas.openxmlformats.org/officeDocument/2006/relationships/notesSlide" Target="../notesSlides/notesSlide9.xml"/><Relationship Id="rId16" Type="http://schemas.openxmlformats.org/officeDocument/2006/relationships/image" Target="../media/image16.svg"/><Relationship Id="rId20" Type="http://schemas.openxmlformats.org/officeDocument/2006/relationships/image" Target="../media/image20.svg"/><Relationship Id="rId29" Type="http://schemas.openxmlformats.org/officeDocument/2006/relationships/image" Target="../media/image29.sv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svg"/><Relationship Id="rId32" Type="http://schemas.openxmlformats.org/officeDocument/2006/relationships/image" Target="../media/image57.emf"/><Relationship Id="rId5" Type="http://schemas.openxmlformats.org/officeDocument/2006/relationships/image" Target="../media/image56.emf"/><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36" Type="http://schemas.openxmlformats.org/officeDocument/2006/relationships/image" Target="../media/image61.png"/><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1.svg"/><Relationship Id="rId4" Type="http://schemas.openxmlformats.org/officeDocument/2006/relationships/image" Target="../media/image55.emf"/><Relationship Id="rId9" Type="http://schemas.openxmlformats.org/officeDocument/2006/relationships/image" Target="../media/image9.svg"/><Relationship Id="rId14" Type="http://schemas.openxmlformats.org/officeDocument/2006/relationships/image" Target="../media/image14.svg"/><Relationship Id="rId22" Type="http://schemas.openxmlformats.org/officeDocument/2006/relationships/image" Target="../media/image22.svg"/><Relationship Id="rId27" Type="http://schemas.openxmlformats.org/officeDocument/2006/relationships/image" Target="../media/image27.svg"/><Relationship Id="rId30" Type="http://schemas.openxmlformats.org/officeDocument/2006/relationships/image" Target="../media/image30.png"/><Relationship Id="rId35" Type="http://schemas.openxmlformats.org/officeDocument/2006/relationships/image" Target="../media/image60.emf"/><Relationship Id="rId8"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6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6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40.png"/><Relationship Id="rId4" Type="http://schemas.microsoft.com/office/2007/relationships/hdphoto" Target="../media/hdphoto11.wdp"/></Relationships>
</file>

<file path=ppt/slides/_rels/slide17.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8.svg"/><Relationship Id="rId26" Type="http://schemas.openxmlformats.org/officeDocument/2006/relationships/image" Target="../media/image26.png"/><Relationship Id="rId3" Type="http://schemas.openxmlformats.org/officeDocument/2006/relationships/image" Target="../media/image63.emf"/><Relationship Id="rId21" Type="http://schemas.openxmlformats.org/officeDocument/2006/relationships/image" Target="../media/image21.png"/><Relationship Id="rId34" Type="http://schemas.openxmlformats.org/officeDocument/2006/relationships/image" Target="../media/image68.emf"/><Relationship Id="rId7" Type="http://schemas.openxmlformats.org/officeDocument/2006/relationships/image" Target="../media/image7.svg"/><Relationship Id="rId12" Type="http://schemas.openxmlformats.org/officeDocument/2006/relationships/image" Target="../media/image12.emf"/><Relationship Id="rId17" Type="http://schemas.openxmlformats.org/officeDocument/2006/relationships/image" Target="../media/image17.png"/><Relationship Id="rId25" Type="http://schemas.openxmlformats.org/officeDocument/2006/relationships/image" Target="../media/image25.emf"/><Relationship Id="rId33" Type="http://schemas.openxmlformats.org/officeDocument/2006/relationships/image" Target="../media/image67.emf"/><Relationship Id="rId2" Type="http://schemas.openxmlformats.org/officeDocument/2006/relationships/notesSlide" Target="../notesSlides/notesSlide12.xml"/><Relationship Id="rId16" Type="http://schemas.openxmlformats.org/officeDocument/2006/relationships/image" Target="../media/image16.svg"/><Relationship Id="rId20" Type="http://schemas.openxmlformats.org/officeDocument/2006/relationships/image" Target="../media/image20.svg"/><Relationship Id="rId29" Type="http://schemas.openxmlformats.org/officeDocument/2006/relationships/image" Target="../media/image29.sv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svg"/><Relationship Id="rId32" Type="http://schemas.openxmlformats.org/officeDocument/2006/relationships/image" Target="../media/image66.emf"/><Relationship Id="rId5" Type="http://schemas.openxmlformats.org/officeDocument/2006/relationships/image" Target="../media/image65.emf"/><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36" Type="http://schemas.openxmlformats.org/officeDocument/2006/relationships/image" Target="../media/image70.png"/><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1.svg"/><Relationship Id="rId4" Type="http://schemas.openxmlformats.org/officeDocument/2006/relationships/image" Target="../media/image64.emf"/><Relationship Id="rId9" Type="http://schemas.openxmlformats.org/officeDocument/2006/relationships/image" Target="../media/image9.svg"/><Relationship Id="rId14" Type="http://schemas.openxmlformats.org/officeDocument/2006/relationships/image" Target="../media/image14.svg"/><Relationship Id="rId22" Type="http://schemas.openxmlformats.org/officeDocument/2006/relationships/image" Target="../media/image22.svg"/><Relationship Id="rId27" Type="http://schemas.openxmlformats.org/officeDocument/2006/relationships/image" Target="../media/image27.svg"/><Relationship Id="rId30" Type="http://schemas.openxmlformats.org/officeDocument/2006/relationships/image" Target="../media/image30.png"/><Relationship Id="rId35" Type="http://schemas.openxmlformats.org/officeDocument/2006/relationships/image" Target="../media/image69.emf"/><Relationship Id="rId8"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70.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8.svg"/><Relationship Id="rId26" Type="http://schemas.openxmlformats.org/officeDocument/2006/relationships/image" Target="../media/image26.png"/><Relationship Id="rId21" Type="http://schemas.openxmlformats.org/officeDocument/2006/relationships/image" Target="../media/image21.png"/><Relationship Id="rId34" Type="http://schemas.openxmlformats.org/officeDocument/2006/relationships/image" Target="../media/image34.emf"/><Relationship Id="rId7" Type="http://schemas.openxmlformats.org/officeDocument/2006/relationships/image" Target="../media/image7.svg"/><Relationship Id="rId12" Type="http://schemas.openxmlformats.org/officeDocument/2006/relationships/image" Target="../media/image12.emf"/><Relationship Id="rId17" Type="http://schemas.openxmlformats.org/officeDocument/2006/relationships/image" Target="../media/image17.png"/><Relationship Id="rId25" Type="http://schemas.openxmlformats.org/officeDocument/2006/relationships/image" Target="../media/image25.emf"/><Relationship Id="rId33" Type="http://schemas.openxmlformats.org/officeDocument/2006/relationships/image" Target="../media/image33.emf"/><Relationship Id="rId38" Type="http://schemas.microsoft.com/office/2007/relationships/hdphoto" Target="../media/hdphoto2.wdp"/><Relationship Id="rId2" Type="http://schemas.openxmlformats.org/officeDocument/2006/relationships/notesSlide" Target="../notesSlides/notesSlide1.xml"/><Relationship Id="rId16" Type="http://schemas.openxmlformats.org/officeDocument/2006/relationships/image" Target="../media/image16.svg"/><Relationship Id="rId20" Type="http://schemas.openxmlformats.org/officeDocument/2006/relationships/image" Target="../media/image20.svg"/><Relationship Id="rId29" Type="http://schemas.openxmlformats.org/officeDocument/2006/relationships/image" Target="../media/image29.sv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svg"/><Relationship Id="rId32" Type="http://schemas.openxmlformats.org/officeDocument/2006/relationships/image" Target="../media/image32.emf"/><Relationship Id="rId37" Type="http://schemas.openxmlformats.org/officeDocument/2006/relationships/image" Target="../media/image37.png"/><Relationship Id="rId5" Type="http://schemas.openxmlformats.org/officeDocument/2006/relationships/image" Target="../media/image5.emf"/><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36" Type="http://schemas.openxmlformats.org/officeDocument/2006/relationships/image" Target="../media/image36.emf"/><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1.svg"/><Relationship Id="rId4" Type="http://schemas.openxmlformats.org/officeDocument/2006/relationships/image" Target="../media/image4.emf"/><Relationship Id="rId9" Type="http://schemas.openxmlformats.org/officeDocument/2006/relationships/image" Target="../media/image9.svg"/><Relationship Id="rId14" Type="http://schemas.openxmlformats.org/officeDocument/2006/relationships/image" Target="../media/image14.svg"/><Relationship Id="rId22" Type="http://schemas.openxmlformats.org/officeDocument/2006/relationships/image" Target="../media/image22.svg"/><Relationship Id="rId27" Type="http://schemas.openxmlformats.org/officeDocument/2006/relationships/image" Target="../media/image27.svg"/><Relationship Id="rId30" Type="http://schemas.openxmlformats.org/officeDocument/2006/relationships/image" Target="../media/image30.png"/><Relationship Id="rId35" Type="http://schemas.openxmlformats.org/officeDocument/2006/relationships/image" Target="../media/image35.emf"/><Relationship Id="rId8" Type="http://schemas.openxmlformats.org/officeDocument/2006/relationships/image" Target="../media/image8.png"/><Relationship Id="rId3"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70.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40.png"/><Relationship Id="rId4" Type="http://schemas.microsoft.com/office/2007/relationships/hdphoto" Target="../media/hdphoto12.wdp"/></Relationships>
</file>

<file path=ppt/slides/_rels/slide22.xml.rels><?xml version="1.0" encoding="UTF-8" standalone="yes"?>
<Relationships xmlns="http://schemas.openxmlformats.org/package/2006/relationships"><Relationship Id="rId13" Type="http://schemas.openxmlformats.org/officeDocument/2006/relationships/image" Target="../media/image75.emf"/><Relationship Id="rId18" Type="http://schemas.openxmlformats.org/officeDocument/2006/relationships/image" Target="../media/image76.emf"/><Relationship Id="rId26" Type="http://schemas.openxmlformats.org/officeDocument/2006/relationships/image" Target="../media/image22.svg"/><Relationship Id="rId3" Type="http://schemas.openxmlformats.org/officeDocument/2006/relationships/image" Target="../media/image72.emf"/><Relationship Id="rId21" Type="http://schemas.openxmlformats.org/officeDocument/2006/relationships/image" Target="../media/image77.emf"/><Relationship Id="rId34" Type="http://schemas.openxmlformats.org/officeDocument/2006/relationships/image" Target="../media/image30.png"/><Relationship Id="rId7" Type="http://schemas.openxmlformats.org/officeDocument/2006/relationships/image" Target="../media/image8.png"/><Relationship Id="rId12" Type="http://schemas.openxmlformats.org/officeDocument/2006/relationships/image" Target="../media/image74.emf"/><Relationship Id="rId17" Type="http://schemas.openxmlformats.org/officeDocument/2006/relationships/image" Target="../media/image16.svg"/><Relationship Id="rId25" Type="http://schemas.openxmlformats.org/officeDocument/2006/relationships/image" Target="../media/image21.png"/><Relationship Id="rId33" Type="http://schemas.openxmlformats.org/officeDocument/2006/relationships/image" Target="../media/image29.svg"/><Relationship Id="rId2" Type="http://schemas.openxmlformats.org/officeDocument/2006/relationships/notesSlide" Target="../notesSlides/notesSlide15.xml"/><Relationship Id="rId16" Type="http://schemas.openxmlformats.org/officeDocument/2006/relationships/image" Target="../media/image15.png"/><Relationship Id="rId20" Type="http://schemas.openxmlformats.org/officeDocument/2006/relationships/image" Target="../media/image18.svg"/><Relationship Id="rId29" Type="http://schemas.openxmlformats.org/officeDocument/2006/relationships/image" Target="../media/image25.emf"/><Relationship Id="rId1" Type="http://schemas.openxmlformats.org/officeDocument/2006/relationships/slideLayout" Target="../slideLayouts/slideLayout1.xml"/><Relationship Id="rId6" Type="http://schemas.openxmlformats.org/officeDocument/2006/relationships/image" Target="../media/image7.svg"/><Relationship Id="rId11" Type="http://schemas.openxmlformats.org/officeDocument/2006/relationships/image" Target="../media/image12.emf"/><Relationship Id="rId24" Type="http://schemas.openxmlformats.org/officeDocument/2006/relationships/image" Target="../media/image78.emf"/><Relationship Id="rId32" Type="http://schemas.openxmlformats.org/officeDocument/2006/relationships/image" Target="../media/image28.png"/><Relationship Id="rId5" Type="http://schemas.openxmlformats.org/officeDocument/2006/relationships/image" Target="../media/image6.png"/><Relationship Id="rId15" Type="http://schemas.openxmlformats.org/officeDocument/2006/relationships/image" Target="../media/image14.svg"/><Relationship Id="rId23" Type="http://schemas.openxmlformats.org/officeDocument/2006/relationships/image" Target="../media/image20.svg"/><Relationship Id="rId28" Type="http://schemas.openxmlformats.org/officeDocument/2006/relationships/image" Target="../media/image24.svg"/><Relationship Id="rId36" Type="http://schemas.openxmlformats.org/officeDocument/2006/relationships/image" Target="../media/image79.png"/><Relationship Id="rId10" Type="http://schemas.openxmlformats.org/officeDocument/2006/relationships/image" Target="../media/image11.svg"/><Relationship Id="rId19" Type="http://schemas.openxmlformats.org/officeDocument/2006/relationships/image" Target="../media/image17.png"/><Relationship Id="rId31" Type="http://schemas.openxmlformats.org/officeDocument/2006/relationships/image" Target="../media/image27.svg"/><Relationship Id="rId4" Type="http://schemas.openxmlformats.org/officeDocument/2006/relationships/image" Target="../media/image73.emf"/><Relationship Id="rId9" Type="http://schemas.openxmlformats.org/officeDocument/2006/relationships/image" Target="../media/image10.png"/><Relationship Id="rId14" Type="http://schemas.openxmlformats.org/officeDocument/2006/relationships/image" Target="../media/image13.png"/><Relationship Id="rId22" Type="http://schemas.openxmlformats.org/officeDocument/2006/relationships/image" Target="../media/image19.png"/><Relationship Id="rId27" Type="http://schemas.openxmlformats.org/officeDocument/2006/relationships/image" Target="../media/image23.png"/><Relationship Id="rId30" Type="http://schemas.openxmlformats.org/officeDocument/2006/relationships/image" Target="../media/image26.png"/><Relationship Id="rId35" Type="http://schemas.openxmlformats.org/officeDocument/2006/relationships/image" Target="../media/image31.svg"/><Relationship Id="rId8" Type="http://schemas.openxmlformats.org/officeDocument/2006/relationships/image" Target="../media/image9.sv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40.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40.png"/><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40.png"/><Relationship Id="rId4" Type="http://schemas.microsoft.com/office/2007/relationships/hdphoto" Target="../media/hdphoto13.wdp"/></Relationships>
</file>

<file path=ppt/slides/_rels/slide27.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8.svg"/><Relationship Id="rId26" Type="http://schemas.openxmlformats.org/officeDocument/2006/relationships/image" Target="../media/image26.png"/><Relationship Id="rId3" Type="http://schemas.openxmlformats.org/officeDocument/2006/relationships/image" Target="../media/image81.emf"/><Relationship Id="rId21" Type="http://schemas.openxmlformats.org/officeDocument/2006/relationships/image" Target="../media/image21.png"/><Relationship Id="rId34" Type="http://schemas.openxmlformats.org/officeDocument/2006/relationships/image" Target="../media/image86.emf"/><Relationship Id="rId7" Type="http://schemas.openxmlformats.org/officeDocument/2006/relationships/image" Target="../media/image7.svg"/><Relationship Id="rId12" Type="http://schemas.openxmlformats.org/officeDocument/2006/relationships/image" Target="../media/image12.emf"/><Relationship Id="rId17" Type="http://schemas.openxmlformats.org/officeDocument/2006/relationships/image" Target="../media/image17.png"/><Relationship Id="rId25" Type="http://schemas.openxmlformats.org/officeDocument/2006/relationships/image" Target="../media/image25.emf"/><Relationship Id="rId33" Type="http://schemas.openxmlformats.org/officeDocument/2006/relationships/image" Target="../media/image85.emf"/><Relationship Id="rId2" Type="http://schemas.openxmlformats.org/officeDocument/2006/relationships/notesSlide" Target="../notesSlides/notesSlide20.xml"/><Relationship Id="rId16" Type="http://schemas.openxmlformats.org/officeDocument/2006/relationships/image" Target="../media/image16.svg"/><Relationship Id="rId20" Type="http://schemas.openxmlformats.org/officeDocument/2006/relationships/image" Target="../media/image20.svg"/><Relationship Id="rId29" Type="http://schemas.openxmlformats.org/officeDocument/2006/relationships/image" Target="../media/image29.sv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svg"/><Relationship Id="rId32" Type="http://schemas.openxmlformats.org/officeDocument/2006/relationships/image" Target="../media/image84.emf"/><Relationship Id="rId5" Type="http://schemas.openxmlformats.org/officeDocument/2006/relationships/image" Target="../media/image83.emf"/><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36" Type="http://schemas.openxmlformats.org/officeDocument/2006/relationships/image" Target="../media/image88.png"/><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1.svg"/><Relationship Id="rId4" Type="http://schemas.openxmlformats.org/officeDocument/2006/relationships/image" Target="../media/image82.emf"/><Relationship Id="rId9" Type="http://schemas.openxmlformats.org/officeDocument/2006/relationships/image" Target="../media/image9.svg"/><Relationship Id="rId14" Type="http://schemas.openxmlformats.org/officeDocument/2006/relationships/image" Target="../media/image14.svg"/><Relationship Id="rId22" Type="http://schemas.openxmlformats.org/officeDocument/2006/relationships/image" Target="../media/image22.svg"/><Relationship Id="rId27" Type="http://schemas.openxmlformats.org/officeDocument/2006/relationships/image" Target="../media/image27.svg"/><Relationship Id="rId30" Type="http://schemas.openxmlformats.org/officeDocument/2006/relationships/image" Target="../media/image30.png"/><Relationship Id="rId35" Type="http://schemas.openxmlformats.org/officeDocument/2006/relationships/image" Target="../media/image87.emf"/><Relationship Id="rId8"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88.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37.png"/></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88.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40.png"/><Relationship Id="rId4" Type="http://schemas.microsoft.com/office/2007/relationships/hdphoto" Target="../media/hdphoto14.wdp"/></Relationships>
</file>

<file path=ppt/slides/_rels/slide32.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8.svg"/><Relationship Id="rId26" Type="http://schemas.openxmlformats.org/officeDocument/2006/relationships/image" Target="../media/image26.png"/><Relationship Id="rId3" Type="http://schemas.openxmlformats.org/officeDocument/2006/relationships/image" Target="../media/image90.emf"/><Relationship Id="rId21" Type="http://schemas.openxmlformats.org/officeDocument/2006/relationships/image" Target="../media/image21.png"/><Relationship Id="rId34" Type="http://schemas.openxmlformats.org/officeDocument/2006/relationships/image" Target="../media/image95.emf"/><Relationship Id="rId7" Type="http://schemas.openxmlformats.org/officeDocument/2006/relationships/image" Target="../media/image7.svg"/><Relationship Id="rId12" Type="http://schemas.openxmlformats.org/officeDocument/2006/relationships/image" Target="../media/image12.emf"/><Relationship Id="rId17" Type="http://schemas.openxmlformats.org/officeDocument/2006/relationships/image" Target="../media/image17.png"/><Relationship Id="rId25" Type="http://schemas.openxmlformats.org/officeDocument/2006/relationships/image" Target="../media/image25.emf"/><Relationship Id="rId33" Type="http://schemas.openxmlformats.org/officeDocument/2006/relationships/image" Target="../media/image94.emf"/><Relationship Id="rId2" Type="http://schemas.openxmlformats.org/officeDocument/2006/relationships/notesSlide" Target="../notesSlides/notesSlide23.xml"/><Relationship Id="rId16" Type="http://schemas.openxmlformats.org/officeDocument/2006/relationships/image" Target="../media/image16.svg"/><Relationship Id="rId20" Type="http://schemas.openxmlformats.org/officeDocument/2006/relationships/image" Target="../media/image20.svg"/><Relationship Id="rId29" Type="http://schemas.openxmlformats.org/officeDocument/2006/relationships/image" Target="../media/image29.sv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svg"/><Relationship Id="rId32" Type="http://schemas.openxmlformats.org/officeDocument/2006/relationships/image" Target="../media/image93.emf"/><Relationship Id="rId5" Type="http://schemas.openxmlformats.org/officeDocument/2006/relationships/image" Target="../media/image92.emf"/><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36" Type="http://schemas.openxmlformats.org/officeDocument/2006/relationships/image" Target="../media/image97.png"/><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1.svg"/><Relationship Id="rId4" Type="http://schemas.openxmlformats.org/officeDocument/2006/relationships/image" Target="../media/image91.emf"/><Relationship Id="rId9" Type="http://schemas.openxmlformats.org/officeDocument/2006/relationships/image" Target="../media/image9.svg"/><Relationship Id="rId14" Type="http://schemas.openxmlformats.org/officeDocument/2006/relationships/image" Target="../media/image14.svg"/><Relationship Id="rId22" Type="http://schemas.openxmlformats.org/officeDocument/2006/relationships/image" Target="../media/image22.svg"/><Relationship Id="rId27" Type="http://schemas.openxmlformats.org/officeDocument/2006/relationships/image" Target="../media/image27.svg"/><Relationship Id="rId30" Type="http://schemas.openxmlformats.org/officeDocument/2006/relationships/image" Target="../media/image30.png"/><Relationship Id="rId35" Type="http://schemas.openxmlformats.org/officeDocument/2006/relationships/image" Target="../media/image96.emf"/><Relationship Id="rId8"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40.png"/><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97.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40.png"/><Relationship Id="rId4" Type="http://schemas.microsoft.com/office/2007/relationships/hdphoto" Target="../media/hdphoto15.wdp"/></Relationships>
</file>

<file path=ppt/slides/_rels/slide37.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8.svg"/><Relationship Id="rId26" Type="http://schemas.openxmlformats.org/officeDocument/2006/relationships/image" Target="../media/image26.png"/><Relationship Id="rId21" Type="http://schemas.openxmlformats.org/officeDocument/2006/relationships/image" Target="../media/image21.png"/><Relationship Id="rId34" Type="http://schemas.openxmlformats.org/officeDocument/2006/relationships/image" Target="../media/image104.emf"/><Relationship Id="rId7" Type="http://schemas.openxmlformats.org/officeDocument/2006/relationships/image" Target="../media/image7.svg"/><Relationship Id="rId12" Type="http://schemas.openxmlformats.org/officeDocument/2006/relationships/image" Target="../media/image12.emf"/><Relationship Id="rId17" Type="http://schemas.openxmlformats.org/officeDocument/2006/relationships/image" Target="../media/image17.png"/><Relationship Id="rId25" Type="http://schemas.openxmlformats.org/officeDocument/2006/relationships/image" Target="../media/image25.emf"/><Relationship Id="rId33" Type="http://schemas.openxmlformats.org/officeDocument/2006/relationships/image" Target="../media/image103.emf"/><Relationship Id="rId2" Type="http://schemas.openxmlformats.org/officeDocument/2006/relationships/notesSlide" Target="../notesSlides/notesSlide27.xml"/><Relationship Id="rId16" Type="http://schemas.openxmlformats.org/officeDocument/2006/relationships/image" Target="../media/image16.svg"/><Relationship Id="rId20" Type="http://schemas.openxmlformats.org/officeDocument/2006/relationships/image" Target="../media/image20.svg"/><Relationship Id="rId29" Type="http://schemas.openxmlformats.org/officeDocument/2006/relationships/image" Target="../media/image29.sv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svg"/><Relationship Id="rId32" Type="http://schemas.openxmlformats.org/officeDocument/2006/relationships/image" Target="../media/image102.emf"/><Relationship Id="rId37" Type="http://schemas.openxmlformats.org/officeDocument/2006/relationships/image" Target="../media/image107.png"/><Relationship Id="rId5" Type="http://schemas.openxmlformats.org/officeDocument/2006/relationships/image" Target="../media/image101.emf"/><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36" Type="http://schemas.openxmlformats.org/officeDocument/2006/relationships/image" Target="../media/image106.emf"/><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1.svg"/><Relationship Id="rId4" Type="http://schemas.openxmlformats.org/officeDocument/2006/relationships/image" Target="../media/image100.emf"/><Relationship Id="rId9" Type="http://schemas.openxmlformats.org/officeDocument/2006/relationships/image" Target="../media/image9.svg"/><Relationship Id="rId14" Type="http://schemas.openxmlformats.org/officeDocument/2006/relationships/image" Target="../media/image14.svg"/><Relationship Id="rId22" Type="http://schemas.openxmlformats.org/officeDocument/2006/relationships/image" Target="../media/image22.svg"/><Relationship Id="rId27" Type="http://schemas.openxmlformats.org/officeDocument/2006/relationships/image" Target="../media/image27.svg"/><Relationship Id="rId30" Type="http://schemas.openxmlformats.org/officeDocument/2006/relationships/image" Target="../media/image30.png"/><Relationship Id="rId35" Type="http://schemas.openxmlformats.org/officeDocument/2006/relationships/image" Target="../media/image105.emf"/><Relationship Id="rId8" Type="http://schemas.openxmlformats.org/officeDocument/2006/relationships/image" Target="../media/image8.png"/><Relationship Id="rId3" Type="http://schemas.openxmlformats.org/officeDocument/2006/relationships/image" Target="../media/image99.emf"/></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3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07.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9.pn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4.wdp"/><Relationship Id="rId9" Type="http://schemas.openxmlformats.org/officeDocument/2006/relationships/image" Target="../media/image42.png"/></Relationships>
</file>

<file path=ppt/slides/_rels/slide4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07.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image" Target="../media/image40.png"/><Relationship Id="rId4" Type="http://schemas.microsoft.com/office/2007/relationships/hdphoto" Target="../media/hdphoto16.wdp"/></Relationships>
</file>

<file path=ppt/slides/_rels/slide42.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8.svg"/><Relationship Id="rId26" Type="http://schemas.openxmlformats.org/officeDocument/2006/relationships/image" Target="../media/image26.png"/><Relationship Id="rId21" Type="http://schemas.openxmlformats.org/officeDocument/2006/relationships/image" Target="../media/image21.png"/><Relationship Id="rId34" Type="http://schemas.openxmlformats.org/officeDocument/2006/relationships/image" Target="../media/image115.emf"/><Relationship Id="rId7" Type="http://schemas.openxmlformats.org/officeDocument/2006/relationships/image" Target="../media/image7.svg"/><Relationship Id="rId12" Type="http://schemas.openxmlformats.org/officeDocument/2006/relationships/image" Target="../media/image12.emf"/><Relationship Id="rId17" Type="http://schemas.openxmlformats.org/officeDocument/2006/relationships/image" Target="../media/image17.png"/><Relationship Id="rId25" Type="http://schemas.openxmlformats.org/officeDocument/2006/relationships/image" Target="../media/image25.emf"/><Relationship Id="rId33" Type="http://schemas.openxmlformats.org/officeDocument/2006/relationships/image" Target="../media/image114.emf"/><Relationship Id="rId2" Type="http://schemas.openxmlformats.org/officeDocument/2006/relationships/notesSlide" Target="../notesSlides/notesSlide30.xml"/><Relationship Id="rId16" Type="http://schemas.openxmlformats.org/officeDocument/2006/relationships/image" Target="../media/image16.svg"/><Relationship Id="rId20" Type="http://schemas.openxmlformats.org/officeDocument/2006/relationships/image" Target="../media/image20.svg"/><Relationship Id="rId29" Type="http://schemas.openxmlformats.org/officeDocument/2006/relationships/image" Target="../media/image29.sv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svg"/><Relationship Id="rId32" Type="http://schemas.openxmlformats.org/officeDocument/2006/relationships/image" Target="../media/image113.emf"/><Relationship Id="rId37" Type="http://schemas.openxmlformats.org/officeDocument/2006/relationships/image" Target="../media/image118.png"/><Relationship Id="rId5" Type="http://schemas.openxmlformats.org/officeDocument/2006/relationships/image" Target="../media/image112.emf"/><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36" Type="http://schemas.openxmlformats.org/officeDocument/2006/relationships/image" Target="../media/image117.emf"/><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1.svg"/><Relationship Id="rId4" Type="http://schemas.openxmlformats.org/officeDocument/2006/relationships/image" Target="../media/image111.emf"/><Relationship Id="rId9" Type="http://schemas.openxmlformats.org/officeDocument/2006/relationships/image" Target="../media/image9.svg"/><Relationship Id="rId14" Type="http://schemas.openxmlformats.org/officeDocument/2006/relationships/image" Target="../media/image14.svg"/><Relationship Id="rId22" Type="http://schemas.openxmlformats.org/officeDocument/2006/relationships/image" Target="../media/image22.svg"/><Relationship Id="rId27" Type="http://schemas.openxmlformats.org/officeDocument/2006/relationships/image" Target="../media/image27.svg"/><Relationship Id="rId30" Type="http://schemas.openxmlformats.org/officeDocument/2006/relationships/image" Target="../media/image30.png"/><Relationship Id="rId35" Type="http://schemas.openxmlformats.org/officeDocument/2006/relationships/image" Target="../media/image116.emf"/><Relationship Id="rId8" Type="http://schemas.openxmlformats.org/officeDocument/2006/relationships/image" Target="../media/image8.png"/><Relationship Id="rId3" Type="http://schemas.openxmlformats.org/officeDocument/2006/relationships/image" Target="../media/image110.emf"/></Relationships>
</file>

<file path=ppt/slides/_rels/slide4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4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18.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18.png"/><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40.png"/><Relationship Id="rId4" Type="http://schemas.microsoft.com/office/2007/relationships/hdphoto" Target="../media/hdphoto17.wdp"/></Relationships>
</file>

<file path=ppt/slides/_rels/slide47.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8.svg"/><Relationship Id="rId26" Type="http://schemas.openxmlformats.org/officeDocument/2006/relationships/image" Target="../media/image26.png"/><Relationship Id="rId3" Type="http://schemas.openxmlformats.org/officeDocument/2006/relationships/image" Target="../media/image120.emf"/><Relationship Id="rId21" Type="http://schemas.openxmlformats.org/officeDocument/2006/relationships/image" Target="../media/image21.png"/><Relationship Id="rId34" Type="http://schemas.openxmlformats.org/officeDocument/2006/relationships/image" Target="../media/image125.emf"/><Relationship Id="rId7" Type="http://schemas.openxmlformats.org/officeDocument/2006/relationships/image" Target="../media/image7.svg"/><Relationship Id="rId12" Type="http://schemas.openxmlformats.org/officeDocument/2006/relationships/image" Target="../media/image12.emf"/><Relationship Id="rId17" Type="http://schemas.openxmlformats.org/officeDocument/2006/relationships/image" Target="../media/image17.png"/><Relationship Id="rId25" Type="http://schemas.openxmlformats.org/officeDocument/2006/relationships/image" Target="../media/image25.emf"/><Relationship Id="rId33" Type="http://schemas.openxmlformats.org/officeDocument/2006/relationships/image" Target="../media/image124.emf"/><Relationship Id="rId2" Type="http://schemas.openxmlformats.org/officeDocument/2006/relationships/notesSlide" Target="../notesSlides/notesSlide33.xml"/><Relationship Id="rId16" Type="http://schemas.openxmlformats.org/officeDocument/2006/relationships/image" Target="../media/image16.svg"/><Relationship Id="rId20" Type="http://schemas.openxmlformats.org/officeDocument/2006/relationships/image" Target="../media/image20.svg"/><Relationship Id="rId29" Type="http://schemas.openxmlformats.org/officeDocument/2006/relationships/image" Target="../media/image29.sv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svg"/><Relationship Id="rId32" Type="http://schemas.openxmlformats.org/officeDocument/2006/relationships/image" Target="../media/image123.emf"/><Relationship Id="rId5" Type="http://schemas.openxmlformats.org/officeDocument/2006/relationships/image" Target="../media/image122.emf"/><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36" Type="http://schemas.openxmlformats.org/officeDocument/2006/relationships/image" Target="../media/image127.png"/><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1.svg"/><Relationship Id="rId4" Type="http://schemas.openxmlformats.org/officeDocument/2006/relationships/image" Target="../media/image121.emf"/><Relationship Id="rId9" Type="http://schemas.openxmlformats.org/officeDocument/2006/relationships/image" Target="../media/image9.svg"/><Relationship Id="rId14" Type="http://schemas.openxmlformats.org/officeDocument/2006/relationships/image" Target="../media/image14.svg"/><Relationship Id="rId22" Type="http://schemas.openxmlformats.org/officeDocument/2006/relationships/image" Target="../media/image22.svg"/><Relationship Id="rId27" Type="http://schemas.openxmlformats.org/officeDocument/2006/relationships/image" Target="../media/image27.svg"/><Relationship Id="rId30" Type="http://schemas.openxmlformats.org/officeDocument/2006/relationships/image" Target="../media/image30.png"/><Relationship Id="rId35" Type="http://schemas.openxmlformats.org/officeDocument/2006/relationships/image" Target="../media/image126.emf"/><Relationship Id="rId8"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4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27.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3.pn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6.wdp"/><Relationship Id="rId9" Type="http://schemas.openxmlformats.org/officeDocument/2006/relationships/image" Target="../media/image42.png"/></Relationships>
</file>

<file path=ppt/slides/_rels/slide5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27.png"/><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27.png"/><Relationship Id="rId5" Type="http://schemas.openxmlformats.org/officeDocument/2006/relationships/image" Target="../media/image40.png"/><Relationship Id="rId4" Type="http://schemas.microsoft.com/office/2007/relationships/hdphoto" Target="../media/hdphoto18.wdp"/></Relationships>
</file>

<file path=ppt/slides/_rels/slide52.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8.svg"/><Relationship Id="rId26" Type="http://schemas.openxmlformats.org/officeDocument/2006/relationships/image" Target="../media/image26.png"/><Relationship Id="rId3" Type="http://schemas.openxmlformats.org/officeDocument/2006/relationships/image" Target="../media/image129.emf"/><Relationship Id="rId21" Type="http://schemas.openxmlformats.org/officeDocument/2006/relationships/image" Target="../media/image21.png"/><Relationship Id="rId34" Type="http://schemas.openxmlformats.org/officeDocument/2006/relationships/image" Target="../media/image134.emf"/><Relationship Id="rId7" Type="http://schemas.openxmlformats.org/officeDocument/2006/relationships/image" Target="../media/image7.svg"/><Relationship Id="rId12" Type="http://schemas.openxmlformats.org/officeDocument/2006/relationships/image" Target="../media/image12.emf"/><Relationship Id="rId17" Type="http://schemas.openxmlformats.org/officeDocument/2006/relationships/image" Target="../media/image17.png"/><Relationship Id="rId25" Type="http://schemas.openxmlformats.org/officeDocument/2006/relationships/image" Target="../media/image25.emf"/><Relationship Id="rId33" Type="http://schemas.openxmlformats.org/officeDocument/2006/relationships/image" Target="../media/image133.emf"/><Relationship Id="rId2" Type="http://schemas.openxmlformats.org/officeDocument/2006/relationships/notesSlide" Target="../notesSlides/notesSlide36.xml"/><Relationship Id="rId16" Type="http://schemas.openxmlformats.org/officeDocument/2006/relationships/image" Target="../media/image16.svg"/><Relationship Id="rId20" Type="http://schemas.openxmlformats.org/officeDocument/2006/relationships/image" Target="../media/image20.svg"/><Relationship Id="rId29" Type="http://schemas.openxmlformats.org/officeDocument/2006/relationships/image" Target="../media/image29.sv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svg"/><Relationship Id="rId32" Type="http://schemas.openxmlformats.org/officeDocument/2006/relationships/image" Target="../media/image132.emf"/><Relationship Id="rId5" Type="http://schemas.openxmlformats.org/officeDocument/2006/relationships/image" Target="../media/image131.emf"/><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36" Type="http://schemas.openxmlformats.org/officeDocument/2006/relationships/image" Target="../media/image136.png"/><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1.svg"/><Relationship Id="rId4" Type="http://schemas.openxmlformats.org/officeDocument/2006/relationships/image" Target="../media/image130.emf"/><Relationship Id="rId9" Type="http://schemas.openxmlformats.org/officeDocument/2006/relationships/image" Target="../media/image9.svg"/><Relationship Id="rId14" Type="http://schemas.openxmlformats.org/officeDocument/2006/relationships/image" Target="../media/image14.svg"/><Relationship Id="rId22" Type="http://schemas.openxmlformats.org/officeDocument/2006/relationships/image" Target="../media/image22.svg"/><Relationship Id="rId27" Type="http://schemas.openxmlformats.org/officeDocument/2006/relationships/image" Target="../media/image27.svg"/><Relationship Id="rId30" Type="http://schemas.openxmlformats.org/officeDocument/2006/relationships/image" Target="../media/image30.png"/><Relationship Id="rId35" Type="http://schemas.openxmlformats.org/officeDocument/2006/relationships/image" Target="../media/image135.emf"/><Relationship Id="rId8"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36.png"/></Relationships>
</file>

<file path=ppt/slides/_rels/slide5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36.png"/><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36.png"/><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40.png"/><Relationship Id="rId4" Type="http://schemas.microsoft.com/office/2007/relationships/hdphoto" Target="../media/hdphoto19.wdp"/></Relationships>
</file>

<file path=ppt/slides/_rels/slide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4.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8.wdp"/><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8.svg"/><Relationship Id="rId26" Type="http://schemas.openxmlformats.org/officeDocument/2006/relationships/image" Target="../media/image26.png"/><Relationship Id="rId3" Type="http://schemas.openxmlformats.org/officeDocument/2006/relationships/image" Target="../media/image45.emf"/><Relationship Id="rId21" Type="http://schemas.openxmlformats.org/officeDocument/2006/relationships/image" Target="../media/image21.png"/><Relationship Id="rId34" Type="http://schemas.openxmlformats.org/officeDocument/2006/relationships/image" Target="../media/image50.emf"/><Relationship Id="rId7" Type="http://schemas.openxmlformats.org/officeDocument/2006/relationships/image" Target="../media/image7.svg"/><Relationship Id="rId12" Type="http://schemas.openxmlformats.org/officeDocument/2006/relationships/image" Target="../media/image12.emf"/><Relationship Id="rId17" Type="http://schemas.openxmlformats.org/officeDocument/2006/relationships/image" Target="../media/image17.png"/><Relationship Id="rId25" Type="http://schemas.openxmlformats.org/officeDocument/2006/relationships/image" Target="../media/image25.emf"/><Relationship Id="rId33" Type="http://schemas.openxmlformats.org/officeDocument/2006/relationships/image" Target="../media/image49.emf"/><Relationship Id="rId2" Type="http://schemas.openxmlformats.org/officeDocument/2006/relationships/notesSlide" Target="../notesSlides/notesSlide6.xml"/><Relationship Id="rId16" Type="http://schemas.openxmlformats.org/officeDocument/2006/relationships/image" Target="../media/image16.svg"/><Relationship Id="rId20" Type="http://schemas.openxmlformats.org/officeDocument/2006/relationships/image" Target="../media/image20.svg"/><Relationship Id="rId29" Type="http://schemas.openxmlformats.org/officeDocument/2006/relationships/image" Target="../media/image29.sv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svg"/><Relationship Id="rId32" Type="http://schemas.openxmlformats.org/officeDocument/2006/relationships/image" Target="../media/image48.emf"/><Relationship Id="rId5" Type="http://schemas.openxmlformats.org/officeDocument/2006/relationships/image" Target="../media/image47.emf"/><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36" Type="http://schemas.openxmlformats.org/officeDocument/2006/relationships/image" Target="../media/image52.png"/><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1.svg"/><Relationship Id="rId4" Type="http://schemas.openxmlformats.org/officeDocument/2006/relationships/image" Target="../media/image46.emf"/><Relationship Id="rId9" Type="http://schemas.openxmlformats.org/officeDocument/2006/relationships/image" Target="../media/image9.svg"/><Relationship Id="rId14" Type="http://schemas.openxmlformats.org/officeDocument/2006/relationships/image" Target="../media/image14.svg"/><Relationship Id="rId22" Type="http://schemas.openxmlformats.org/officeDocument/2006/relationships/image" Target="../media/image22.svg"/><Relationship Id="rId27" Type="http://schemas.openxmlformats.org/officeDocument/2006/relationships/image" Target="../media/image27.svg"/><Relationship Id="rId30" Type="http://schemas.openxmlformats.org/officeDocument/2006/relationships/image" Target="../media/image30.png"/><Relationship Id="rId35" Type="http://schemas.openxmlformats.org/officeDocument/2006/relationships/image" Target="../media/image51.emf"/><Relationship Id="rId8"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52.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475A6E24-C9DD-1ED7-72D4-1B5DD5726108}"/>
              </a:ext>
            </a:extLst>
          </p:cNvPr>
          <p:cNvSpPr/>
          <p:nvPr/>
        </p:nvSpPr>
        <p:spPr>
          <a:xfrm>
            <a:off x="267122" y="1531994"/>
            <a:ext cx="3869580" cy="5054704"/>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descr="Stack of colourful files">
            <a:extLst>
              <a:ext uri="{FF2B5EF4-FFF2-40B4-BE49-F238E27FC236}">
                <a16:creationId xmlns:a16="http://schemas.microsoft.com/office/drawing/2014/main" id="{E3F1725F-B759-1EEB-4BB3-5814A1B2C58E}"/>
              </a:ext>
            </a:extLst>
          </p:cNvPr>
          <p:cNvPicPr>
            <a:picLocks noChangeAspect="1"/>
          </p:cNvPicPr>
          <p:nvPr/>
        </p:nvPicPr>
        <p:blipFill rotWithShape="1">
          <a:blip r:embed="rId2" cstate="email">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4136704" y="1531993"/>
            <a:ext cx="7792204" cy="5054704"/>
          </a:xfrm>
          <a:prstGeom prst="rect">
            <a:avLst/>
          </a:prstGeom>
        </p:spPr>
      </p:pic>
      <p:pic>
        <p:nvPicPr>
          <p:cNvPr id="24" name="Picture 23">
            <a:extLst>
              <a:ext uri="{FF2B5EF4-FFF2-40B4-BE49-F238E27FC236}">
                <a16:creationId xmlns:a16="http://schemas.microsoft.com/office/drawing/2014/main" id="{85525165-CD80-252E-6774-45098CCFA9BD}"/>
              </a:ext>
            </a:extLst>
          </p:cNvPr>
          <p:cNvPicPr>
            <a:picLocks noChangeAspect="1"/>
          </p:cNvPicPr>
          <p:nvPr/>
        </p:nvPicPr>
        <p:blipFill>
          <a:blip r:embed="rId4"/>
          <a:stretch>
            <a:fillRect/>
          </a:stretch>
        </p:blipFill>
        <p:spPr>
          <a:xfrm>
            <a:off x="6211173" y="1572397"/>
            <a:ext cx="3374180" cy="4937359"/>
          </a:xfrm>
          <a:prstGeom prst="rect">
            <a:avLst/>
          </a:prstGeom>
        </p:spPr>
      </p:pic>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8" name="TextBox 7">
            <a:extLst>
              <a:ext uri="{FF2B5EF4-FFF2-40B4-BE49-F238E27FC236}">
                <a16:creationId xmlns:a16="http://schemas.microsoft.com/office/drawing/2014/main" id="{0519F17C-5D87-E04B-9495-3C7C35CA7C6C}"/>
              </a:ext>
            </a:extLst>
          </p:cNvPr>
          <p:cNvSpPr txBox="1"/>
          <p:nvPr/>
        </p:nvSpPr>
        <p:spPr>
          <a:xfrm>
            <a:off x="271150" y="947037"/>
            <a:ext cx="11810360" cy="523220"/>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SECTION 2 - COUNTY, UNITARY &amp; DISTRICT AUTHORITY SUMMARIES</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77AD8495-334F-DEED-1711-310B3715E60A}"/>
              </a:ext>
            </a:extLst>
          </p:cNvPr>
          <p:cNvSpPr txBox="1"/>
          <p:nvPr/>
        </p:nvSpPr>
        <p:spPr>
          <a:xfrm>
            <a:off x="9392965" y="4500446"/>
            <a:ext cx="1097824" cy="369332"/>
          </a:xfrm>
          <a:prstGeom prst="rect">
            <a:avLst/>
          </a:prstGeom>
          <a:noFill/>
        </p:spPr>
        <p:txBody>
          <a:bodyPr wrap="square" rtlCol="0">
            <a:spAutoFit/>
          </a:bodyPr>
          <a:lstStyle/>
          <a:p>
            <a:r>
              <a:rPr lang="en-US" dirty="0">
                <a:latin typeface="Arial Nova" panose="020B0504020202020204" pitchFamily="34" charset="0"/>
              </a:rPr>
              <a:t>Boston</a:t>
            </a:r>
          </a:p>
        </p:txBody>
      </p:sp>
      <p:sp>
        <p:nvSpPr>
          <p:cNvPr id="4" name="Oval 3">
            <a:extLst>
              <a:ext uri="{FF2B5EF4-FFF2-40B4-BE49-F238E27FC236}">
                <a16:creationId xmlns:a16="http://schemas.microsoft.com/office/drawing/2014/main" id="{2EE5EEB2-EF82-ACB3-06AE-C3822AB523D8}"/>
              </a:ext>
            </a:extLst>
          </p:cNvPr>
          <p:cNvSpPr>
            <a:spLocks noChangeAspect="1"/>
          </p:cNvSpPr>
          <p:nvPr/>
        </p:nvSpPr>
        <p:spPr>
          <a:xfrm>
            <a:off x="8574725" y="4638906"/>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6A3A7E61-59E7-ADED-DE06-79F967211429}"/>
              </a:ext>
            </a:extLst>
          </p:cNvPr>
          <p:cNvSpPr>
            <a:spLocks noChangeAspect="1"/>
          </p:cNvSpPr>
          <p:nvPr/>
        </p:nvSpPr>
        <p:spPr>
          <a:xfrm>
            <a:off x="8615615" y="3442005"/>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C77514E3-E516-7D77-309A-5B52136B0928}"/>
              </a:ext>
            </a:extLst>
          </p:cNvPr>
          <p:cNvSpPr>
            <a:spLocks noChangeAspect="1"/>
          </p:cNvSpPr>
          <p:nvPr/>
        </p:nvSpPr>
        <p:spPr>
          <a:xfrm>
            <a:off x="8221606" y="2245106"/>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E522968D-3EE9-10D2-478F-9453983B8F0E}"/>
              </a:ext>
            </a:extLst>
          </p:cNvPr>
          <p:cNvSpPr>
            <a:spLocks noChangeAspect="1"/>
          </p:cNvSpPr>
          <p:nvPr/>
        </p:nvSpPr>
        <p:spPr>
          <a:xfrm>
            <a:off x="7058162" y="2051819"/>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108D1341-FBED-6038-7224-F256546CF7B6}"/>
              </a:ext>
            </a:extLst>
          </p:cNvPr>
          <p:cNvSpPr>
            <a:spLocks noChangeAspect="1"/>
          </p:cNvSpPr>
          <p:nvPr/>
        </p:nvSpPr>
        <p:spPr>
          <a:xfrm>
            <a:off x="7303492" y="3033123"/>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0B679BE7-3D6C-0060-2B3D-4761A37BAAF1}"/>
              </a:ext>
            </a:extLst>
          </p:cNvPr>
          <p:cNvSpPr>
            <a:spLocks noChangeAspect="1"/>
          </p:cNvSpPr>
          <p:nvPr/>
        </p:nvSpPr>
        <p:spPr>
          <a:xfrm>
            <a:off x="7199416" y="3586966"/>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150490A-5DEF-F0F3-88DA-0EE714228526}"/>
              </a:ext>
            </a:extLst>
          </p:cNvPr>
          <p:cNvSpPr>
            <a:spLocks noChangeAspect="1"/>
          </p:cNvSpPr>
          <p:nvPr/>
        </p:nvSpPr>
        <p:spPr>
          <a:xfrm>
            <a:off x="7519083" y="4118506"/>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A181B47D-FDEF-69DC-3F62-712ED189A351}"/>
              </a:ext>
            </a:extLst>
          </p:cNvPr>
          <p:cNvSpPr>
            <a:spLocks noChangeAspect="1"/>
          </p:cNvSpPr>
          <p:nvPr/>
        </p:nvSpPr>
        <p:spPr>
          <a:xfrm>
            <a:off x="7370401" y="5185304"/>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087E7FB-C8E7-9F72-B3EF-45122D680E22}"/>
              </a:ext>
            </a:extLst>
          </p:cNvPr>
          <p:cNvSpPr>
            <a:spLocks noChangeAspect="1"/>
          </p:cNvSpPr>
          <p:nvPr/>
        </p:nvSpPr>
        <p:spPr>
          <a:xfrm>
            <a:off x="6965241" y="5884113"/>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96B1A390-5D6E-7B95-BD08-183BDA3EA310}"/>
              </a:ext>
            </a:extLst>
          </p:cNvPr>
          <p:cNvSpPr>
            <a:spLocks noChangeAspect="1"/>
          </p:cNvSpPr>
          <p:nvPr/>
        </p:nvSpPr>
        <p:spPr>
          <a:xfrm>
            <a:off x="8533844" y="5345141"/>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FDF32CC3-AA36-F83F-FFDF-82D6B0EDD3A6}"/>
              </a:ext>
            </a:extLst>
          </p:cNvPr>
          <p:cNvCxnSpPr>
            <a:cxnSpLocks/>
          </p:cNvCxnSpPr>
          <p:nvPr/>
        </p:nvCxnSpPr>
        <p:spPr>
          <a:xfrm>
            <a:off x="8616067" y="4685112"/>
            <a:ext cx="81518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3FFBAD3-9A0A-C4DD-CD57-ED4732260434}"/>
              </a:ext>
            </a:extLst>
          </p:cNvPr>
          <p:cNvCxnSpPr>
            <a:cxnSpLocks/>
            <a:endCxn id="23" idx="1"/>
          </p:cNvCxnSpPr>
          <p:nvPr/>
        </p:nvCxnSpPr>
        <p:spPr>
          <a:xfrm>
            <a:off x="8666744" y="3494254"/>
            <a:ext cx="7225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E114293-503E-D87F-1897-A73733B50153}"/>
              </a:ext>
            </a:extLst>
          </p:cNvPr>
          <p:cNvSpPr txBox="1"/>
          <p:nvPr/>
        </p:nvSpPr>
        <p:spPr>
          <a:xfrm>
            <a:off x="9389250" y="3309588"/>
            <a:ext cx="1654987" cy="369332"/>
          </a:xfrm>
          <a:prstGeom prst="rect">
            <a:avLst/>
          </a:prstGeom>
          <a:noFill/>
        </p:spPr>
        <p:txBody>
          <a:bodyPr wrap="square" rtlCol="0">
            <a:spAutoFit/>
          </a:bodyPr>
          <a:lstStyle/>
          <a:p>
            <a:r>
              <a:rPr lang="en-US" dirty="0">
                <a:latin typeface="Arial Nova" panose="020B0504020202020204" pitchFamily="34" charset="0"/>
              </a:rPr>
              <a:t>East Lindsey</a:t>
            </a:r>
          </a:p>
        </p:txBody>
      </p:sp>
      <p:sp>
        <p:nvSpPr>
          <p:cNvPr id="27" name="TextBox 26">
            <a:extLst>
              <a:ext uri="{FF2B5EF4-FFF2-40B4-BE49-F238E27FC236}">
                <a16:creationId xmlns:a16="http://schemas.microsoft.com/office/drawing/2014/main" id="{3A60F6F0-7AD4-E1E0-208B-D5B6C14B2C21}"/>
              </a:ext>
            </a:extLst>
          </p:cNvPr>
          <p:cNvSpPr txBox="1"/>
          <p:nvPr/>
        </p:nvSpPr>
        <p:spPr>
          <a:xfrm>
            <a:off x="9385535" y="2101540"/>
            <a:ext cx="2632971" cy="369332"/>
          </a:xfrm>
          <a:prstGeom prst="rect">
            <a:avLst/>
          </a:prstGeom>
          <a:noFill/>
        </p:spPr>
        <p:txBody>
          <a:bodyPr wrap="square" rtlCol="0">
            <a:spAutoFit/>
          </a:bodyPr>
          <a:lstStyle/>
          <a:p>
            <a:r>
              <a:rPr lang="en-US" dirty="0">
                <a:latin typeface="Arial Nova" panose="020B0504020202020204" pitchFamily="34" charset="0"/>
              </a:rPr>
              <a:t>North East Lincolnshire</a:t>
            </a:r>
          </a:p>
        </p:txBody>
      </p:sp>
      <p:cxnSp>
        <p:nvCxnSpPr>
          <p:cNvPr id="28" name="Straight Connector 27">
            <a:extLst>
              <a:ext uri="{FF2B5EF4-FFF2-40B4-BE49-F238E27FC236}">
                <a16:creationId xmlns:a16="http://schemas.microsoft.com/office/drawing/2014/main" id="{57335B14-B495-2B7B-228E-7A386C6B35A5}"/>
              </a:ext>
            </a:extLst>
          </p:cNvPr>
          <p:cNvCxnSpPr>
            <a:cxnSpLocks/>
            <a:endCxn id="27" idx="1"/>
          </p:cNvCxnSpPr>
          <p:nvPr/>
        </p:nvCxnSpPr>
        <p:spPr>
          <a:xfrm flipV="1">
            <a:off x="8228130" y="2286206"/>
            <a:ext cx="1157405" cy="111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CDC1D5F-D7E5-E9C8-FF6D-532DE874C228}"/>
              </a:ext>
            </a:extLst>
          </p:cNvPr>
          <p:cNvSpPr txBox="1"/>
          <p:nvPr/>
        </p:nvSpPr>
        <p:spPr>
          <a:xfrm>
            <a:off x="9400399" y="5221557"/>
            <a:ext cx="1643837" cy="369332"/>
          </a:xfrm>
          <a:prstGeom prst="rect">
            <a:avLst/>
          </a:prstGeom>
          <a:noFill/>
        </p:spPr>
        <p:txBody>
          <a:bodyPr wrap="square" rtlCol="0">
            <a:spAutoFit/>
          </a:bodyPr>
          <a:lstStyle/>
          <a:p>
            <a:r>
              <a:rPr lang="en-US" dirty="0">
                <a:latin typeface="Arial Nova" panose="020B0504020202020204" pitchFamily="34" charset="0"/>
              </a:rPr>
              <a:t>South Holland</a:t>
            </a:r>
          </a:p>
        </p:txBody>
      </p:sp>
      <p:cxnSp>
        <p:nvCxnSpPr>
          <p:cNvPr id="31" name="Straight Connector 30">
            <a:extLst>
              <a:ext uri="{FF2B5EF4-FFF2-40B4-BE49-F238E27FC236}">
                <a16:creationId xmlns:a16="http://schemas.microsoft.com/office/drawing/2014/main" id="{52C45405-7A32-2EF3-8A55-702773AF125F}"/>
              </a:ext>
            </a:extLst>
          </p:cNvPr>
          <p:cNvCxnSpPr>
            <a:cxnSpLocks/>
            <a:endCxn id="30" idx="1"/>
          </p:cNvCxnSpPr>
          <p:nvPr/>
        </p:nvCxnSpPr>
        <p:spPr>
          <a:xfrm>
            <a:off x="8577784" y="5395070"/>
            <a:ext cx="822615" cy="11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71A6EF9-FE70-51A2-5F31-E16D228BF34E}"/>
              </a:ext>
            </a:extLst>
          </p:cNvPr>
          <p:cNvSpPr txBox="1"/>
          <p:nvPr/>
        </p:nvSpPr>
        <p:spPr>
          <a:xfrm>
            <a:off x="4129266" y="1919608"/>
            <a:ext cx="2097149" cy="369332"/>
          </a:xfrm>
          <a:prstGeom prst="rect">
            <a:avLst/>
          </a:prstGeom>
          <a:noFill/>
        </p:spPr>
        <p:txBody>
          <a:bodyPr wrap="square" rtlCol="0">
            <a:spAutoFit/>
          </a:bodyPr>
          <a:lstStyle/>
          <a:p>
            <a:pPr algn="r"/>
            <a:r>
              <a:rPr lang="en-US" dirty="0">
                <a:latin typeface="Arial Nova" panose="020B0504020202020204" pitchFamily="34" charset="0"/>
              </a:rPr>
              <a:t>North Lincolnshire</a:t>
            </a:r>
          </a:p>
        </p:txBody>
      </p:sp>
      <p:cxnSp>
        <p:nvCxnSpPr>
          <p:cNvPr id="34" name="Straight Connector 33">
            <a:extLst>
              <a:ext uri="{FF2B5EF4-FFF2-40B4-BE49-F238E27FC236}">
                <a16:creationId xmlns:a16="http://schemas.microsoft.com/office/drawing/2014/main" id="{88BD1822-7EEA-3B21-F18A-664AB4807672}"/>
              </a:ext>
            </a:extLst>
          </p:cNvPr>
          <p:cNvCxnSpPr>
            <a:cxnSpLocks/>
          </p:cNvCxnSpPr>
          <p:nvPr/>
        </p:nvCxnSpPr>
        <p:spPr>
          <a:xfrm>
            <a:off x="6199839" y="2107789"/>
            <a:ext cx="9016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540C78D-31EA-6600-B668-E8982D3C6D93}"/>
              </a:ext>
            </a:extLst>
          </p:cNvPr>
          <p:cNvSpPr txBox="1"/>
          <p:nvPr/>
        </p:nvSpPr>
        <p:spPr>
          <a:xfrm>
            <a:off x="4446270" y="2897755"/>
            <a:ext cx="1776429" cy="369332"/>
          </a:xfrm>
          <a:prstGeom prst="rect">
            <a:avLst/>
          </a:prstGeom>
          <a:noFill/>
        </p:spPr>
        <p:txBody>
          <a:bodyPr wrap="square" rtlCol="0">
            <a:spAutoFit/>
          </a:bodyPr>
          <a:lstStyle/>
          <a:p>
            <a:pPr algn="r"/>
            <a:r>
              <a:rPr lang="en-US" dirty="0">
                <a:latin typeface="Arial Nova" panose="020B0504020202020204" pitchFamily="34" charset="0"/>
              </a:rPr>
              <a:t>West Lindsey</a:t>
            </a:r>
          </a:p>
        </p:txBody>
      </p:sp>
      <p:cxnSp>
        <p:nvCxnSpPr>
          <p:cNvPr id="39" name="Straight Connector 38">
            <a:extLst>
              <a:ext uri="{FF2B5EF4-FFF2-40B4-BE49-F238E27FC236}">
                <a16:creationId xmlns:a16="http://schemas.microsoft.com/office/drawing/2014/main" id="{E1A3B8E3-E88F-41E9-C0E7-39F582B06F33}"/>
              </a:ext>
            </a:extLst>
          </p:cNvPr>
          <p:cNvCxnSpPr>
            <a:cxnSpLocks/>
          </p:cNvCxnSpPr>
          <p:nvPr/>
        </p:nvCxnSpPr>
        <p:spPr>
          <a:xfrm>
            <a:off x="6188132" y="3085377"/>
            <a:ext cx="11669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D9D1B6C-13A3-D3A6-FB7C-C5ADC6A364B7}"/>
              </a:ext>
            </a:extLst>
          </p:cNvPr>
          <p:cNvSpPr txBox="1"/>
          <p:nvPr/>
        </p:nvSpPr>
        <p:spPr>
          <a:xfrm>
            <a:off x="4446270" y="3459710"/>
            <a:ext cx="1770826" cy="369332"/>
          </a:xfrm>
          <a:prstGeom prst="rect">
            <a:avLst/>
          </a:prstGeom>
          <a:noFill/>
        </p:spPr>
        <p:txBody>
          <a:bodyPr wrap="square" rtlCol="0">
            <a:spAutoFit/>
          </a:bodyPr>
          <a:lstStyle/>
          <a:p>
            <a:pPr algn="r"/>
            <a:r>
              <a:rPr lang="en-US" dirty="0">
                <a:latin typeface="Arial Nova" panose="020B0504020202020204" pitchFamily="34" charset="0"/>
              </a:rPr>
              <a:t>Lincoln</a:t>
            </a:r>
          </a:p>
        </p:txBody>
      </p:sp>
      <p:cxnSp>
        <p:nvCxnSpPr>
          <p:cNvPr id="42" name="Straight Connector 41">
            <a:extLst>
              <a:ext uri="{FF2B5EF4-FFF2-40B4-BE49-F238E27FC236}">
                <a16:creationId xmlns:a16="http://schemas.microsoft.com/office/drawing/2014/main" id="{22B085B7-2769-595F-6064-1D62EA055E71}"/>
              </a:ext>
            </a:extLst>
          </p:cNvPr>
          <p:cNvCxnSpPr>
            <a:cxnSpLocks/>
          </p:cNvCxnSpPr>
          <p:nvPr/>
        </p:nvCxnSpPr>
        <p:spPr>
          <a:xfrm flipV="1">
            <a:off x="6182806" y="3640966"/>
            <a:ext cx="1028040" cy="34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F038A4F6-1582-86C3-10DD-A5E49EAC80A8}"/>
              </a:ext>
            </a:extLst>
          </p:cNvPr>
          <p:cNvSpPr txBox="1"/>
          <p:nvPr/>
        </p:nvSpPr>
        <p:spPr>
          <a:xfrm>
            <a:off x="4136703" y="3990016"/>
            <a:ext cx="2097149" cy="369332"/>
          </a:xfrm>
          <a:prstGeom prst="rect">
            <a:avLst/>
          </a:prstGeom>
          <a:noFill/>
        </p:spPr>
        <p:txBody>
          <a:bodyPr wrap="square" rtlCol="0">
            <a:spAutoFit/>
          </a:bodyPr>
          <a:lstStyle/>
          <a:p>
            <a:pPr algn="r"/>
            <a:r>
              <a:rPr lang="en-US" dirty="0">
                <a:latin typeface="Arial Nova" panose="020B0504020202020204" pitchFamily="34" charset="0"/>
              </a:rPr>
              <a:t>North Kesteven</a:t>
            </a:r>
          </a:p>
        </p:txBody>
      </p:sp>
      <p:cxnSp>
        <p:nvCxnSpPr>
          <p:cNvPr id="47" name="Straight Connector 46">
            <a:extLst>
              <a:ext uri="{FF2B5EF4-FFF2-40B4-BE49-F238E27FC236}">
                <a16:creationId xmlns:a16="http://schemas.microsoft.com/office/drawing/2014/main" id="{9E402BE5-617E-A3EA-052F-E5EA864CB70F}"/>
              </a:ext>
            </a:extLst>
          </p:cNvPr>
          <p:cNvCxnSpPr>
            <a:cxnSpLocks/>
          </p:cNvCxnSpPr>
          <p:nvPr/>
        </p:nvCxnSpPr>
        <p:spPr>
          <a:xfrm flipV="1">
            <a:off x="6188132" y="4172506"/>
            <a:ext cx="1342381" cy="21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7294ED8-7B72-2B3D-404D-67D22A493EF6}"/>
              </a:ext>
            </a:extLst>
          </p:cNvPr>
          <p:cNvSpPr txBox="1"/>
          <p:nvPr/>
        </p:nvSpPr>
        <p:spPr>
          <a:xfrm>
            <a:off x="4215982" y="5057370"/>
            <a:ext cx="2025307" cy="369332"/>
          </a:xfrm>
          <a:prstGeom prst="rect">
            <a:avLst/>
          </a:prstGeom>
          <a:noFill/>
        </p:spPr>
        <p:txBody>
          <a:bodyPr wrap="square" rtlCol="0">
            <a:spAutoFit/>
          </a:bodyPr>
          <a:lstStyle/>
          <a:p>
            <a:pPr algn="r"/>
            <a:r>
              <a:rPr lang="en-US" dirty="0">
                <a:latin typeface="Arial Nova" panose="020B0504020202020204" pitchFamily="34" charset="0"/>
              </a:rPr>
              <a:t>South Kesteven</a:t>
            </a:r>
          </a:p>
        </p:txBody>
      </p:sp>
      <p:cxnSp>
        <p:nvCxnSpPr>
          <p:cNvPr id="50" name="Straight Connector 49">
            <a:extLst>
              <a:ext uri="{FF2B5EF4-FFF2-40B4-BE49-F238E27FC236}">
                <a16:creationId xmlns:a16="http://schemas.microsoft.com/office/drawing/2014/main" id="{328654F2-F986-5E8D-C2F0-FBFC54C33C66}"/>
              </a:ext>
            </a:extLst>
          </p:cNvPr>
          <p:cNvCxnSpPr>
            <a:cxnSpLocks/>
          </p:cNvCxnSpPr>
          <p:nvPr/>
        </p:nvCxnSpPr>
        <p:spPr>
          <a:xfrm>
            <a:off x="6188132" y="5239304"/>
            <a:ext cx="12277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325CFDF-317F-6914-C1A9-05622876B404}"/>
              </a:ext>
            </a:extLst>
          </p:cNvPr>
          <p:cNvSpPr txBox="1"/>
          <p:nvPr/>
        </p:nvSpPr>
        <p:spPr>
          <a:xfrm>
            <a:off x="4354830" y="5753423"/>
            <a:ext cx="1869702" cy="369332"/>
          </a:xfrm>
          <a:prstGeom prst="rect">
            <a:avLst/>
          </a:prstGeom>
          <a:noFill/>
        </p:spPr>
        <p:txBody>
          <a:bodyPr wrap="square" rtlCol="0">
            <a:spAutoFit/>
          </a:bodyPr>
          <a:lstStyle/>
          <a:p>
            <a:pPr algn="r"/>
            <a:r>
              <a:rPr lang="en-US" dirty="0">
                <a:latin typeface="Arial Nova" panose="020B0504020202020204" pitchFamily="34" charset="0"/>
              </a:rPr>
              <a:t>Rutland</a:t>
            </a:r>
          </a:p>
        </p:txBody>
      </p:sp>
      <p:cxnSp>
        <p:nvCxnSpPr>
          <p:cNvPr id="53" name="Straight Connector 52">
            <a:extLst>
              <a:ext uri="{FF2B5EF4-FFF2-40B4-BE49-F238E27FC236}">
                <a16:creationId xmlns:a16="http://schemas.microsoft.com/office/drawing/2014/main" id="{D7A73698-336F-2C8F-B78D-897BC4DADA76}"/>
              </a:ext>
            </a:extLst>
          </p:cNvPr>
          <p:cNvCxnSpPr>
            <a:cxnSpLocks/>
          </p:cNvCxnSpPr>
          <p:nvPr/>
        </p:nvCxnSpPr>
        <p:spPr>
          <a:xfrm>
            <a:off x="6195569" y="5937763"/>
            <a:ext cx="79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C10FA5A-9D3D-69AF-39CD-7E0876933132}"/>
              </a:ext>
            </a:extLst>
          </p:cNvPr>
          <p:cNvSpPr txBox="1"/>
          <p:nvPr/>
        </p:nvSpPr>
        <p:spPr>
          <a:xfrm>
            <a:off x="6971304" y="3719319"/>
            <a:ext cx="2147693" cy="369332"/>
          </a:xfrm>
          <a:prstGeom prst="rect">
            <a:avLst/>
          </a:prstGeom>
          <a:noFill/>
        </p:spPr>
        <p:txBody>
          <a:bodyPr wrap="square" rtlCol="0">
            <a:spAutoFit/>
          </a:bodyPr>
          <a:lstStyle/>
          <a:p>
            <a:pPr algn="ctr"/>
            <a:r>
              <a:rPr lang="en-US" dirty="0">
                <a:solidFill>
                  <a:schemeClr val="bg1"/>
                </a:solidFill>
                <a:latin typeface="Arial Nova" panose="020B0504020202020204" pitchFamily="34" charset="0"/>
              </a:rPr>
              <a:t>Lincolnshire</a:t>
            </a:r>
          </a:p>
        </p:txBody>
      </p:sp>
      <p:sp>
        <p:nvSpPr>
          <p:cNvPr id="63" name="TextBox 62">
            <a:extLst>
              <a:ext uri="{FF2B5EF4-FFF2-40B4-BE49-F238E27FC236}">
                <a16:creationId xmlns:a16="http://schemas.microsoft.com/office/drawing/2014/main" id="{FD364AB2-9B62-47BB-E792-C327FF653D63}"/>
              </a:ext>
            </a:extLst>
          </p:cNvPr>
          <p:cNvSpPr txBox="1"/>
          <p:nvPr/>
        </p:nvSpPr>
        <p:spPr>
          <a:xfrm>
            <a:off x="267121" y="1905550"/>
            <a:ext cx="3765783" cy="4062972"/>
          </a:xfrm>
          <a:prstGeom prst="rect">
            <a:avLst/>
          </a:prstGeom>
          <a:noFill/>
        </p:spPr>
        <p:txBody>
          <a:bodyPr wrap="square" rtlCol="0">
            <a:spAutoFit/>
          </a:bodyPr>
          <a:lstStyle/>
          <a:p>
            <a:pPr lvl="0" defTabSz="457200">
              <a:lnSpc>
                <a:spcPct val="114000"/>
              </a:lnSpc>
              <a:spcAft>
                <a:spcPts val="600"/>
              </a:spcAft>
              <a:defRPr/>
            </a:pPr>
            <a:r>
              <a:rPr lang="en-US" altLang="en-US" sz="1400" dirty="0">
                <a:latin typeface="Arial Nova" panose="020B0504020202020204" pitchFamily="34" charset="0"/>
                <a:ea typeface="Segoe UI Historic" panose="020B0502040204020203" pitchFamily="34" charset="0"/>
                <a:cs typeface="Segoe UI Historic" panose="020B0502040204020203" pitchFamily="34" charset="0"/>
              </a:rPr>
              <a:t>This section of the report features detailed analysis using the latest data sources, including the 2021 Census, to cover issues including:</a:t>
            </a:r>
          </a:p>
          <a:p>
            <a:pPr marL="285750" marR="0" lvl="0" indent="-285750" defTabSz="457200" rtl="0" eaLnBrk="1" fontAlgn="auto" latinLnBrk="0" hangingPunct="1">
              <a:lnSpc>
                <a:spcPct val="114000"/>
              </a:lnSpc>
              <a:spcBef>
                <a:spcPts val="0"/>
              </a:spcBef>
              <a:spcAft>
                <a:spcPts val="600"/>
              </a:spcAft>
              <a:buClrTx/>
              <a:buSzTx/>
              <a:buFont typeface="Arial" panose="020B0604020202020204" pitchFamily="34" charset="0"/>
              <a:buChar char="•"/>
              <a:tabLst/>
              <a:defRPr/>
            </a:pPr>
            <a:r>
              <a:rPr lang="en-US" altLang="en-US" sz="1400" dirty="0">
                <a:latin typeface="Arial Nova" panose="020B0504020202020204" pitchFamily="34" charset="0"/>
                <a:ea typeface="Segoe UI Historic" panose="020B0502040204020203" pitchFamily="34" charset="0"/>
                <a:cs typeface="Segoe UI Historic" panose="020B0502040204020203" pitchFamily="34" charset="0"/>
              </a:rPr>
              <a:t>Local population growth and migration trends</a:t>
            </a:r>
          </a:p>
          <a:p>
            <a:pPr marL="285750" marR="0" lvl="0" indent="-285750" defTabSz="457200" rtl="0" eaLnBrk="1" fontAlgn="auto" latinLnBrk="0" hangingPunct="1">
              <a:lnSpc>
                <a:spcPct val="114000"/>
              </a:lnSpc>
              <a:spcBef>
                <a:spcPts val="0"/>
              </a:spcBef>
              <a:spcAft>
                <a:spcPts val="600"/>
              </a:spcAft>
              <a:buClrTx/>
              <a:buSzTx/>
              <a:buFont typeface="Arial" panose="020B0604020202020204" pitchFamily="34" charset="0"/>
              <a:buChar char="•"/>
              <a:tabLst/>
              <a:defRPr/>
            </a:pPr>
            <a:r>
              <a:rPr lang="en-US" altLang="en-US" sz="1400" dirty="0">
                <a:latin typeface="Arial Nova" panose="020B0504020202020204" pitchFamily="34" charset="0"/>
                <a:ea typeface="Segoe UI Historic" panose="020B0502040204020203" pitchFamily="34" charset="0"/>
                <a:cs typeface="Segoe UI Historic" panose="020B0502040204020203" pitchFamily="34" charset="0"/>
              </a:rPr>
              <a:t>Qualification and occupational levels of our local communities</a:t>
            </a:r>
          </a:p>
          <a:p>
            <a:pPr marL="285750" marR="0" lvl="0" indent="-285750" defTabSz="457200" rtl="0" eaLnBrk="1" fontAlgn="auto" latinLnBrk="0" hangingPunct="1">
              <a:lnSpc>
                <a:spcPct val="114000"/>
              </a:lnSpc>
              <a:spcBef>
                <a:spcPts val="0"/>
              </a:spcBef>
              <a:spcAft>
                <a:spcPts val="600"/>
              </a:spcAft>
              <a:buClrTx/>
              <a:buSzTx/>
              <a:buFont typeface="Arial" panose="020B0604020202020204" pitchFamily="34" charset="0"/>
              <a:buChar char="•"/>
              <a:tabLst/>
              <a:defRPr/>
            </a:pPr>
            <a:r>
              <a:rPr lang="en-US" altLang="en-US" sz="1400" dirty="0">
                <a:latin typeface="Arial Nova" panose="020B0504020202020204" pitchFamily="34" charset="0"/>
                <a:ea typeface="Segoe UI Historic" panose="020B0502040204020203" pitchFamily="34" charset="0"/>
                <a:cs typeface="Segoe UI Historic" panose="020B0502040204020203" pitchFamily="34" charset="0"/>
              </a:rPr>
              <a:t>Local levels of participation and achievement</a:t>
            </a:r>
          </a:p>
          <a:p>
            <a:pPr marL="0" marR="0" lvl="0" indent="0" defTabSz="457200" rtl="0" eaLnBrk="1" fontAlgn="auto" latinLnBrk="0" hangingPunct="1">
              <a:lnSpc>
                <a:spcPct val="114000"/>
              </a:lnSpc>
              <a:spcBef>
                <a:spcPts val="0"/>
              </a:spcBef>
              <a:spcAft>
                <a:spcPts val="600"/>
              </a:spcAft>
              <a:buClrTx/>
              <a:buSzTx/>
              <a:buFontTx/>
              <a:buNone/>
              <a:tabLst/>
              <a:defRPr/>
            </a:pPr>
            <a:r>
              <a:rPr lang="en-US" altLang="en-US" sz="1400" dirty="0">
                <a:latin typeface="Arial Nova" panose="020B0504020202020204" pitchFamily="34" charset="0"/>
                <a:ea typeface="Segoe UI Historic" panose="020B0502040204020203" pitchFamily="34" charset="0"/>
                <a:cs typeface="Segoe UI Historic" panose="020B0502040204020203" pitchFamily="34" charset="0"/>
              </a:rPr>
              <a:t>It also seeks to pilot the application of a </a:t>
            </a:r>
            <a:r>
              <a:rPr lang="en-US" altLang="en-US" sz="1400" b="1" dirty="0">
                <a:latin typeface="Arial Nova" panose="020B0504020202020204" pitchFamily="34" charset="0"/>
                <a:ea typeface="Segoe UI Historic" panose="020B0502040204020203" pitchFamily="34" charset="0"/>
                <a:cs typeface="Segoe UI Historic" panose="020B0502040204020203" pitchFamily="34" charset="0"/>
              </a:rPr>
              <a:t>Greater Lincolnshire Learning and Skills Dashboard, </a:t>
            </a:r>
            <a:r>
              <a:rPr lang="en-US" altLang="en-US" sz="1400" dirty="0">
                <a:latin typeface="Arial Nova" panose="020B0504020202020204" pitchFamily="34" charset="0"/>
                <a:ea typeface="Segoe UI Historic" panose="020B0502040204020203" pitchFamily="34" charset="0"/>
                <a:cs typeface="Segoe UI Historic" panose="020B0502040204020203" pitchFamily="34" charset="0"/>
              </a:rPr>
              <a:t>proposing key indicators that can be updated and inform local skills stakeholders.</a:t>
            </a:r>
          </a:p>
        </p:txBody>
      </p:sp>
    </p:spTree>
    <p:extLst>
      <p:ext uri="{BB962C8B-B14F-4D97-AF65-F5344CB8AC3E}">
        <p14:creationId xmlns:p14="http://schemas.microsoft.com/office/powerpoint/2010/main" val="579540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2984D9-E041-4FA9-B011-4D47EED52240}"/>
              </a:ext>
            </a:extLst>
          </p:cNvPr>
          <p:cNvSpPr txBox="1"/>
          <p:nvPr/>
        </p:nvSpPr>
        <p:spPr>
          <a:xfrm>
            <a:off x="266208" y="1726823"/>
            <a:ext cx="7790206" cy="4730269"/>
          </a:xfrm>
          <a:prstGeom prst="rect">
            <a:avLst/>
          </a:prstGeom>
          <a:noFill/>
        </p:spPr>
        <p:txBody>
          <a:bodyPr wrap="square" rtlCol="0">
            <a:spAutoFit/>
          </a:bodyPr>
          <a:lstStyle/>
          <a:p>
            <a:pPr marL="285750" indent="-285750" defTabSz="457200">
              <a:lnSpc>
                <a:spcPct val="110000"/>
              </a:lnSpc>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Pupils across Rutland achieved an average ‘Attainment 8’ score of 56.2 in 2021/22 (compared to a national average of 48.8), up from 54.3 in 2020/21, bucking the national trend.  </a:t>
            </a:r>
          </a:p>
          <a:p>
            <a:pPr lvl="0" defTabSz="457200">
              <a:lnSpc>
                <a:spcPct val="110000"/>
              </a:lnSpc>
              <a:defRPr/>
            </a:pPr>
            <a:endPar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0000"/>
              </a:lnSpc>
              <a:buFontTx/>
              <a:buChar char="-"/>
              <a:defRPr/>
            </a:pP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Apprenticeship starts </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have increased in 2021/22 to 200 having sat at around 170 starts per year since 2017/18. </a:t>
            </a:r>
          </a:p>
          <a:p>
            <a:pPr marL="285750" lvl="0" indent="-285750" defTabSz="457200">
              <a:lnSpc>
                <a:spcPct val="110000"/>
              </a:lnSpc>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This latest increase has been driven by increased starts by those under 19, whilst increases across levels are evenly distributed. </a:t>
            </a:r>
          </a:p>
          <a:p>
            <a:pPr marL="285750" lvl="0" indent="-285750" defTabSz="457200">
              <a:lnSpc>
                <a:spcPct val="110000"/>
              </a:lnSpc>
              <a:spcAft>
                <a:spcPts val="12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The majority (50%) of apprenticeship starts were across the subject areas of ‘Health, public services, and care’ (50 starts) and ‘Business administration and law’ (50 starts). ‘Retail and commercial enterprise’ starts were in third place with 30 starts.</a:t>
            </a:r>
            <a:endParaRPr lang="en-US" altLang="en-US" sz="1400" dirty="0">
              <a:solidFill>
                <a:srgbClr val="FF0000"/>
              </a:solidFill>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0000"/>
              </a:lnSpc>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In contrast to other areas, participation levels of those aged 19+ in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community learning</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and in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education and training</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increased in 2021/22. Community learning participation increased to 330 (up from a low of 280 in 2020/21) whilst ‘education and training’ participation increased to 390, up from a low of 340 in 2020/21. </a:t>
            </a:r>
          </a:p>
          <a:p>
            <a:pPr marL="285750" lvl="0" indent="-285750" defTabSz="457200">
              <a:lnSpc>
                <a:spcPct val="110000"/>
              </a:lnSpc>
              <a:buFontTx/>
              <a:buChar char="-"/>
              <a:defRPr/>
            </a:pPr>
            <a:endParaRPr lang="en-US" altLang="en-US" sz="1400" dirty="0">
              <a:solidFill>
                <a:srgbClr val="FF0000"/>
              </a:solidFill>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0000"/>
              </a:lnSpc>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When compared locally, Rutland has both the highest proportion of communities (30%) in the top quintile, and the lowest proportion of communities (4%) in the bottom quintile nationally based on the proportion of 16-year-old state-funded mainstream school pupils who go on into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higher education</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a:t>
            </a:r>
            <a:endParaRPr lang="en-US" altLang="en-US" sz="1400" dirty="0">
              <a:solidFill>
                <a:srgbClr val="FF0000"/>
              </a:solidFill>
              <a:latin typeface="Arial Nova" panose="020B0504020202020204" pitchFamily="34" charset="0"/>
              <a:ea typeface="Segoe UI Historic" panose="020B0502040204020203" pitchFamily="34" charset="0"/>
              <a:cs typeface="BrowalliaUPC" panose="020B0604020202020204" pitchFamily="34" charset="-34"/>
            </a:endParaRP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descr="Audience raising hands during work presentation">
            <a:extLst>
              <a:ext uri="{FF2B5EF4-FFF2-40B4-BE49-F238E27FC236}">
                <a16:creationId xmlns:a16="http://schemas.microsoft.com/office/drawing/2014/main" id="{613D108A-0637-F60E-E835-7127E541B713}"/>
              </a:ext>
            </a:extLst>
          </p:cNvPr>
          <p:cNvPicPr>
            <a:picLocks noChangeAspect="1"/>
          </p:cNvPicPr>
          <p:nvPr/>
        </p:nvPicPr>
        <p:blipFill rotWithShape="1">
          <a:blip r:embed="rId2" cstate="email">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8088672" y="1537791"/>
            <a:ext cx="3836205" cy="5048907"/>
          </a:xfrm>
          <a:prstGeom prst="rect">
            <a:avLst/>
          </a:prstGeom>
        </p:spPr>
      </p:pic>
      <p:sp>
        <p:nvSpPr>
          <p:cNvPr id="8" name="Rectangle 7">
            <a:extLst>
              <a:ext uri="{FF2B5EF4-FFF2-40B4-BE49-F238E27FC236}">
                <a16:creationId xmlns:a16="http://schemas.microsoft.com/office/drawing/2014/main" id="{5F644158-B6D6-5778-605E-16D3897CDEBD}"/>
              </a:ext>
            </a:extLst>
          </p:cNvPr>
          <p:cNvSpPr/>
          <p:nvPr/>
        </p:nvSpPr>
        <p:spPr>
          <a:xfrm>
            <a:off x="8099827" y="1531992"/>
            <a:ext cx="3836204" cy="5054706"/>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descr="A picture containing text, plant, flower, wheel&#10;&#10;Description automatically generated">
            <a:extLst>
              <a:ext uri="{FF2B5EF4-FFF2-40B4-BE49-F238E27FC236}">
                <a16:creationId xmlns:a16="http://schemas.microsoft.com/office/drawing/2014/main" id="{CF52C83E-1018-B25D-898B-C552EF1F47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20612" y="1573965"/>
            <a:ext cx="469899" cy="714246"/>
          </a:xfrm>
          <a:prstGeom prst="rect">
            <a:avLst/>
          </a:prstGeom>
        </p:spPr>
      </p:pic>
      <p:sp>
        <p:nvSpPr>
          <p:cNvPr id="11" name="TextBox 10">
            <a:extLst>
              <a:ext uri="{FF2B5EF4-FFF2-40B4-BE49-F238E27FC236}">
                <a16:creationId xmlns:a16="http://schemas.microsoft.com/office/drawing/2014/main" id="{218EE80E-34FC-256E-F5FD-50897E3C7F1A}"/>
              </a:ext>
            </a:extLst>
          </p:cNvPr>
          <p:cNvSpPr txBox="1"/>
          <p:nvPr/>
        </p:nvSpPr>
        <p:spPr>
          <a:xfrm>
            <a:off x="10036281" y="2335516"/>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11%</a:t>
            </a:r>
          </a:p>
        </p:txBody>
      </p:sp>
      <p:sp>
        <p:nvSpPr>
          <p:cNvPr id="12" name="TextBox 11">
            <a:extLst>
              <a:ext uri="{FF2B5EF4-FFF2-40B4-BE49-F238E27FC236}">
                <a16:creationId xmlns:a16="http://schemas.microsoft.com/office/drawing/2014/main" id="{8BC0F1F5-5E5B-AEC5-7A88-7DCA6F95A21C}"/>
              </a:ext>
            </a:extLst>
          </p:cNvPr>
          <p:cNvSpPr txBox="1"/>
          <p:nvPr/>
        </p:nvSpPr>
        <p:spPr>
          <a:xfrm>
            <a:off x="10898591" y="2330939"/>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9%</a:t>
            </a:r>
          </a:p>
        </p:txBody>
      </p:sp>
      <p:sp>
        <p:nvSpPr>
          <p:cNvPr id="13" name="TextBox 12">
            <a:extLst>
              <a:ext uri="{FF2B5EF4-FFF2-40B4-BE49-F238E27FC236}">
                <a16:creationId xmlns:a16="http://schemas.microsoft.com/office/drawing/2014/main" id="{B923317C-CB04-252A-F59A-8E6C7F296D9F}"/>
              </a:ext>
            </a:extLst>
          </p:cNvPr>
          <p:cNvSpPr txBox="1"/>
          <p:nvPr/>
        </p:nvSpPr>
        <p:spPr>
          <a:xfrm>
            <a:off x="8057948" y="2893412"/>
            <a:ext cx="1364831" cy="954107"/>
          </a:xfrm>
          <a:prstGeom prst="rect">
            <a:avLst/>
          </a:prstGeom>
          <a:noFill/>
        </p:spPr>
        <p:txBody>
          <a:bodyPr wrap="square" rtlCol="0">
            <a:spAutoFit/>
          </a:bodyPr>
          <a:lstStyle/>
          <a:p>
            <a:r>
              <a:rPr lang="en-US" sz="1400" b="1" dirty="0">
                <a:latin typeface="Arial Nova" panose="020B0504020202020204" pitchFamily="34" charset="0"/>
              </a:rPr>
              <a:t>Community Learning Participation, 20/21-21/22</a:t>
            </a:r>
          </a:p>
        </p:txBody>
      </p:sp>
      <p:sp>
        <p:nvSpPr>
          <p:cNvPr id="14" name="TextBox 13">
            <a:extLst>
              <a:ext uri="{FF2B5EF4-FFF2-40B4-BE49-F238E27FC236}">
                <a16:creationId xmlns:a16="http://schemas.microsoft.com/office/drawing/2014/main" id="{060E7719-13B6-D3AA-38D5-070DC67518A8}"/>
              </a:ext>
            </a:extLst>
          </p:cNvPr>
          <p:cNvSpPr txBox="1"/>
          <p:nvPr/>
        </p:nvSpPr>
        <p:spPr>
          <a:xfrm>
            <a:off x="8068476" y="4974101"/>
            <a:ext cx="1574287" cy="1384995"/>
          </a:xfrm>
          <a:prstGeom prst="rect">
            <a:avLst/>
          </a:prstGeom>
          <a:noFill/>
        </p:spPr>
        <p:txBody>
          <a:bodyPr wrap="square" rtlCol="0">
            <a:spAutoFit/>
          </a:bodyPr>
          <a:lstStyle/>
          <a:p>
            <a:r>
              <a:rPr lang="en-US" sz="1400" b="1" dirty="0">
                <a:latin typeface="Arial Nova" panose="020B0504020202020204" pitchFamily="34" charset="0"/>
              </a:rPr>
              <a:t>% of communities    in lowest /</a:t>
            </a:r>
          </a:p>
          <a:p>
            <a:r>
              <a:rPr lang="en-US" sz="1400" b="1" dirty="0">
                <a:latin typeface="Arial Nova" panose="020B0504020202020204" pitchFamily="34" charset="0"/>
              </a:rPr>
              <a:t>highest quintiles for    HE participation</a:t>
            </a:r>
          </a:p>
        </p:txBody>
      </p:sp>
      <p:sp>
        <p:nvSpPr>
          <p:cNvPr id="19" name="TextBox 18">
            <a:extLst>
              <a:ext uri="{FF2B5EF4-FFF2-40B4-BE49-F238E27FC236}">
                <a16:creationId xmlns:a16="http://schemas.microsoft.com/office/drawing/2014/main" id="{B1FC4A39-58F6-0477-15BA-46FD6534D1E3}"/>
              </a:ext>
            </a:extLst>
          </p:cNvPr>
          <p:cNvSpPr txBox="1"/>
          <p:nvPr/>
        </p:nvSpPr>
        <p:spPr>
          <a:xfrm>
            <a:off x="8057326" y="6309235"/>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TUNDRA</a:t>
            </a:r>
          </a:p>
        </p:txBody>
      </p:sp>
      <p:sp>
        <p:nvSpPr>
          <p:cNvPr id="20" name="TextBox 19">
            <a:extLst>
              <a:ext uri="{FF2B5EF4-FFF2-40B4-BE49-F238E27FC236}">
                <a16:creationId xmlns:a16="http://schemas.microsoft.com/office/drawing/2014/main" id="{4C0A773C-C0F1-982B-99E8-EBD357D70A79}"/>
              </a:ext>
            </a:extLst>
          </p:cNvPr>
          <p:cNvSpPr txBox="1"/>
          <p:nvPr/>
        </p:nvSpPr>
        <p:spPr>
          <a:xfrm>
            <a:off x="9257734" y="2330182"/>
            <a:ext cx="935031"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18%</a:t>
            </a:r>
          </a:p>
        </p:txBody>
      </p:sp>
      <p:sp>
        <p:nvSpPr>
          <p:cNvPr id="21" name="Up Arrow 20">
            <a:extLst>
              <a:ext uri="{FF2B5EF4-FFF2-40B4-BE49-F238E27FC236}">
                <a16:creationId xmlns:a16="http://schemas.microsoft.com/office/drawing/2014/main" id="{41B1A00C-29D6-7778-5DD2-987CA64B8A3A}"/>
              </a:ext>
            </a:extLst>
          </p:cNvPr>
          <p:cNvSpPr/>
          <p:nvPr/>
        </p:nvSpPr>
        <p:spPr>
          <a:xfrm>
            <a:off x="9915056" y="2029116"/>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p Arrow 21">
            <a:extLst>
              <a:ext uri="{FF2B5EF4-FFF2-40B4-BE49-F238E27FC236}">
                <a16:creationId xmlns:a16="http://schemas.microsoft.com/office/drawing/2014/main" id="{C0768420-F24C-471A-ED48-5BF4BBB31BF4}"/>
              </a:ext>
            </a:extLst>
          </p:cNvPr>
          <p:cNvSpPr/>
          <p:nvPr/>
        </p:nvSpPr>
        <p:spPr>
          <a:xfrm>
            <a:off x="10784680" y="2054753"/>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p Arrow 22">
            <a:extLst>
              <a:ext uri="{FF2B5EF4-FFF2-40B4-BE49-F238E27FC236}">
                <a16:creationId xmlns:a16="http://schemas.microsoft.com/office/drawing/2014/main" id="{4977F5D9-2757-CE07-15AE-8C840F73BCDE}"/>
              </a:ext>
            </a:extLst>
          </p:cNvPr>
          <p:cNvSpPr/>
          <p:nvPr/>
        </p:nvSpPr>
        <p:spPr>
          <a:xfrm>
            <a:off x="11569136" y="2054752"/>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BA6950F-1686-7EC6-E992-5CAF9E2F249B}"/>
              </a:ext>
            </a:extLst>
          </p:cNvPr>
          <p:cNvSpPr txBox="1"/>
          <p:nvPr/>
        </p:nvSpPr>
        <p:spPr>
          <a:xfrm>
            <a:off x="9183752" y="3159152"/>
            <a:ext cx="1077810"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18%</a:t>
            </a:r>
          </a:p>
        </p:txBody>
      </p:sp>
      <p:sp>
        <p:nvSpPr>
          <p:cNvPr id="25" name="TextBox 24">
            <a:extLst>
              <a:ext uri="{FF2B5EF4-FFF2-40B4-BE49-F238E27FC236}">
                <a16:creationId xmlns:a16="http://schemas.microsoft.com/office/drawing/2014/main" id="{6AFDF40F-79E1-0668-2EED-8928D4D17A63}"/>
              </a:ext>
            </a:extLst>
          </p:cNvPr>
          <p:cNvSpPr txBox="1"/>
          <p:nvPr/>
        </p:nvSpPr>
        <p:spPr>
          <a:xfrm>
            <a:off x="10034186" y="3155065"/>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22%</a:t>
            </a:r>
          </a:p>
        </p:txBody>
      </p:sp>
      <p:sp>
        <p:nvSpPr>
          <p:cNvPr id="26" name="TextBox 25">
            <a:extLst>
              <a:ext uri="{FF2B5EF4-FFF2-40B4-BE49-F238E27FC236}">
                <a16:creationId xmlns:a16="http://schemas.microsoft.com/office/drawing/2014/main" id="{0EEC61BC-7942-6635-FF6B-3C3A80D2FDEE}"/>
              </a:ext>
            </a:extLst>
          </p:cNvPr>
          <p:cNvSpPr txBox="1"/>
          <p:nvPr/>
        </p:nvSpPr>
        <p:spPr>
          <a:xfrm>
            <a:off x="10813618" y="3160454"/>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25%</a:t>
            </a:r>
          </a:p>
        </p:txBody>
      </p:sp>
      <p:sp>
        <p:nvSpPr>
          <p:cNvPr id="27" name="TextBox 26">
            <a:extLst>
              <a:ext uri="{FF2B5EF4-FFF2-40B4-BE49-F238E27FC236}">
                <a16:creationId xmlns:a16="http://schemas.microsoft.com/office/drawing/2014/main" id="{535FCA26-52CF-AECB-62A0-AD317A3112B6}"/>
              </a:ext>
            </a:extLst>
          </p:cNvPr>
          <p:cNvSpPr txBox="1"/>
          <p:nvPr/>
        </p:nvSpPr>
        <p:spPr>
          <a:xfrm>
            <a:off x="9205780" y="4083153"/>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15%</a:t>
            </a:r>
          </a:p>
        </p:txBody>
      </p:sp>
      <p:sp>
        <p:nvSpPr>
          <p:cNvPr id="28" name="TextBox 27">
            <a:extLst>
              <a:ext uri="{FF2B5EF4-FFF2-40B4-BE49-F238E27FC236}">
                <a16:creationId xmlns:a16="http://schemas.microsoft.com/office/drawing/2014/main" id="{331DF82B-FAA6-402C-6ED1-F1C08BB05F25}"/>
              </a:ext>
            </a:extLst>
          </p:cNvPr>
          <p:cNvSpPr txBox="1"/>
          <p:nvPr/>
        </p:nvSpPr>
        <p:spPr>
          <a:xfrm>
            <a:off x="10209607" y="4083154"/>
            <a:ext cx="790934"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-5%</a:t>
            </a:r>
          </a:p>
        </p:txBody>
      </p:sp>
      <p:sp>
        <p:nvSpPr>
          <p:cNvPr id="29" name="TextBox 28">
            <a:extLst>
              <a:ext uri="{FF2B5EF4-FFF2-40B4-BE49-F238E27FC236}">
                <a16:creationId xmlns:a16="http://schemas.microsoft.com/office/drawing/2014/main" id="{08BF9106-532E-07B1-25DB-5BBB69401E97}"/>
              </a:ext>
            </a:extLst>
          </p:cNvPr>
          <p:cNvSpPr txBox="1"/>
          <p:nvPr/>
        </p:nvSpPr>
        <p:spPr>
          <a:xfrm>
            <a:off x="11075992" y="4083154"/>
            <a:ext cx="72912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1%</a:t>
            </a:r>
          </a:p>
        </p:txBody>
      </p:sp>
      <p:sp>
        <p:nvSpPr>
          <p:cNvPr id="30" name="Up Arrow 29">
            <a:extLst>
              <a:ext uri="{FF2B5EF4-FFF2-40B4-BE49-F238E27FC236}">
                <a16:creationId xmlns:a16="http://schemas.microsoft.com/office/drawing/2014/main" id="{047410AC-5BD0-C200-8B85-4A58FF06286E}"/>
              </a:ext>
            </a:extLst>
          </p:cNvPr>
          <p:cNvSpPr/>
          <p:nvPr/>
        </p:nvSpPr>
        <p:spPr>
          <a:xfrm>
            <a:off x="9911591" y="2836147"/>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p Arrow 30">
            <a:extLst>
              <a:ext uri="{FF2B5EF4-FFF2-40B4-BE49-F238E27FC236}">
                <a16:creationId xmlns:a16="http://schemas.microsoft.com/office/drawing/2014/main" id="{6A27A3BE-7B82-21D6-818C-226CB703532B}"/>
              </a:ext>
            </a:extLst>
          </p:cNvPr>
          <p:cNvSpPr/>
          <p:nvPr/>
        </p:nvSpPr>
        <p:spPr>
          <a:xfrm>
            <a:off x="10781215" y="2861784"/>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Up Arrow 31">
            <a:extLst>
              <a:ext uri="{FF2B5EF4-FFF2-40B4-BE49-F238E27FC236}">
                <a16:creationId xmlns:a16="http://schemas.microsoft.com/office/drawing/2014/main" id="{97006DE2-6BF5-C47D-30BF-68AA8B3B8924}"/>
              </a:ext>
            </a:extLst>
          </p:cNvPr>
          <p:cNvSpPr/>
          <p:nvPr/>
        </p:nvSpPr>
        <p:spPr>
          <a:xfrm>
            <a:off x="11565671" y="2861783"/>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Up Arrow 32">
            <a:extLst>
              <a:ext uri="{FF2B5EF4-FFF2-40B4-BE49-F238E27FC236}">
                <a16:creationId xmlns:a16="http://schemas.microsoft.com/office/drawing/2014/main" id="{B0A37152-69EC-3A2B-C348-8F1AAF1E667C}"/>
              </a:ext>
            </a:extLst>
          </p:cNvPr>
          <p:cNvSpPr/>
          <p:nvPr/>
        </p:nvSpPr>
        <p:spPr>
          <a:xfrm>
            <a:off x="9908126" y="3767867"/>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Up Arrow 33">
            <a:extLst>
              <a:ext uri="{FF2B5EF4-FFF2-40B4-BE49-F238E27FC236}">
                <a16:creationId xmlns:a16="http://schemas.microsoft.com/office/drawing/2014/main" id="{5339EDFE-384E-F796-B036-1A11657F7369}"/>
              </a:ext>
            </a:extLst>
          </p:cNvPr>
          <p:cNvSpPr/>
          <p:nvPr/>
        </p:nvSpPr>
        <p:spPr>
          <a:xfrm rot="10800000">
            <a:off x="10777750" y="3793504"/>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Up Arrow 34">
            <a:extLst>
              <a:ext uri="{FF2B5EF4-FFF2-40B4-BE49-F238E27FC236}">
                <a16:creationId xmlns:a16="http://schemas.microsoft.com/office/drawing/2014/main" id="{0027A752-9C50-0421-0761-85D236A31FC9}"/>
              </a:ext>
            </a:extLst>
          </p:cNvPr>
          <p:cNvSpPr/>
          <p:nvPr/>
        </p:nvSpPr>
        <p:spPr>
          <a:xfrm>
            <a:off x="11562206" y="3793503"/>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D9D71F97-9644-127A-30D7-F7E092642C17}"/>
              </a:ext>
            </a:extLst>
          </p:cNvPr>
          <p:cNvSpPr txBox="1"/>
          <p:nvPr/>
        </p:nvSpPr>
        <p:spPr>
          <a:xfrm>
            <a:off x="9236144" y="5234904"/>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4%</a:t>
            </a:r>
          </a:p>
        </p:txBody>
      </p:sp>
      <p:cxnSp>
        <p:nvCxnSpPr>
          <p:cNvPr id="37" name="Straight Connector 36">
            <a:extLst>
              <a:ext uri="{FF2B5EF4-FFF2-40B4-BE49-F238E27FC236}">
                <a16:creationId xmlns:a16="http://schemas.microsoft.com/office/drawing/2014/main" id="{7ADF7D3F-D1F5-A8BD-F7B5-30CA020A0D79}"/>
              </a:ext>
            </a:extLst>
          </p:cNvPr>
          <p:cNvCxnSpPr/>
          <p:nvPr/>
        </p:nvCxnSpPr>
        <p:spPr>
          <a:xfrm>
            <a:off x="9396010" y="5700533"/>
            <a:ext cx="574363" cy="0"/>
          </a:xfrm>
          <a:prstGeom prst="line">
            <a:avLst/>
          </a:prstGeom>
          <a:ln w="31750">
            <a:solidFill>
              <a:srgbClr val="288036"/>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2B3E7A7-F36F-5E17-2C1E-7CE6CE385D20}"/>
              </a:ext>
            </a:extLst>
          </p:cNvPr>
          <p:cNvSpPr txBox="1"/>
          <p:nvPr/>
        </p:nvSpPr>
        <p:spPr>
          <a:xfrm>
            <a:off x="9236144" y="5703265"/>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30%</a:t>
            </a:r>
          </a:p>
        </p:txBody>
      </p:sp>
      <p:sp>
        <p:nvSpPr>
          <p:cNvPr id="39" name="TextBox 38">
            <a:extLst>
              <a:ext uri="{FF2B5EF4-FFF2-40B4-BE49-F238E27FC236}">
                <a16:creationId xmlns:a16="http://schemas.microsoft.com/office/drawing/2014/main" id="{664FC057-4683-D28E-DC60-B7412888D051}"/>
              </a:ext>
            </a:extLst>
          </p:cNvPr>
          <p:cNvSpPr txBox="1"/>
          <p:nvPr/>
        </p:nvSpPr>
        <p:spPr>
          <a:xfrm>
            <a:off x="10095128" y="5231441"/>
            <a:ext cx="925178"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25%</a:t>
            </a:r>
          </a:p>
        </p:txBody>
      </p:sp>
      <p:sp>
        <p:nvSpPr>
          <p:cNvPr id="40" name="TextBox 39">
            <a:extLst>
              <a:ext uri="{FF2B5EF4-FFF2-40B4-BE49-F238E27FC236}">
                <a16:creationId xmlns:a16="http://schemas.microsoft.com/office/drawing/2014/main" id="{13C240CC-96E2-A3AE-C921-771C470C21CA}"/>
              </a:ext>
            </a:extLst>
          </p:cNvPr>
          <p:cNvSpPr txBox="1"/>
          <p:nvPr/>
        </p:nvSpPr>
        <p:spPr>
          <a:xfrm>
            <a:off x="10095128" y="5699802"/>
            <a:ext cx="925178"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9%</a:t>
            </a:r>
          </a:p>
        </p:txBody>
      </p:sp>
      <p:cxnSp>
        <p:nvCxnSpPr>
          <p:cNvPr id="41" name="Straight Connector 40">
            <a:extLst>
              <a:ext uri="{FF2B5EF4-FFF2-40B4-BE49-F238E27FC236}">
                <a16:creationId xmlns:a16="http://schemas.microsoft.com/office/drawing/2014/main" id="{87F260E5-9DCB-8E5B-FD5F-3105009E3BA3}"/>
              </a:ext>
            </a:extLst>
          </p:cNvPr>
          <p:cNvCxnSpPr/>
          <p:nvPr/>
        </p:nvCxnSpPr>
        <p:spPr>
          <a:xfrm>
            <a:off x="10254996" y="5697068"/>
            <a:ext cx="574363" cy="0"/>
          </a:xfrm>
          <a:prstGeom prst="line">
            <a:avLst/>
          </a:prstGeom>
          <a:ln w="31750">
            <a:solidFill>
              <a:srgbClr val="2E76B9"/>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CBA3B9B-6B9F-F721-A305-7744D8D1AD82}"/>
              </a:ext>
            </a:extLst>
          </p:cNvPr>
          <p:cNvSpPr txBox="1"/>
          <p:nvPr/>
        </p:nvSpPr>
        <p:spPr>
          <a:xfrm>
            <a:off x="8050872" y="2190239"/>
            <a:ext cx="1505723" cy="738664"/>
          </a:xfrm>
          <a:prstGeom prst="rect">
            <a:avLst/>
          </a:prstGeom>
          <a:noFill/>
        </p:spPr>
        <p:txBody>
          <a:bodyPr wrap="square" rtlCol="0">
            <a:spAutoFit/>
          </a:bodyPr>
          <a:lstStyle/>
          <a:p>
            <a:r>
              <a:rPr lang="en-US" sz="1400" b="1" dirty="0">
                <a:latin typeface="Arial Nova" panose="020B0504020202020204" pitchFamily="34" charset="0"/>
              </a:rPr>
              <a:t>Apprenticeship Starts, </a:t>
            </a:r>
          </a:p>
          <a:p>
            <a:r>
              <a:rPr lang="en-US" sz="1400" b="1" dirty="0">
                <a:latin typeface="Arial Nova" panose="020B0504020202020204" pitchFamily="34" charset="0"/>
              </a:rPr>
              <a:t>20/21 - 21/22</a:t>
            </a:r>
          </a:p>
        </p:txBody>
      </p:sp>
      <p:sp>
        <p:nvSpPr>
          <p:cNvPr id="44" name="TextBox 43">
            <a:extLst>
              <a:ext uri="{FF2B5EF4-FFF2-40B4-BE49-F238E27FC236}">
                <a16:creationId xmlns:a16="http://schemas.microsoft.com/office/drawing/2014/main" id="{CBD4B601-0496-DA70-FDE1-1001E68B665B}"/>
              </a:ext>
            </a:extLst>
          </p:cNvPr>
          <p:cNvSpPr txBox="1"/>
          <p:nvPr/>
        </p:nvSpPr>
        <p:spPr>
          <a:xfrm>
            <a:off x="8048302" y="3840810"/>
            <a:ext cx="1364831" cy="954107"/>
          </a:xfrm>
          <a:prstGeom prst="rect">
            <a:avLst/>
          </a:prstGeom>
          <a:noFill/>
        </p:spPr>
        <p:txBody>
          <a:bodyPr wrap="square" rtlCol="0">
            <a:spAutoFit/>
          </a:bodyPr>
          <a:lstStyle/>
          <a:p>
            <a:r>
              <a:rPr lang="en-US" sz="1400" b="1" dirty="0">
                <a:latin typeface="Arial Nova" panose="020B0504020202020204" pitchFamily="34" charset="0"/>
              </a:rPr>
              <a:t>Education &amp;  Training Participation, 20/21-21/22</a:t>
            </a:r>
          </a:p>
        </p:txBody>
      </p:sp>
      <p:sp>
        <p:nvSpPr>
          <p:cNvPr id="45" name="TextBox 44">
            <a:extLst>
              <a:ext uri="{FF2B5EF4-FFF2-40B4-BE49-F238E27FC236}">
                <a16:creationId xmlns:a16="http://schemas.microsoft.com/office/drawing/2014/main" id="{D7F1D8EA-69E8-3B3E-4F4E-809A4C6A1C4F}"/>
              </a:ext>
            </a:extLst>
          </p:cNvPr>
          <p:cNvSpPr txBox="1"/>
          <p:nvPr/>
        </p:nvSpPr>
        <p:spPr>
          <a:xfrm>
            <a:off x="8052272" y="4705399"/>
            <a:ext cx="3836203" cy="276999"/>
          </a:xfrm>
          <a:prstGeom prst="rect">
            <a:avLst/>
          </a:prstGeom>
          <a:noFill/>
        </p:spPr>
        <p:txBody>
          <a:bodyPr wrap="square" rtlCol="0">
            <a:spAutoFit/>
          </a:bodyPr>
          <a:lstStyle/>
          <a:p>
            <a:r>
              <a:rPr lang="en-US" sz="1200" b="1" dirty="0">
                <a:latin typeface="Arial Nova" panose="020B0504020202020204" pitchFamily="34" charset="0"/>
              </a:rPr>
              <a:t>Sources: </a:t>
            </a:r>
            <a:r>
              <a:rPr lang="en-US" sz="1200" dirty="0">
                <a:latin typeface="Arial Nova" panose="020B0504020202020204" pitchFamily="34" charset="0"/>
              </a:rPr>
              <a:t>Department for Education</a:t>
            </a:r>
          </a:p>
        </p:txBody>
      </p:sp>
      <p:sp>
        <p:nvSpPr>
          <p:cNvPr id="4" name="TextBox 3">
            <a:extLst>
              <a:ext uri="{FF2B5EF4-FFF2-40B4-BE49-F238E27FC236}">
                <a16:creationId xmlns:a16="http://schemas.microsoft.com/office/drawing/2014/main" id="{1FCC9B92-95C2-6C4B-2843-666199A0BD87}"/>
              </a:ext>
            </a:extLst>
          </p:cNvPr>
          <p:cNvSpPr txBox="1"/>
          <p:nvPr/>
        </p:nvSpPr>
        <p:spPr>
          <a:xfrm>
            <a:off x="10965659" y="5227746"/>
            <a:ext cx="925178" cy="461665"/>
          </a:xfrm>
          <a:prstGeom prst="rect">
            <a:avLst/>
          </a:prstGeom>
          <a:noFill/>
        </p:spPr>
        <p:txBody>
          <a:bodyPr wrap="square" rtlCol="0">
            <a:spAutoFit/>
          </a:bodyPr>
          <a:lstStyle/>
          <a:p>
            <a:pPr algn="ctr"/>
            <a:r>
              <a:rPr lang="en-US" sz="2400" b="1" dirty="0">
                <a:solidFill>
                  <a:srgbClr val="D8397C"/>
                </a:solidFill>
                <a:latin typeface="Arial Nova" panose="020B0504020202020204" pitchFamily="34" charset="0"/>
              </a:rPr>
              <a:t>20%</a:t>
            </a:r>
          </a:p>
        </p:txBody>
      </p:sp>
      <p:sp>
        <p:nvSpPr>
          <p:cNvPr id="5" name="TextBox 4">
            <a:extLst>
              <a:ext uri="{FF2B5EF4-FFF2-40B4-BE49-F238E27FC236}">
                <a16:creationId xmlns:a16="http://schemas.microsoft.com/office/drawing/2014/main" id="{D3694D34-6203-6720-3DA1-E18BF53F15C7}"/>
              </a:ext>
            </a:extLst>
          </p:cNvPr>
          <p:cNvSpPr txBox="1"/>
          <p:nvPr/>
        </p:nvSpPr>
        <p:spPr>
          <a:xfrm>
            <a:off x="10965659" y="5696107"/>
            <a:ext cx="925178" cy="461665"/>
          </a:xfrm>
          <a:prstGeom prst="rect">
            <a:avLst/>
          </a:prstGeom>
          <a:noFill/>
        </p:spPr>
        <p:txBody>
          <a:bodyPr wrap="square" rtlCol="0">
            <a:spAutoFit/>
          </a:bodyPr>
          <a:lstStyle/>
          <a:p>
            <a:pPr algn="ctr"/>
            <a:r>
              <a:rPr lang="en-US" sz="2400" b="1" dirty="0">
                <a:solidFill>
                  <a:srgbClr val="D8397C"/>
                </a:solidFill>
                <a:latin typeface="Arial Nova" panose="020B0504020202020204" pitchFamily="34" charset="0"/>
              </a:rPr>
              <a:t>20%</a:t>
            </a:r>
          </a:p>
        </p:txBody>
      </p:sp>
      <p:cxnSp>
        <p:nvCxnSpPr>
          <p:cNvPr id="46" name="Straight Connector 45">
            <a:extLst>
              <a:ext uri="{FF2B5EF4-FFF2-40B4-BE49-F238E27FC236}">
                <a16:creationId xmlns:a16="http://schemas.microsoft.com/office/drawing/2014/main" id="{483BF188-21AF-D0AF-EB3D-4C1FAD97EBE1}"/>
              </a:ext>
            </a:extLst>
          </p:cNvPr>
          <p:cNvCxnSpPr/>
          <p:nvPr/>
        </p:nvCxnSpPr>
        <p:spPr>
          <a:xfrm>
            <a:off x="11125527" y="5693373"/>
            <a:ext cx="574363" cy="0"/>
          </a:xfrm>
          <a:prstGeom prst="line">
            <a:avLst/>
          </a:prstGeom>
          <a:ln w="31750">
            <a:solidFill>
              <a:srgbClr val="D8397C"/>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6A42C279-EDD9-5EAE-8AE8-908DC56C9D0E}"/>
              </a:ext>
            </a:extLst>
          </p:cNvPr>
          <p:cNvSpPr/>
          <p:nvPr/>
        </p:nvSpPr>
        <p:spPr>
          <a:xfrm>
            <a:off x="269034" y="520593"/>
            <a:ext cx="11657757" cy="950617"/>
          </a:xfrm>
          <a:prstGeom prst="rect">
            <a:avLst/>
          </a:prstGeom>
          <a:solidFill>
            <a:srgbClr val="EE9F3F"/>
          </a:solidFill>
          <a:ln>
            <a:noFill/>
          </a:ln>
          <a:effectLst/>
        </p:spPr>
        <p:style>
          <a:lnRef idx="1">
            <a:schemeClr val="accent1"/>
          </a:lnRef>
          <a:fillRef idx="3">
            <a:schemeClr val="accent1"/>
          </a:fillRef>
          <a:effectRef idx="2">
            <a:schemeClr val="accent1"/>
          </a:effectRef>
          <a:fontRef idx="minor">
            <a:schemeClr val="lt1"/>
          </a:fontRef>
        </p:style>
      </p:sp>
      <p:sp>
        <p:nvSpPr>
          <p:cNvPr id="47" name="TextBox 46">
            <a:extLst>
              <a:ext uri="{FF2B5EF4-FFF2-40B4-BE49-F238E27FC236}">
                <a16:creationId xmlns:a16="http://schemas.microsoft.com/office/drawing/2014/main" id="{893583EE-ED2A-0AF2-B5B0-D56D7B15A7DF}"/>
              </a:ext>
            </a:extLst>
          </p:cNvPr>
          <p:cNvSpPr txBox="1"/>
          <p:nvPr/>
        </p:nvSpPr>
        <p:spPr>
          <a:xfrm>
            <a:off x="263469" y="518217"/>
            <a:ext cx="7222637" cy="954107"/>
          </a:xfrm>
          <a:prstGeom prst="rect">
            <a:avLst/>
          </a:prstGeom>
          <a:noFill/>
        </p:spPr>
        <p:txBody>
          <a:bodyPr wrap="square" rtlCol="0">
            <a:spAutoFit/>
          </a:bodyPr>
          <a:lstStyle/>
          <a:p>
            <a:pPr lvl="0">
              <a:defRPr/>
            </a:pP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Segoe UI Historic" panose="020B0502040204020203" pitchFamily="34" charset="0"/>
                <a:cs typeface="Segoe UI Historic" panose="020B0502040204020203" pitchFamily="34" charset="0"/>
              </a:rPr>
              <a:t>LOCAL LEARNING COMMUNITY - </a:t>
            </a: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EDUCATION </a:t>
            </a: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Segoe UI Historic" panose="020B0502040204020203" pitchFamily="34" charset="0"/>
                <a:cs typeface="Segoe UI Historic" panose="020B0502040204020203" pitchFamily="34" charset="0"/>
              </a:rPr>
              <a:t>&amp; SKILLS </a:t>
            </a: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PARTICIPATION</a:t>
            </a:r>
          </a:p>
        </p:txBody>
      </p:sp>
      <p:sp>
        <p:nvSpPr>
          <p:cNvPr id="48" name="TextBox 47">
            <a:extLst>
              <a:ext uri="{FF2B5EF4-FFF2-40B4-BE49-F238E27FC236}">
                <a16:creationId xmlns:a16="http://schemas.microsoft.com/office/drawing/2014/main" id="{ED9F5479-E825-2935-1D57-C96A2C7B472C}"/>
              </a:ext>
            </a:extLst>
          </p:cNvPr>
          <p:cNvSpPr txBox="1"/>
          <p:nvPr/>
        </p:nvSpPr>
        <p:spPr>
          <a:xfrm>
            <a:off x="8122688" y="712264"/>
            <a:ext cx="2824797"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RUTLAND</a:t>
            </a:r>
          </a:p>
        </p:txBody>
      </p:sp>
      <p:pic>
        <p:nvPicPr>
          <p:cNvPr id="6" name="Picture 5">
            <a:extLst>
              <a:ext uri="{FF2B5EF4-FFF2-40B4-BE49-F238E27FC236}">
                <a16:creationId xmlns:a16="http://schemas.microsoft.com/office/drawing/2014/main" id="{3B5C99A5-28B9-9BB0-6E1C-75F3B6266E97}"/>
              </a:ext>
            </a:extLst>
          </p:cNvPr>
          <p:cNvPicPr>
            <a:picLocks noChangeAspect="1"/>
          </p:cNvPicPr>
          <p:nvPr/>
        </p:nvPicPr>
        <p:blipFill>
          <a:blip r:embed="rId5"/>
          <a:stretch>
            <a:fillRect/>
          </a:stretch>
        </p:blipFill>
        <p:spPr>
          <a:xfrm>
            <a:off x="9339286" y="1491828"/>
            <a:ext cx="837277" cy="837277"/>
          </a:xfrm>
          <a:prstGeom prst="rect">
            <a:avLst/>
          </a:prstGeom>
        </p:spPr>
      </p:pic>
      <p:pic>
        <p:nvPicPr>
          <p:cNvPr id="7" name="Picture 6">
            <a:extLst>
              <a:ext uri="{FF2B5EF4-FFF2-40B4-BE49-F238E27FC236}">
                <a16:creationId xmlns:a16="http://schemas.microsoft.com/office/drawing/2014/main" id="{5E3CAC14-C434-FA7B-8EE8-A2B5C490D3AD}"/>
              </a:ext>
            </a:extLst>
          </p:cNvPr>
          <p:cNvPicPr>
            <a:picLocks noChangeAspect="1"/>
          </p:cNvPicPr>
          <p:nvPr/>
        </p:nvPicPr>
        <p:blipFill>
          <a:blip r:embed="rId5">
            <a:biLevel thresh="25000"/>
          </a:blip>
          <a:stretch>
            <a:fillRect/>
          </a:stretch>
        </p:blipFill>
        <p:spPr>
          <a:xfrm>
            <a:off x="10905445" y="493419"/>
            <a:ext cx="983135" cy="983135"/>
          </a:xfrm>
          <a:prstGeom prst="rect">
            <a:avLst/>
          </a:prstGeom>
        </p:spPr>
      </p:pic>
      <p:pic>
        <p:nvPicPr>
          <p:cNvPr id="15" name="Picture 14">
            <a:extLst>
              <a:ext uri="{FF2B5EF4-FFF2-40B4-BE49-F238E27FC236}">
                <a16:creationId xmlns:a16="http://schemas.microsoft.com/office/drawing/2014/main" id="{88DDB8FF-CB59-2B7F-9436-BB2AA096F9B6}"/>
              </a:ext>
            </a:extLst>
          </p:cNvPr>
          <p:cNvPicPr>
            <a:picLocks noChangeAspect="1"/>
          </p:cNvPicPr>
          <p:nvPr/>
        </p:nvPicPr>
        <p:blipFill>
          <a:blip r:embed="rId6"/>
          <a:stretch>
            <a:fillRect/>
          </a:stretch>
        </p:blipFill>
        <p:spPr>
          <a:xfrm>
            <a:off x="10312811" y="1584734"/>
            <a:ext cx="522054" cy="703477"/>
          </a:xfrm>
          <a:prstGeom prst="rect">
            <a:avLst/>
          </a:prstGeom>
        </p:spPr>
      </p:pic>
    </p:spTree>
    <p:extLst>
      <p:ext uri="{BB962C8B-B14F-4D97-AF65-F5344CB8AC3E}">
        <p14:creationId xmlns:p14="http://schemas.microsoft.com/office/powerpoint/2010/main" val="2280650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descr="Steel workers walking in a factory">
            <a:extLst>
              <a:ext uri="{FF2B5EF4-FFF2-40B4-BE49-F238E27FC236}">
                <a16:creationId xmlns:a16="http://schemas.microsoft.com/office/drawing/2014/main" id="{B346739A-271A-D1E6-A41C-0740E8A6CB88}"/>
              </a:ext>
            </a:extLst>
          </p:cNvPr>
          <p:cNvPicPr>
            <a:picLocks noChangeAspect="1"/>
          </p:cNvPicPr>
          <p:nvPr/>
        </p:nvPicPr>
        <p:blipFill rotWithShape="1">
          <a:blip r:embed="rId3" cstate="email">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8089553" y="1529923"/>
            <a:ext cx="3838908" cy="5058843"/>
          </a:xfrm>
          <a:prstGeom prst="rect">
            <a:avLst/>
          </a:prstGeom>
        </p:spPr>
      </p:pic>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D8397C"/>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452984D9-E041-4FA9-B011-4D47EED52240}"/>
              </a:ext>
            </a:extLst>
          </p:cNvPr>
          <p:cNvSpPr txBox="1"/>
          <p:nvPr/>
        </p:nvSpPr>
        <p:spPr>
          <a:xfrm>
            <a:off x="267732" y="1846372"/>
            <a:ext cx="7790206" cy="4487126"/>
          </a:xfrm>
          <a:prstGeom prst="rect">
            <a:avLst/>
          </a:prstGeom>
          <a:noFill/>
        </p:spPr>
        <p:txBody>
          <a:bodyPr wrap="square" rtlCol="0">
            <a:spAutoFit/>
          </a:bodyPr>
          <a:lstStyle/>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14% of the resident population aged 16 plus are in either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‘Process, plant, and machine operative’ occupations or ‘Elementary’ occupations</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This is lower than the Greater Lincolnshire average (24%) and the national average (17%).</a:t>
            </a:r>
          </a:p>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We cannot provide an estimate for residents in work earning below £20,319 per annum (AEB low-pay indicator) due to the limited data available for Rutland. </a:t>
            </a:r>
          </a:p>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On average, the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basic hours worked (excluding overtime)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by residents across Rutland are in line with those across Greater Lincolnshire and nationally at 37.5 hours. </a:t>
            </a:r>
          </a:p>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Based on the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claimant count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(the number of people claiming Jobseeker's Allowance plus those who claim Universal Credit and are required to seek work and be available for work), 1.6% of working-age residents were claiming an out-of-work benefit compared to 3.4% across Greater Lincolnshire, and 3.7% nationally.</a:t>
            </a:r>
          </a:p>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As of February 2023, 1,806 Rutland residents were claiming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Universal Credit</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Of these, 43% (771 residents) were in work (compared to 37% across Greater Lincolnshire and 36% nationally), whilst 19% (346 residents) were searching for work (compared to 21% across Greater Lincolnshire and 24% nationally). </a:t>
            </a:r>
          </a:p>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3.6% of working-age Rutland residents (769 people) are disabled. and their day-to-day activities are limited. This compares to 6.6% across Greater Lincolnshire and 5.8% nationally.</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D3E58AAA-0622-FD94-8DB5-E9FF9F560A06}"/>
              </a:ext>
            </a:extLst>
          </p:cNvPr>
          <p:cNvSpPr txBox="1"/>
          <p:nvPr/>
        </p:nvSpPr>
        <p:spPr>
          <a:xfrm>
            <a:off x="265477" y="516418"/>
            <a:ext cx="612805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Segoe UI Historic" panose="020B0502040204020203" pitchFamily="34" charset="0"/>
                <a:cs typeface="Segoe UI Historic" panose="020B0502040204020203" pitchFamily="34" charset="0"/>
              </a:rPr>
              <a:t>LOCAL LEARNING COMMUNITY - </a:t>
            </a: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ECONOMIC PARTICIPATION</a:t>
            </a:r>
          </a:p>
        </p:txBody>
      </p:sp>
      <p:sp>
        <p:nvSpPr>
          <p:cNvPr id="8" name="Rectangle 7">
            <a:extLst>
              <a:ext uri="{FF2B5EF4-FFF2-40B4-BE49-F238E27FC236}">
                <a16:creationId xmlns:a16="http://schemas.microsoft.com/office/drawing/2014/main" id="{1DCBFF79-A073-9A84-1885-FE183663C7AA}"/>
              </a:ext>
            </a:extLst>
          </p:cNvPr>
          <p:cNvSpPr/>
          <p:nvPr/>
        </p:nvSpPr>
        <p:spPr>
          <a:xfrm>
            <a:off x="8089553" y="1531992"/>
            <a:ext cx="3836204" cy="5054706"/>
          </a:xfrm>
          <a:prstGeom prst="rect">
            <a:avLst/>
          </a:prstGeom>
          <a:solidFill>
            <a:srgbClr val="D8397C">
              <a:alpha val="19909"/>
            </a:srgbClr>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descr="A picture containing text, plant, flower, wheel&#10;&#10;Description automatically generated">
            <a:extLst>
              <a:ext uri="{FF2B5EF4-FFF2-40B4-BE49-F238E27FC236}">
                <a16:creationId xmlns:a16="http://schemas.microsoft.com/office/drawing/2014/main" id="{86B00E7C-643A-2502-39B5-6F54915830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20612" y="1573965"/>
            <a:ext cx="469899" cy="714246"/>
          </a:xfrm>
          <a:prstGeom prst="rect">
            <a:avLst/>
          </a:prstGeom>
        </p:spPr>
      </p:pic>
      <p:sp>
        <p:nvSpPr>
          <p:cNvPr id="12" name="TextBox 11">
            <a:extLst>
              <a:ext uri="{FF2B5EF4-FFF2-40B4-BE49-F238E27FC236}">
                <a16:creationId xmlns:a16="http://schemas.microsoft.com/office/drawing/2014/main" id="{6BB58022-11F3-C46F-A902-BACD1C6F9288}"/>
              </a:ext>
            </a:extLst>
          </p:cNvPr>
          <p:cNvSpPr txBox="1"/>
          <p:nvPr/>
        </p:nvSpPr>
        <p:spPr>
          <a:xfrm>
            <a:off x="8050872" y="2148199"/>
            <a:ext cx="1505723" cy="830997"/>
          </a:xfrm>
          <a:prstGeom prst="rect">
            <a:avLst/>
          </a:prstGeom>
          <a:noFill/>
        </p:spPr>
        <p:txBody>
          <a:bodyPr wrap="square" rtlCol="0">
            <a:spAutoFit/>
          </a:bodyPr>
          <a:lstStyle/>
          <a:p>
            <a:r>
              <a:rPr lang="en-US" sz="1200" b="1" dirty="0">
                <a:latin typeface="Arial Nova" panose="020B0504020202020204" pitchFamily="34" charset="0"/>
              </a:rPr>
              <a:t>% of resident population aged 16+ in ’labour intensive’ roles</a:t>
            </a:r>
          </a:p>
        </p:txBody>
      </p:sp>
      <p:sp>
        <p:nvSpPr>
          <p:cNvPr id="14" name="TextBox 13">
            <a:extLst>
              <a:ext uri="{FF2B5EF4-FFF2-40B4-BE49-F238E27FC236}">
                <a16:creationId xmlns:a16="http://schemas.microsoft.com/office/drawing/2014/main" id="{B223764D-36AF-7C40-7CAE-4FFF35DC8C8E}"/>
              </a:ext>
            </a:extLst>
          </p:cNvPr>
          <p:cNvSpPr txBox="1"/>
          <p:nvPr/>
        </p:nvSpPr>
        <p:spPr>
          <a:xfrm>
            <a:off x="10036281" y="2335516"/>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24%</a:t>
            </a:r>
          </a:p>
        </p:txBody>
      </p:sp>
      <p:sp>
        <p:nvSpPr>
          <p:cNvPr id="19" name="TextBox 18">
            <a:extLst>
              <a:ext uri="{FF2B5EF4-FFF2-40B4-BE49-F238E27FC236}">
                <a16:creationId xmlns:a16="http://schemas.microsoft.com/office/drawing/2014/main" id="{001487DC-233D-CF0F-9829-56EA65A6DF90}"/>
              </a:ext>
            </a:extLst>
          </p:cNvPr>
          <p:cNvSpPr txBox="1"/>
          <p:nvPr/>
        </p:nvSpPr>
        <p:spPr>
          <a:xfrm>
            <a:off x="10898591" y="2330939"/>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17%</a:t>
            </a:r>
          </a:p>
        </p:txBody>
      </p:sp>
      <p:sp>
        <p:nvSpPr>
          <p:cNvPr id="20" name="TextBox 19">
            <a:extLst>
              <a:ext uri="{FF2B5EF4-FFF2-40B4-BE49-F238E27FC236}">
                <a16:creationId xmlns:a16="http://schemas.microsoft.com/office/drawing/2014/main" id="{05A88410-F2E9-F503-A1D8-D3BD662F6E06}"/>
              </a:ext>
            </a:extLst>
          </p:cNvPr>
          <p:cNvSpPr txBox="1"/>
          <p:nvPr/>
        </p:nvSpPr>
        <p:spPr>
          <a:xfrm>
            <a:off x="8048301" y="3165617"/>
            <a:ext cx="1420427" cy="830997"/>
          </a:xfrm>
          <a:prstGeom prst="rect">
            <a:avLst/>
          </a:prstGeom>
          <a:noFill/>
        </p:spPr>
        <p:txBody>
          <a:bodyPr wrap="square" rtlCol="0">
            <a:spAutoFit/>
          </a:bodyPr>
          <a:lstStyle/>
          <a:p>
            <a:r>
              <a:rPr lang="en-US" sz="1200" b="1" dirty="0">
                <a:latin typeface="Arial Nova" panose="020B0504020202020204" pitchFamily="34" charset="0"/>
              </a:rPr>
              <a:t>Median basic hours worked per week by full-time workers</a:t>
            </a:r>
          </a:p>
        </p:txBody>
      </p:sp>
      <p:sp>
        <p:nvSpPr>
          <p:cNvPr id="21" name="TextBox 20">
            <a:extLst>
              <a:ext uri="{FF2B5EF4-FFF2-40B4-BE49-F238E27FC236}">
                <a16:creationId xmlns:a16="http://schemas.microsoft.com/office/drawing/2014/main" id="{6F30AB4E-4653-27D4-5366-B6E9CAA7E186}"/>
              </a:ext>
            </a:extLst>
          </p:cNvPr>
          <p:cNvSpPr txBox="1"/>
          <p:nvPr/>
        </p:nvSpPr>
        <p:spPr>
          <a:xfrm>
            <a:off x="8048303" y="4366318"/>
            <a:ext cx="1209432" cy="1015663"/>
          </a:xfrm>
          <a:prstGeom prst="rect">
            <a:avLst/>
          </a:prstGeom>
          <a:noFill/>
        </p:spPr>
        <p:txBody>
          <a:bodyPr wrap="square" rtlCol="0">
            <a:spAutoFit/>
          </a:bodyPr>
          <a:lstStyle/>
          <a:p>
            <a:r>
              <a:rPr lang="en-US" sz="1200" b="1" dirty="0">
                <a:latin typeface="Arial Nova" panose="020B0504020202020204" pitchFamily="34" charset="0"/>
              </a:rPr>
              <a:t>Claimant count as a % of working age residents (Feb 2023)</a:t>
            </a:r>
          </a:p>
        </p:txBody>
      </p:sp>
      <p:sp>
        <p:nvSpPr>
          <p:cNvPr id="22" name="TextBox 21">
            <a:extLst>
              <a:ext uri="{FF2B5EF4-FFF2-40B4-BE49-F238E27FC236}">
                <a16:creationId xmlns:a16="http://schemas.microsoft.com/office/drawing/2014/main" id="{07D262C2-CC3C-78F4-EA00-B37690B482EA}"/>
              </a:ext>
            </a:extLst>
          </p:cNvPr>
          <p:cNvSpPr txBox="1"/>
          <p:nvPr/>
        </p:nvSpPr>
        <p:spPr>
          <a:xfrm>
            <a:off x="8068476" y="5604716"/>
            <a:ext cx="1488119" cy="830997"/>
          </a:xfrm>
          <a:prstGeom prst="rect">
            <a:avLst/>
          </a:prstGeom>
          <a:noFill/>
        </p:spPr>
        <p:txBody>
          <a:bodyPr wrap="square" rtlCol="0">
            <a:spAutoFit/>
          </a:bodyPr>
          <a:lstStyle/>
          <a:p>
            <a:r>
              <a:rPr lang="en-US" sz="1200" b="1" dirty="0">
                <a:latin typeface="Arial Nova" panose="020B0504020202020204" pitchFamily="34" charset="0"/>
              </a:rPr>
              <a:t>% of Universal Credit claimants in work (Feb 2023)</a:t>
            </a:r>
          </a:p>
        </p:txBody>
      </p:sp>
      <p:sp>
        <p:nvSpPr>
          <p:cNvPr id="23" name="TextBox 22">
            <a:extLst>
              <a:ext uri="{FF2B5EF4-FFF2-40B4-BE49-F238E27FC236}">
                <a16:creationId xmlns:a16="http://schemas.microsoft.com/office/drawing/2014/main" id="{80012A4C-4EE8-5118-3079-31729AC66110}"/>
              </a:ext>
            </a:extLst>
          </p:cNvPr>
          <p:cNvSpPr txBox="1"/>
          <p:nvPr/>
        </p:nvSpPr>
        <p:spPr>
          <a:xfrm>
            <a:off x="8057326" y="6330255"/>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Department for Work and Pensions</a:t>
            </a:r>
          </a:p>
        </p:txBody>
      </p:sp>
      <p:sp>
        <p:nvSpPr>
          <p:cNvPr id="4" name="TextBox 3">
            <a:extLst>
              <a:ext uri="{FF2B5EF4-FFF2-40B4-BE49-F238E27FC236}">
                <a16:creationId xmlns:a16="http://schemas.microsoft.com/office/drawing/2014/main" id="{C4C72550-0EAE-63DD-F837-9780C40ED2A2}"/>
              </a:ext>
            </a:extLst>
          </p:cNvPr>
          <p:cNvSpPr txBox="1"/>
          <p:nvPr/>
        </p:nvSpPr>
        <p:spPr>
          <a:xfrm>
            <a:off x="9257734" y="2330182"/>
            <a:ext cx="935031"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14%</a:t>
            </a:r>
          </a:p>
        </p:txBody>
      </p:sp>
      <p:sp>
        <p:nvSpPr>
          <p:cNvPr id="30" name="TextBox 29">
            <a:extLst>
              <a:ext uri="{FF2B5EF4-FFF2-40B4-BE49-F238E27FC236}">
                <a16:creationId xmlns:a16="http://schemas.microsoft.com/office/drawing/2014/main" id="{2DFF0FD2-E0FA-B70D-F8E7-CF98F7BCA55A}"/>
              </a:ext>
            </a:extLst>
          </p:cNvPr>
          <p:cNvSpPr txBox="1"/>
          <p:nvPr/>
        </p:nvSpPr>
        <p:spPr>
          <a:xfrm>
            <a:off x="9183752" y="3337822"/>
            <a:ext cx="1077810"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37.5</a:t>
            </a:r>
          </a:p>
        </p:txBody>
      </p:sp>
      <p:sp>
        <p:nvSpPr>
          <p:cNvPr id="31" name="TextBox 30">
            <a:extLst>
              <a:ext uri="{FF2B5EF4-FFF2-40B4-BE49-F238E27FC236}">
                <a16:creationId xmlns:a16="http://schemas.microsoft.com/office/drawing/2014/main" id="{4EEB303E-8EBD-590C-2329-46E8E7FA06EE}"/>
              </a:ext>
            </a:extLst>
          </p:cNvPr>
          <p:cNvSpPr txBox="1"/>
          <p:nvPr/>
        </p:nvSpPr>
        <p:spPr>
          <a:xfrm>
            <a:off x="10034186" y="3333735"/>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37.5</a:t>
            </a:r>
          </a:p>
        </p:txBody>
      </p:sp>
      <p:sp>
        <p:nvSpPr>
          <p:cNvPr id="32" name="TextBox 31">
            <a:extLst>
              <a:ext uri="{FF2B5EF4-FFF2-40B4-BE49-F238E27FC236}">
                <a16:creationId xmlns:a16="http://schemas.microsoft.com/office/drawing/2014/main" id="{375DCB28-2B2F-6AD7-F33D-000E9A6B2716}"/>
              </a:ext>
            </a:extLst>
          </p:cNvPr>
          <p:cNvSpPr txBox="1"/>
          <p:nvPr/>
        </p:nvSpPr>
        <p:spPr>
          <a:xfrm>
            <a:off x="10906165" y="3339124"/>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37.5</a:t>
            </a:r>
          </a:p>
        </p:txBody>
      </p:sp>
      <p:sp>
        <p:nvSpPr>
          <p:cNvPr id="33" name="TextBox 32">
            <a:extLst>
              <a:ext uri="{FF2B5EF4-FFF2-40B4-BE49-F238E27FC236}">
                <a16:creationId xmlns:a16="http://schemas.microsoft.com/office/drawing/2014/main" id="{37760E44-8112-F3B5-4089-AC86E6FEB663}"/>
              </a:ext>
            </a:extLst>
          </p:cNvPr>
          <p:cNvSpPr txBox="1"/>
          <p:nvPr/>
        </p:nvSpPr>
        <p:spPr>
          <a:xfrm>
            <a:off x="9220081" y="4629681"/>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1.6%</a:t>
            </a:r>
          </a:p>
        </p:txBody>
      </p:sp>
      <p:sp>
        <p:nvSpPr>
          <p:cNvPr id="34" name="TextBox 33">
            <a:extLst>
              <a:ext uri="{FF2B5EF4-FFF2-40B4-BE49-F238E27FC236}">
                <a16:creationId xmlns:a16="http://schemas.microsoft.com/office/drawing/2014/main" id="{17555AE4-F6B2-E6B1-7219-54EDE3F18BF6}"/>
              </a:ext>
            </a:extLst>
          </p:cNvPr>
          <p:cNvSpPr txBox="1"/>
          <p:nvPr/>
        </p:nvSpPr>
        <p:spPr>
          <a:xfrm>
            <a:off x="10082897" y="4629682"/>
            <a:ext cx="911005"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3.4%</a:t>
            </a:r>
          </a:p>
        </p:txBody>
      </p:sp>
      <p:sp>
        <p:nvSpPr>
          <p:cNvPr id="35" name="TextBox 34">
            <a:extLst>
              <a:ext uri="{FF2B5EF4-FFF2-40B4-BE49-F238E27FC236}">
                <a16:creationId xmlns:a16="http://schemas.microsoft.com/office/drawing/2014/main" id="{86D66B6C-1FB6-4CA7-D7CA-827B37844B0A}"/>
              </a:ext>
            </a:extLst>
          </p:cNvPr>
          <p:cNvSpPr txBox="1"/>
          <p:nvPr/>
        </p:nvSpPr>
        <p:spPr>
          <a:xfrm>
            <a:off x="10941983" y="4629682"/>
            <a:ext cx="911005"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3.7%</a:t>
            </a:r>
          </a:p>
        </p:txBody>
      </p:sp>
      <p:sp>
        <p:nvSpPr>
          <p:cNvPr id="44" name="TextBox 43">
            <a:extLst>
              <a:ext uri="{FF2B5EF4-FFF2-40B4-BE49-F238E27FC236}">
                <a16:creationId xmlns:a16="http://schemas.microsoft.com/office/drawing/2014/main" id="{E96F1FA2-3A3D-715D-EEAA-192A2C3FA65B}"/>
              </a:ext>
            </a:extLst>
          </p:cNvPr>
          <p:cNvSpPr txBox="1"/>
          <p:nvPr/>
        </p:nvSpPr>
        <p:spPr>
          <a:xfrm>
            <a:off x="9261545" y="5823479"/>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43%</a:t>
            </a:r>
          </a:p>
        </p:txBody>
      </p:sp>
      <p:sp>
        <p:nvSpPr>
          <p:cNvPr id="48" name="TextBox 47">
            <a:extLst>
              <a:ext uri="{FF2B5EF4-FFF2-40B4-BE49-F238E27FC236}">
                <a16:creationId xmlns:a16="http://schemas.microsoft.com/office/drawing/2014/main" id="{197C9B6D-8B9B-15BE-639E-B2DE38A3976B}"/>
              </a:ext>
            </a:extLst>
          </p:cNvPr>
          <p:cNvSpPr txBox="1"/>
          <p:nvPr/>
        </p:nvSpPr>
        <p:spPr>
          <a:xfrm>
            <a:off x="10103595" y="5820016"/>
            <a:ext cx="925178"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37%</a:t>
            </a:r>
          </a:p>
        </p:txBody>
      </p:sp>
      <p:sp>
        <p:nvSpPr>
          <p:cNvPr id="13" name="TextBox 12">
            <a:extLst>
              <a:ext uri="{FF2B5EF4-FFF2-40B4-BE49-F238E27FC236}">
                <a16:creationId xmlns:a16="http://schemas.microsoft.com/office/drawing/2014/main" id="{18763106-647C-D7F1-E7F9-8435B94C7E41}"/>
              </a:ext>
            </a:extLst>
          </p:cNvPr>
          <p:cNvSpPr txBox="1"/>
          <p:nvPr/>
        </p:nvSpPr>
        <p:spPr>
          <a:xfrm>
            <a:off x="10983266" y="5820016"/>
            <a:ext cx="911005"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36%</a:t>
            </a:r>
          </a:p>
        </p:txBody>
      </p:sp>
      <p:sp>
        <p:nvSpPr>
          <p:cNvPr id="25" name="TextBox 24">
            <a:extLst>
              <a:ext uri="{FF2B5EF4-FFF2-40B4-BE49-F238E27FC236}">
                <a16:creationId xmlns:a16="http://schemas.microsoft.com/office/drawing/2014/main" id="{DAD8B6B7-F7C4-D750-D9EA-756B3E3A5CF2}"/>
              </a:ext>
            </a:extLst>
          </p:cNvPr>
          <p:cNvSpPr txBox="1"/>
          <p:nvPr/>
        </p:nvSpPr>
        <p:spPr>
          <a:xfrm>
            <a:off x="8053362" y="2876595"/>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2021 Census, Office for National Statistics</a:t>
            </a:r>
          </a:p>
        </p:txBody>
      </p:sp>
      <p:sp>
        <p:nvSpPr>
          <p:cNvPr id="26" name="TextBox 25">
            <a:extLst>
              <a:ext uri="{FF2B5EF4-FFF2-40B4-BE49-F238E27FC236}">
                <a16:creationId xmlns:a16="http://schemas.microsoft.com/office/drawing/2014/main" id="{6C419E77-EFB8-7566-7308-6FC247BCFDFE}"/>
              </a:ext>
            </a:extLst>
          </p:cNvPr>
          <p:cNvSpPr txBox="1"/>
          <p:nvPr/>
        </p:nvSpPr>
        <p:spPr>
          <a:xfrm>
            <a:off x="8048301" y="3891757"/>
            <a:ext cx="3836203" cy="461665"/>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2022</a:t>
            </a:r>
            <a:r>
              <a:rPr lang="en-US" sz="1200" b="1" dirty="0">
                <a:latin typeface="Arial Nova" panose="020B0504020202020204" pitchFamily="34" charset="0"/>
              </a:rPr>
              <a:t> </a:t>
            </a:r>
            <a:r>
              <a:rPr lang="en-US" sz="1200" dirty="0">
                <a:latin typeface="Arial Nova" panose="020B0504020202020204" pitchFamily="34" charset="0"/>
              </a:rPr>
              <a:t>Annual Survey of Hours and Earnings, Office for National Statistics</a:t>
            </a:r>
          </a:p>
        </p:txBody>
      </p:sp>
      <p:sp>
        <p:nvSpPr>
          <p:cNvPr id="36" name="TextBox 35">
            <a:extLst>
              <a:ext uri="{FF2B5EF4-FFF2-40B4-BE49-F238E27FC236}">
                <a16:creationId xmlns:a16="http://schemas.microsoft.com/office/drawing/2014/main" id="{CD2EC2ED-4924-D598-F5AB-9793BE966FE9}"/>
              </a:ext>
            </a:extLst>
          </p:cNvPr>
          <p:cNvSpPr txBox="1"/>
          <p:nvPr/>
        </p:nvSpPr>
        <p:spPr>
          <a:xfrm>
            <a:off x="8040482" y="5299150"/>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Office for National Statistics</a:t>
            </a:r>
          </a:p>
        </p:txBody>
      </p:sp>
      <p:sp>
        <p:nvSpPr>
          <p:cNvPr id="24" name="TextBox 23">
            <a:extLst>
              <a:ext uri="{FF2B5EF4-FFF2-40B4-BE49-F238E27FC236}">
                <a16:creationId xmlns:a16="http://schemas.microsoft.com/office/drawing/2014/main" id="{E751984F-DAF4-453F-7A0A-4AE7C1214123}"/>
              </a:ext>
            </a:extLst>
          </p:cNvPr>
          <p:cNvSpPr txBox="1"/>
          <p:nvPr/>
        </p:nvSpPr>
        <p:spPr>
          <a:xfrm>
            <a:off x="8193024" y="712264"/>
            <a:ext cx="2754461"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RUTLAND</a:t>
            </a:r>
          </a:p>
        </p:txBody>
      </p:sp>
      <p:pic>
        <p:nvPicPr>
          <p:cNvPr id="3" name="Picture 2">
            <a:extLst>
              <a:ext uri="{FF2B5EF4-FFF2-40B4-BE49-F238E27FC236}">
                <a16:creationId xmlns:a16="http://schemas.microsoft.com/office/drawing/2014/main" id="{D6D50EE3-317F-9CCC-5284-2C6F9A6ABF37}"/>
              </a:ext>
            </a:extLst>
          </p:cNvPr>
          <p:cNvPicPr>
            <a:picLocks noChangeAspect="1"/>
          </p:cNvPicPr>
          <p:nvPr/>
        </p:nvPicPr>
        <p:blipFill>
          <a:blip r:embed="rId6"/>
          <a:stretch>
            <a:fillRect/>
          </a:stretch>
        </p:blipFill>
        <p:spPr>
          <a:xfrm>
            <a:off x="9339286" y="1491828"/>
            <a:ext cx="837277" cy="837277"/>
          </a:xfrm>
          <a:prstGeom prst="rect">
            <a:avLst/>
          </a:prstGeom>
        </p:spPr>
      </p:pic>
      <p:pic>
        <p:nvPicPr>
          <p:cNvPr id="6" name="Picture 5">
            <a:extLst>
              <a:ext uri="{FF2B5EF4-FFF2-40B4-BE49-F238E27FC236}">
                <a16:creationId xmlns:a16="http://schemas.microsoft.com/office/drawing/2014/main" id="{6E9609CD-6154-C9EF-626E-815578263749}"/>
              </a:ext>
            </a:extLst>
          </p:cNvPr>
          <p:cNvPicPr>
            <a:picLocks noChangeAspect="1"/>
          </p:cNvPicPr>
          <p:nvPr/>
        </p:nvPicPr>
        <p:blipFill>
          <a:blip r:embed="rId6">
            <a:biLevel thresh="25000"/>
          </a:blip>
          <a:stretch>
            <a:fillRect/>
          </a:stretch>
        </p:blipFill>
        <p:spPr>
          <a:xfrm>
            <a:off x="10905445" y="493419"/>
            <a:ext cx="983135" cy="983135"/>
          </a:xfrm>
          <a:prstGeom prst="rect">
            <a:avLst/>
          </a:prstGeom>
        </p:spPr>
      </p:pic>
      <p:pic>
        <p:nvPicPr>
          <p:cNvPr id="7" name="Picture 6">
            <a:extLst>
              <a:ext uri="{FF2B5EF4-FFF2-40B4-BE49-F238E27FC236}">
                <a16:creationId xmlns:a16="http://schemas.microsoft.com/office/drawing/2014/main" id="{853D3090-EF68-C52E-D1F1-23B78953362A}"/>
              </a:ext>
            </a:extLst>
          </p:cNvPr>
          <p:cNvPicPr>
            <a:picLocks noChangeAspect="1"/>
          </p:cNvPicPr>
          <p:nvPr/>
        </p:nvPicPr>
        <p:blipFill>
          <a:blip r:embed="rId7"/>
          <a:stretch>
            <a:fillRect/>
          </a:stretch>
        </p:blipFill>
        <p:spPr>
          <a:xfrm>
            <a:off x="10312811" y="1584734"/>
            <a:ext cx="522054" cy="703477"/>
          </a:xfrm>
          <a:prstGeom prst="rect">
            <a:avLst/>
          </a:prstGeom>
        </p:spPr>
      </p:pic>
    </p:spTree>
    <p:extLst>
      <p:ext uri="{BB962C8B-B14F-4D97-AF65-F5344CB8AC3E}">
        <p14:creationId xmlns:p14="http://schemas.microsoft.com/office/powerpoint/2010/main" val="1042291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Box 95">
            <a:extLst>
              <a:ext uri="{FF2B5EF4-FFF2-40B4-BE49-F238E27FC236}">
                <a16:creationId xmlns:a16="http://schemas.microsoft.com/office/drawing/2014/main" id="{D366587C-AFC2-BCB0-451D-4E99B7BA6532}"/>
              </a:ext>
            </a:extLst>
          </p:cNvPr>
          <p:cNvSpPr txBox="1"/>
          <p:nvPr/>
        </p:nvSpPr>
        <p:spPr>
          <a:xfrm>
            <a:off x="8092065" y="4643991"/>
            <a:ext cx="2997115" cy="461665"/>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 of Universal Credit claimants who are working </a:t>
            </a:r>
          </a:p>
        </p:txBody>
      </p:sp>
      <p:sp>
        <p:nvSpPr>
          <p:cNvPr id="9" name="Rectangle 8">
            <a:extLst>
              <a:ext uri="{FF2B5EF4-FFF2-40B4-BE49-F238E27FC236}">
                <a16:creationId xmlns:a16="http://schemas.microsoft.com/office/drawing/2014/main" id="{3462981A-A23A-0757-0654-A0C33FD4C0C5}"/>
              </a:ext>
            </a:extLst>
          </p:cNvPr>
          <p:cNvSpPr/>
          <p:nvPr/>
        </p:nvSpPr>
        <p:spPr>
          <a:xfrm>
            <a:off x="8101777" y="4664744"/>
            <a:ext cx="3831375" cy="1865046"/>
          </a:xfrm>
          <a:prstGeom prst="rect">
            <a:avLst/>
          </a:prstGeom>
          <a:solidFill>
            <a:srgbClr val="D8397C">
              <a:alpha val="19970"/>
            </a:srgbClr>
          </a:solidFill>
          <a:ln>
            <a:noFill/>
          </a:ln>
          <a:effectLst/>
        </p:spPr>
        <p:style>
          <a:lnRef idx="1">
            <a:schemeClr val="accent1"/>
          </a:lnRef>
          <a:fillRef idx="3">
            <a:schemeClr val="accent1"/>
          </a:fillRef>
          <a:effectRef idx="2">
            <a:schemeClr val="accent1"/>
          </a:effectRef>
          <a:fontRef idx="minor">
            <a:schemeClr val="lt1"/>
          </a:fontRef>
        </p:style>
      </p:sp>
      <p:pic>
        <p:nvPicPr>
          <p:cNvPr id="48" name="Picture 47">
            <a:extLst>
              <a:ext uri="{FF2B5EF4-FFF2-40B4-BE49-F238E27FC236}">
                <a16:creationId xmlns:a16="http://schemas.microsoft.com/office/drawing/2014/main" id="{6F6293AD-DD3C-B155-4BA1-87DF606AD9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605" r="29136" b="63603"/>
          <a:stretch/>
        </p:blipFill>
        <p:spPr>
          <a:xfrm>
            <a:off x="8341167" y="4897917"/>
            <a:ext cx="2541306" cy="1049287"/>
          </a:xfrm>
          <a:prstGeom prst="rect">
            <a:avLst/>
          </a:prstGeom>
        </p:spPr>
      </p:pic>
      <p:sp>
        <p:nvSpPr>
          <p:cNvPr id="102" name="Rectangle 101">
            <a:extLst>
              <a:ext uri="{FF2B5EF4-FFF2-40B4-BE49-F238E27FC236}">
                <a16:creationId xmlns:a16="http://schemas.microsoft.com/office/drawing/2014/main" id="{09AD7249-F450-C5F1-1B3E-09BC8F60D11E}"/>
              </a:ext>
            </a:extLst>
          </p:cNvPr>
          <p:cNvSpPr/>
          <p:nvPr/>
        </p:nvSpPr>
        <p:spPr>
          <a:xfrm>
            <a:off x="8101891" y="2796807"/>
            <a:ext cx="3817375" cy="1829875"/>
          </a:xfrm>
          <a:prstGeom prst="rect">
            <a:avLst/>
          </a:prstGeom>
          <a:solidFill>
            <a:srgbClr val="D8397C">
              <a:alpha val="19970"/>
            </a:srgbClr>
          </a:solidFill>
          <a:ln>
            <a:noFill/>
          </a:ln>
          <a:effectLst/>
        </p:spPr>
        <p:style>
          <a:lnRef idx="1">
            <a:schemeClr val="accent1"/>
          </a:lnRef>
          <a:fillRef idx="3">
            <a:schemeClr val="accent1"/>
          </a:fillRef>
          <a:effectRef idx="2">
            <a:schemeClr val="accent1"/>
          </a:effectRef>
          <a:fontRef idx="minor">
            <a:schemeClr val="lt1"/>
          </a:fontRef>
        </p:style>
      </p:sp>
      <p:pic>
        <p:nvPicPr>
          <p:cNvPr id="36" name="Picture 35">
            <a:extLst>
              <a:ext uri="{FF2B5EF4-FFF2-40B4-BE49-F238E27FC236}">
                <a16:creationId xmlns:a16="http://schemas.microsoft.com/office/drawing/2014/main" id="{38AA4754-4B93-5742-67B0-D1AC3E6D873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820" b="31565"/>
          <a:stretch/>
        </p:blipFill>
        <p:spPr>
          <a:xfrm>
            <a:off x="8190005" y="3060272"/>
            <a:ext cx="3791576" cy="1381903"/>
          </a:xfrm>
          <a:prstGeom prst="rect">
            <a:avLst/>
          </a:prstGeom>
        </p:spPr>
      </p:pic>
      <p:sp>
        <p:nvSpPr>
          <p:cNvPr id="3" name="Rectangle 2">
            <a:extLst>
              <a:ext uri="{FF2B5EF4-FFF2-40B4-BE49-F238E27FC236}">
                <a16:creationId xmlns:a16="http://schemas.microsoft.com/office/drawing/2014/main" id="{D96659EA-186D-37B1-6788-1ECD913304EB}"/>
              </a:ext>
            </a:extLst>
          </p:cNvPr>
          <p:cNvSpPr/>
          <p:nvPr/>
        </p:nvSpPr>
        <p:spPr>
          <a:xfrm>
            <a:off x="269033" y="1531992"/>
            <a:ext cx="3836204" cy="2468508"/>
          </a:xfrm>
          <a:prstGeom prst="rect">
            <a:avLst/>
          </a:prstGeom>
          <a:solidFill>
            <a:srgbClr val="0C8036">
              <a:alpha val="9722"/>
            </a:srgbClr>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A3DDF7FA-7B8F-4164-1EFC-D7769659AD9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2310"/>
          <a:stretch/>
        </p:blipFill>
        <p:spPr>
          <a:xfrm>
            <a:off x="301776" y="2031917"/>
            <a:ext cx="3873500" cy="2060264"/>
          </a:xfrm>
          <a:prstGeom prst="rect">
            <a:avLst/>
          </a:prstGeom>
        </p:spPr>
      </p:pic>
      <p:sp>
        <p:nvSpPr>
          <p:cNvPr id="24" name="Rectangle 23">
            <a:extLst>
              <a:ext uri="{FF2B5EF4-FFF2-40B4-BE49-F238E27FC236}">
                <a16:creationId xmlns:a16="http://schemas.microsoft.com/office/drawing/2014/main" id="{A887E63B-D123-5080-0E59-1E6731A08222}"/>
              </a:ext>
            </a:extLst>
          </p:cNvPr>
          <p:cNvSpPr/>
          <p:nvPr/>
        </p:nvSpPr>
        <p:spPr>
          <a:xfrm>
            <a:off x="4154090" y="5333237"/>
            <a:ext cx="3900917" cy="1193994"/>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72E90E82-1564-9352-1D85-953EEAD874D2}"/>
              </a:ext>
            </a:extLst>
          </p:cNvPr>
          <p:cNvSpPr/>
          <p:nvPr/>
        </p:nvSpPr>
        <p:spPr>
          <a:xfrm>
            <a:off x="4154090" y="4054335"/>
            <a:ext cx="3900917" cy="1229562"/>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152A6942-9233-A0DE-B5D3-2E2C4DD91A02}"/>
              </a:ext>
            </a:extLst>
          </p:cNvPr>
          <p:cNvSpPr/>
          <p:nvPr/>
        </p:nvSpPr>
        <p:spPr>
          <a:xfrm>
            <a:off x="4153049" y="2808515"/>
            <a:ext cx="3900917" cy="1193994"/>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5">
            <a:extLst>
              <a:ext uri="{FF2B5EF4-FFF2-40B4-BE49-F238E27FC236}">
                <a16:creationId xmlns:a16="http://schemas.microsoft.com/office/drawing/2014/main" id="{62F72092-1A25-EB15-CB03-A5D46D5D4D81}"/>
              </a:ext>
            </a:extLst>
          </p:cNvPr>
          <p:cNvSpPr/>
          <p:nvPr/>
        </p:nvSpPr>
        <p:spPr>
          <a:xfrm>
            <a:off x="8101778" y="1529612"/>
            <a:ext cx="3821190" cy="1229134"/>
          </a:xfrm>
          <a:prstGeom prst="rect">
            <a:avLst/>
          </a:prstGeom>
          <a:solidFill>
            <a:srgbClr val="D8397C">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5" name="Rectangle 4">
            <a:extLst>
              <a:ext uri="{FF2B5EF4-FFF2-40B4-BE49-F238E27FC236}">
                <a16:creationId xmlns:a16="http://schemas.microsoft.com/office/drawing/2014/main" id="{318EE0B7-B037-DC14-787E-C8C192380FD3}"/>
              </a:ext>
            </a:extLst>
          </p:cNvPr>
          <p:cNvSpPr/>
          <p:nvPr/>
        </p:nvSpPr>
        <p:spPr>
          <a:xfrm>
            <a:off x="269033" y="4061282"/>
            <a:ext cx="3836204" cy="2468508"/>
          </a:xfrm>
          <a:prstGeom prst="rect">
            <a:avLst/>
          </a:prstGeom>
          <a:solidFill>
            <a:srgbClr val="0C8036">
              <a:alpha val="10000"/>
            </a:srgbClr>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1AE17A6A-7467-022D-D7E5-41051A7FF51D}"/>
              </a:ext>
            </a:extLst>
          </p:cNvPr>
          <p:cNvSpPr/>
          <p:nvPr/>
        </p:nvSpPr>
        <p:spPr>
          <a:xfrm>
            <a:off x="4153049" y="1529613"/>
            <a:ext cx="3900917" cy="1229562"/>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14" name="TextBox 13">
            <a:extLst>
              <a:ext uri="{FF2B5EF4-FFF2-40B4-BE49-F238E27FC236}">
                <a16:creationId xmlns:a16="http://schemas.microsoft.com/office/drawing/2014/main" id="{A361AAD9-8876-3E52-7E3A-40D198A0E3E6}"/>
              </a:ext>
            </a:extLst>
          </p:cNvPr>
          <p:cNvSpPr txBox="1"/>
          <p:nvPr/>
        </p:nvSpPr>
        <p:spPr>
          <a:xfrm>
            <a:off x="4158018" y="1507529"/>
            <a:ext cx="3296361"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Apprenticeship starts by age group</a:t>
            </a:r>
          </a:p>
        </p:txBody>
      </p:sp>
      <p:sp>
        <p:nvSpPr>
          <p:cNvPr id="53" name="TextBox 52">
            <a:extLst>
              <a:ext uri="{FF2B5EF4-FFF2-40B4-BE49-F238E27FC236}">
                <a16:creationId xmlns:a16="http://schemas.microsoft.com/office/drawing/2014/main" id="{F3532C53-2339-B817-9EBB-5EA84BB13FF1}"/>
              </a:ext>
            </a:extLst>
          </p:cNvPr>
          <p:cNvSpPr txBox="1"/>
          <p:nvPr/>
        </p:nvSpPr>
        <p:spPr>
          <a:xfrm>
            <a:off x="269033" y="1511849"/>
            <a:ext cx="2904274" cy="461665"/>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Change in resident population by age group, 2011-2021</a:t>
            </a:r>
          </a:p>
        </p:txBody>
      </p:sp>
      <p:pic>
        <p:nvPicPr>
          <p:cNvPr id="58" name="Graphic 57" descr="Diploma roll with solid fill">
            <a:extLst>
              <a:ext uri="{FF2B5EF4-FFF2-40B4-BE49-F238E27FC236}">
                <a16:creationId xmlns:a16="http://schemas.microsoft.com/office/drawing/2014/main" id="{152954A3-60FF-EA72-6F49-7FECBB1A382E}"/>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493549" y="3972988"/>
            <a:ext cx="575200" cy="575200"/>
          </a:xfrm>
          <a:prstGeom prst="rect">
            <a:avLst/>
          </a:prstGeom>
        </p:spPr>
      </p:pic>
      <p:sp>
        <p:nvSpPr>
          <p:cNvPr id="66" name="TextBox 65">
            <a:extLst>
              <a:ext uri="{FF2B5EF4-FFF2-40B4-BE49-F238E27FC236}">
                <a16:creationId xmlns:a16="http://schemas.microsoft.com/office/drawing/2014/main" id="{49963036-E2EA-8DE8-FC46-0B1E9892B8B0}"/>
              </a:ext>
            </a:extLst>
          </p:cNvPr>
          <p:cNvSpPr txBox="1"/>
          <p:nvPr/>
        </p:nvSpPr>
        <p:spPr>
          <a:xfrm>
            <a:off x="4125468" y="2758746"/>
            <a:ext cx="3844605"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Community learning participation by age group</a:t>
            </a:r>
          </a:p>
        </p:txBody>
      </p:sp>
      <p:pic>
        <p:nvPicPr>
          <p:cNvPr id="28" name="Graphic 27" descr="Business Growth with solid fill">
            <a:extLst>
              <a:ext uri="{FF2B5EF4-FFF2-40B4-BE49-F238E27FC236}">
                <a16:creationId xmlns:a16="http://schemas.microsoft.com/office/drawing/2014/main" id="{F44A0544-BEDC-87CB-CDB1-C78CE0E25479}"/>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485970" y="1498384"/>
            <a:ext cx="601790" cy="601790"/>
          </a:xfrm>
          <a:prstGeom prst="rect">
            <a:avLst/>
          </a:prstGeom>
        </p:spPr>
      </p:pic>
      <p:sp>
        <p:nvSpPr>
          <p:cNvPr id="29" name="TextBox 28">
            <a:extLst>
              <a:ext uri="{FF2B5EF4-FFF2-40B4-BE49-F238E27FC236}">
                <a16:creationId xmlns:a16="http://schemas.microsoft.com/office/drawing/2014/main" id="{EB66552F-8613-3D2C-9747-C0516E8C18C5}"/>
              </a:ext>
            </a:extLst>
          </p:cNvPr>
          <p:cNvSpPr txBox="1"/>
          <p:nvPr/>
        </p:nvSpPr>
        <p:spPr>
          <a:xfrm>
            <a:off x="272734" y="4052974"/>
            <a:ext cx="2904274"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Qualifications by age, 2021</a:t>
            </a:r>
          </a:p>
        </p:txBody>
      </p:sp>
      <p:sp>
        <p:nvSpPr>
          <p:cNvPr id="46" name="TextBox 45">
            <a:extLst>
              <a:ext uri="{FF2B5EF4-FFF2-40B4-BE49-F238E27FC236}">
                <a16:creationId xmlns:a16="http://schemas.microsoft.com/office/drawing/2014/main" id="{13EAC1B9-7B01-AB4D-3046-84F3005D176A}"/>
              </a:ext>
            </a:extLst>
          </p:cNvPr>
          <p:cNvSpPr txBox="1"/>
          <p:nvPr/>
        </p:nvSpPr>
        <p:spPr>
          <a:xfrm>
            <a:off x="1419054" y="3688660"/>
            <a:ext cx="730066" cy="246221"/>
          </a:xfrm>
          <a:prstGeom prst="rect">
            <a:avLst/>
          </a:prstGeom>
          <a:noFill/>
        </p:spPr>
        <p:txBody>
          <a:bodyPr wrap="square" rtlCol="0">
            <a:spAutoFit/>
          </a:bodyPr>
          <a:lstStyle/>
          <a:p>
            <a:r>
              <a:rPr lang="en-US" sz="1000" b="1" dirty="0">
                <a:latin typeface="Arial Nova" panose="020B0504020202020204" pitchFamily="34" charset="0"/>
              </a:rPr>
              <a:t>(-0.4%)</a:t>
            </a:r>
          </a:p>
        </p:txBody>
      </p:sp>
      <p:sp>
        <p:nvSpPr>
          <p:cNvPr id="55" name="TextBox 54">
            <a:extLst>
              <a:ext uri="{FF2B5EF4-FFF2-40B4-BE49-F238E27FC236}">
                <a16:creationId xmlns:a16="http://schemas.microsoft.com/office/drawing/2014/main" id="{AB767D32-CDC6-2C94-EDBE-F72CBFEE88E9}"/>
              </a:ext>
            </a:extLst>
          </p:cNvPr>
          <p:cNvSpPr txBox="1"/>
          <p:nvPr/>
        </p:nvSpPr>
        <p:spPr>
          <a:xfrm>
            <a:off x="1364568" y="3383976"/>
            <a:ext cx="545175" cy="246221"/>
          </a:xfrm>
          <a:prstGeom prst="rect">
            <a:avLst/>
          </a:prstGeom>
          <a:noFill/>
        </p:spPr>
        <p:txBody>
          <a:bodyPr wrap="square" rtlCol="0">
            <a:spAutoFit/>
          </a:bodyPr>
          <a:lstStyle/>
          <a:p>
            <a:r>
              <a:rPr lang="en-US" sz="1000" b="1" dirty="0">
                <a:latin typeface="Arial Nova" panose="020B0504020202020204" pitchFamily="34" charset="0"/>
              </a:rPr>
              <a:t>(4%)</a:t>
            </a:r>
          </a:p>
        </p:txBody>
      </p:sp>
      <p:sp>
        <p:nvSpPr>
          <p:cNvPr id="56" name="TextBox 55">
            <a:extLst>
              <a:ext uri="{FF2B5EF4-FFF2-40B4-BE49-F238E27FC236}">
                <a16:creationId xmlns:a16="http://schemas.microsoft.com/office/drawing/2014/main" id="{3A0EF9AE-01E4-04A7-9285-C96176E8EAFD}"/>
              </a:ext>
            </a:extLst>
          </p:cNvPr>
          <p:cNvSpPr txBox="1"/>
          <p:nvPr/>
        </p:nvSpPr>
        <p:spPr>
          <a:xfrm>
            <a:off x="3215239" y="3073240"/>
            <a:ext cx="545175" cy="246221"/>
          </a:xfrm>
          <a:prstGeom prst="rect">
            <a:avLst/>
          </a:prstGeom>
          <a:noFill/>
        </p:spPr>
        <p:txBody>
          <a:bodyPr wrap="square" rtlCol="0">
            <a:spAutoFit/>
          </a:bodyPr>
          <a:lstStyle/>
          <a:p>
            <a:r>
              <a:rPr lang="en-US" sz="1000" b="1" dirty="0">
                <a:latin typeface="Arial Nova" panose="020B0504020202020204" pitchFamily="34" charset="0"/>
              </a:rPr>
              <a:t>(15%)</a:t>
            </a:r>
          </a:p>
        </p:txBody>
      </p:sp>
      <p:sp>
        <p:nvSpPr>
          <p:cNvPr id="57" name="TextBox 56">
            <a:extLst>
              <a:ext uri="{FF2B5EF4-FFF2-40B4-BE49-F238E27FC236}">
                <a16:creationId xmlns:a16="http://schemas.microsoft.com/office/drawing/2014/main" id="{C0752149-B6A4-0B7B-2A2B-8AD192D09A98}"/>
              </a:ext>
            </a:extLst>
          </p:cNvPr>
          <p:cNvSpPr txBox="1"/>
          <p:nvPr/>
        </p:nvSpPr>
        <p:spPr>
          <a:xfrm>
            <a:off x="863537" y="2784211"/>
            <a:ext cx="545175" cy="246221"/>
          </a:xfrm>
          <a:prstGeom prst="rect">
            <a:avLst/>
          </a:prstGeom>
          <a:noFill/>
        </p:spPr>
        <p:txBody>
          <a:bodyPr wrap="square" rtlCol="0">
            <a:spAutoFit/>
          </a:bodyPr>
          <a:lstStyle/>
          <a:p>
            <a:r>
              <a:rPr lang="en-US" sz="1000" b="1" dirty="0">
                <a:latin typeface="Arial Nova" panose="020B0504020202020204" pitchFamily="34" charset="0"/>
              </a:rPr>
              <a:t>(-6%)</a:t>
            </a:r>
          </a:p>
        </p:txBody>
      </p:sp>
      <p:sp>
        <p:nvSpPr>
          <p:cNvPr id="59" name="TextBox 58">
            <a:extLst>
              <a:ext uri="{FF2B5EF4-FFF2-40B4-BE49-F238E27FC236}">
                <a16:creationId xmlns:a16="http://schemas.microsoft.com/office/drawing/2014/main" id="{60B3789A-17A8-C08B-03B0-BA97D77FEEF1}"/>
              </a:ext>
            </a:extLst>
          </p:cNvPr>
          <p:cNvSpPr txBox="1"/>
          <p:nvPr/>
        </p:nvSpPr>
        <p:spPr>
          <a:xfrm>
            <a:off x="3320225" y="2473315"/>
            <a:ext cx="545175" cy="246221"/>
          </a:xfrm>
          <a:prstGeom prst="rect">
            <a:avLst/>
          </a:prstGeom>
          <a:noFill/>
        </p:spPr>
        <p:txBody>
          <a:bodyPr wrap="square" rtlCol="0">
            <a:spAutoFit/>
          </a:bodyPr>
          <a:lstStyle/>
          <a:p>
            <a:r>
              <a:rPr lang="en-US" sz="1000" b="1" dirty="0">
                <a:latin typeface="Arial Nova" panose="020B0504020202020204" pitchFamily="34" charset="0"/>
              </a:rPr>
              <a:t>(11%)</a:t>
            </a:r>
          </a:p>
        </p:txBody>
      </p:sp>
      <p:sp>
        <p:nvSpPr>
          <p:cNvPr id="60" name="TextBox 59">
            <a:extLst>
              <a:ext uri="{FF2B5EF4-FFF2-40B4-BE49-F238E27FC236}">
                <a16:creationId xmlns:a16="http://schemas.microsoft.com/office/drawing/2014/main" id="{7CD903A1-EBD7-07A0-E76C-5DB610A7F9AC}"/>
              </a:ext>
            </a:extLst>
          </p:cNvPr>
          <p:cNvSpPr txBox="1"/>
          <p:nvPr/>
        </p:nvSpPr>
        <p:spPr>
          <a:xfrm>
            <a:off x="3658553" y="2171563"/>
            <a:ext cx="545175" cy="246221"/>
          </a:xfrm>
          <a:prstGeom prst="rect">
            <a:avLst/>
          </a:prstGeom>
          <a:noFill/>
        </p:spPr>
        <p:txBody>
          <a:bodyPr wrap="square" rtlCol="0">
            <a:spAutoFit/>
          </a:bodyPr>
          <a:lstStyle/>
          <a:p>
            <a:r>
              <a:rPr lang="en-US" sz="1000" b="1" dirty="0">
                <a:latin typeface="Arial Nova" panose="020B0504020202020204" pitchFamily="34" charset="0"/>
              </a:rPr>
              <a:t>(37%)</a:t>
            </a:r>
          </a:p>
        </p:txBody>
      </p:sp>
      <p:pic>
        <p:nvPicPr>
          <p:cNvPr id="62" name="Graphic 61" descr="Office worker male with solid fill">
            <a:extLst>
              <a:ext uri="{FF2B5EF4-FFF2-40B4-BE49-F238E27FC236}">
                <a16:creationId xmlns:a16="http://schemas.microsoft.com/office/drawing/2014/main" id="{DA263BF6-E4EC-1FFF-02E7-D82087BF51F5}"/>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621682" y="1548453"/>
            <a:ext cx="485118" cy="485118"/>
          </a:xfrm>
          <a:prstGeom prst="rect">
            <a:avLst/>
          </a:prstGeom>
        </p:spPr>
      </p:pic>
      <p:sp>
        <p:nvSpPr>
          <p:cNvPr id="77" name="TextBox 76">
            <a:extLst>
              <a:ext uri="{FF2B5EF4-FFF2-40B4-BE49-F238E27FC236}">
                <a16:creationId xmlns:a16="http://schemas.microsoft.com/office/drawing/2014/main" id="{BA049A3F-6BD5-0C6A-72F9-F7F12410A817}"/>
              </a:ext>
            </a:extLst>
          </p:cNvPr>
          <p:cNvSpPr txBox="1"/>
          <p:nvPr/>
        </p:nvSpPr>
        <p:spPr>
          <a:xfrm>
            <a:off x="8107116" y="1510392"/>
            <a:ext cx="3296361"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Labour intensive roles</a:t>
            </a:r>
          </a:p>
        </p:txBody>
      </p:sp>
      <p:pic>
        <p:nvPicPr>
          <p:cNvPr id="79" name="Picture 78">
            <a:extLst>
              <a:ext uri="{FF2B5EF4-FFF2-40B4-BE49-F238E27FC236}">
                <a16:creationId xmlns:a16="http://schemas.microsoft.com/office/drawing/2014/main" id="{56889C8E-E951-C9BC-C071-0E393C8BB13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t="62116" r="26389" b="15042"/>
          <a:stretch/>
        </p:blipFill>
        <p:spPr>
          <a:xfrm>
            <a:off x="8168576" y="5947204"/>
            <a:ext cx="2823263" cy="626592"/>
          </a:xfrm>
          <a:prstGeom prst="rect">
            <a:avLst/>
          </a:prstGeom>
        </p:spPr>
      </p:pic>
      <p:pic>
        <p:nvPicPr>
          <p:cNvPr id="83" name="Graphic 82" descr="Construction worker female with solid fill">
            <a:extLst>
              <a:ext uri="{FF2B5EF4-FFF2-40B4-BE49-F238E27FC236}">
                <a16:creationId xmlns:a16="http://schemas.microsoft.com/office/drawing/2014/main" id="{F64A7BD9-15FA-6F86-C0D3-915569BA5779}"/>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285463" y="1550368"/>
            <a:ext cx="485119" cy="485119"/>
          </a:xfrm>
          <a:prstGeom prst="rect">
            <a:avLst/>
          </a:prstGeom>
        </p:spPr>
      </p:pic>
      <p:sp>
        <p:nvSpPr>
          <p:cNvPr id="84" name="Oval 83">
            <a:extLst>
              <a:ext uri="{FF2B5EF4-FFF2-40B4-BE49-F238E27FC236}">
                <a16:creationId xmlns:a16="http://schemas.microsoft.com/office/drawing/2014/main" id="{AFB8C5D7-69B3-F0F4-8C0A-0BCA0C682720}"/>
              </a:ext>
            </a:extLst>
          </p:cNvPr>
          <p:cNvSpPr>
            <a:spLocks noChangeAspect="1"/>
          </p:cNvSpPr>
          <p:nvPr/>
        </p:nvSpPr>
        <p:spPr>
          <a:xfrm>
            <a:off x="8360985" y="5563967"/>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Box 84">
            <a:extLst>
              <a:ext uri="{FF2B5EF4-FFF2-40B4-BE49-F238E27FC236}">
                <a16:creationId xmlns:a16="http://schemas.microsoft.com/office/drawing/2014/main" id="{78DD0D7F-2233-438D-7059-A6D56CA4CD6B}"/>
              </a:ext>
            </a:extLst>
          </p:cNvPr>
          <p:cNvSpPr txBox="1"/>
          <p:nvPr/>
        </p:nvSpPr>
        <p:spPr>
          <a:xfrm>
            <a:off x="8138339" y="5593655"/>
            <a:ext cx="545175" cy="246221"/>
          </a:xfrm>
          <a:prstGeom prst="rect">
            <a:avLst/>
          </a:prstGeom>
          <a:noFill/>
        </p:spPr>
        <p:txBody>
          <a:bodyPr wrap="square" rtlCol="0">
            <a:spAutoFit/>
          </a:bodyPr>
          <a:lstStyle/>
          <a:p>
            <a:pPr algn="ctr"/>
            <a:r>
              <a:rPr lang="en-US" sz="1000" b="1" dirty="0">
                <a:solidFill>
                  <a:srgbClr val="268037"/>
                </a:solidFill>
                <a:latin typeface="Arial Nova" panose="020B0504020202020204" pitchFamily="34" charset="0"/>
              </a:rPr>
              <a:t>35%</a:t>
            </a:r>
          </a:p>
        </p:txBody>
      </p:sp>
      <p:sp>
        <p:nvSpPr>
          <p:cNvPr id="86" name="Oval 85">
            <a:extLst>
              <a:ext uri="{FF2B5EF4-FFF2-40B4-BE49-F238E27FC236}">
                <a16:creationId xmlns:a16="http://schemas.microsoft.com/office/drawing/2014/main" id="{C17BDF51-E20D-34CC-6063-514C649C3C58}"/>
              </a:ext>
            </a:extLst>
          </p:cNvPr>
          <p:cNvSpPr>
            <a:spLocks noChangeAspect="1"/>
          </p:cNvSpPr>
          <p:nvPr/>
        </p:nvSpPr>
        <p:spPr>
          <a:xfrm>
            <a:off x="10636467" y="5709112"/>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extBox 86">
            <a:extLst>
              <a:ext uri="{FF2B5EF4-FFF2-40B4-BE49-F238E27FC236}">
                <a16:creationId xmlns:a16="http://schemas.microsoft.com/office/drawing/2014/main" id="{08801321-8C68-584E-B383-E41CB35E7A53}"/>
              </a:ext>
            </a:extLst>
          </p:cNvPr>
          <p:cNvSpPr txBox="1"/>
          <p:nvPr/>
        </p:nvSpPr>
        <p:spPr>
          <a:xfrm>
            <a:off x="10467606" y="5728149"/>
            <a:ext cx="545175" cy="246221"/>
          </a:xfrm>
          <a:prstGeom prst="rect">
            <a:avLst/>
          </a:prstGeom>
          <a:noFill/>
        </p:spPr>
        <p:txBody>
          <a:bodyPr wrap="square" rtlCol="0">
            <a:spAutoFit/>
          </a:bodyPr>
          <a:lstStyle/>
          <a:p>
            <a:pPr algn="ctr"/>
            <a:r>
              <a:rPr lang="en-US" sz="1000" b="1" dirty="0">
                <a:solidFill>
                  <a:srgbClr val="268037"/>
                </a:solidFill>
                <a:latin typeface="Arial Nova" panose="020B0504020202020204" pitchFamily="34" charset="0"/>
              </a:rPr>
              <a:t>33%</a:t>
            </a:r>
          </a:p>
        </p:txBody>
      </p:sp>
      <p:sp>
        <p:nvSpPr>
          <p:cNvPr id="88" name="Oval 87">
            <a:extLst>
              <a:ext uri="{FF2B5EF4-FFF2-40B4-BE49-F238E27FC236}">
                <a16:creationId xmlns:a16="http://schemas.microsoft.com/office/drawing/2014/main" id="{6F4B968F-6CA8-5580-96ED-16E2E97A40BF}"/>
              </a:ext>
            </a:extLst>
          </p:cNvPr>
          <p:cNvSpPr>
            <a:spLocks noChangeAspect="1"/>
          </p:cNvSpPr>
          <p:nvPr/>
        </p:nvSpPr>
        <p:spPr>
          <a:xfrm>
            <a:off x="8371492" y="5352186"/>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5017A138-BF1A-FF27-9222-1E4355DF5508}"/>
              </a:ext>
            </a:extLst>
          </p:cNvPr>
          <p:cNvSpPr>
            <a:spLocks noChangeAspect="1"/>
          </p:cNvSpPr>
          <p:nvPr/>
        </p:nvSpPr>
        <p:spPr>
          <a:xfrm>
            <a:off x="10636468" y="5443839"/>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C1D308C1-E3CD-F903-C69F-02D80ABD1BE2}"/>
              </a:ext>
            </a:extLst>
          </p:cNvPr>
          <p:cNvSpPr>
            <a:spLocks noChangeAspect="1"/>
          </p:cNvSpPr>
          <p:nvPr/>
        </p:nvSpPr>
        <p:spPr>
          <a:xfrm>
            <a:off x="8366237" y="5436051"/>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2214C032-D2B3-AA36-07BF-86ADE33419DD}"/>
              </a:ext>
            </a:extLst>
          </p:cNvPr>
          <p:cNvSpPr>
            <a:spLocks noChangeAspect="1"/>
          </p:cNvSpPr>
          <p:nvPr/>
        </p:nvSpPr>
        <p:spPr>
          <a:xfrm>
            <a:off x="10636462" y="5531589"/>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a:extLst>
              <a:ext uri="{FF2B5EF4-FFF2-40B4-BE49-F238E27FC236}">
                <a16:creationId xmlns:a16="http://schemas.microsoft.com/office/drawing/2014/main" id="{80AEC07D-AF30-7FB4-E63F-FDB820E79CCB}"/>
              </a:ext>
            </a:extLst>
          </p:cNvPr>
          <p:cNvSpPr txBox="1"/>
          <p:nvPr/>
        </p:nvSpPr>
        <p:spPr>
          <a:xfrm>
            <a:off x="10547595" y="5519788"/>
            <a:ext cx="545175" cy="246221"/>
          </a:xfrm>
          <a:prstGeom prst="rect">
            <a:avLst/>
          </a:prstGeom>
          <a:noFill/>
        </p:spPr>
        <p:txBody>
          <a:bodyPr wrap="square" rtlCol="0">
            <a:spAutoFit/>
          </a:bodyPr>
          <a:lstStyle/>
          <a:p>
            <a:pPr algn="ctr"/>
            <a:r>
              <a:rPr lang="en-US" sz="1000" b="1" dirty="0">
                <a:solidFill>
                  <a:srgbClr val="D8397C"/>
                </a:solidFill>
                <a:latin typeface="Arial Nova" panose="020B0504020202020204" pitchFamily="34" charset="0"/>
              </a:rPr>
              <a:t>36%</a:t>
            </a:r>
          </a:p>
        </p:txBody>
      </p:sp>
      <p:sp>
        <p:nvSpPr>
          <p:cNvPr id="93" name="TextBox 92">
            <a:extLst>
              <a:ext uri="{FF2B5EF4-FFF2-40B4-BE49-F238E27FC236}">
                <a16:creationId xmlns:a16="http://schemas.microsoft.com/office/drawing/2014/main" id="{1DF91CC0-857A-3A28-C631-1F57CDBD86B2}"/>
              </a:ext>
            </a:extLst>
          </p:cNvPr>
          <p:cNvSpPr txBox="1"/>
          <p:nvPr/>
        </p:nvSpPr>
        <p:spPr>
          <a:xfrm>
            <a:off x="10422550" y="5228496"/>
            <a:ext cx="545175" cy="246221"/>
          </a:xfrm>
          <a:prstGeom prst="rect">
            <a:avLst/>
          </a:prstGeom>
          <a:noFill/>
        </p:spPr>
        <p:txBody>
          <a:bodyPr wrap="square" rtlCol="0">
            <a:spAutoFit/>
          </a:bodyPr>
          <a:lstStyle/>
          <a:p>
            <a:pPr algn="ctr"/>
            <a:r>
              <a:rPr lang="en-US" sz="1000" b="1" dirty="0">
                <a:solidFill>
                  <a:srgbClr val="2E78BD"/>
                </a:solidFill>
                <a:latin typeface="Arial Nova" panose="020B0504020202020204" pitchFamily="34" charset="0"/>
              </a:rPr>
              <a:t>37%</a:t>
            </a:r>
          </a:p>
        </p:txBody>
      </p:sp>
      <p:sp>
        <p:nvSpPr>
          <p:cNvPr id="94" name="TextBox 93">
            <a:extLst>
              <a:ext uri="{FF2B5EF4-FFF2-40B4-BE49-F238E27FC236}">
                <a16:creationId xmlns:a16="http://schemas.microsoft.com/office/drawing/2014/main" id="{4473C60C-385E-8183-4A01-6EECF2E07825}"/>
              </a:ext>
            </a:extLst>
          </p:cNvPr>
          <p:cNvSpPr txBox="1"/>
          <p:nvPr/>
        </p:nvSpPr>
        <p:spPr>
          <a:xfrm>
            <a:off x="8140502" y="5134363"/>
            <a:ext cx="545175" cy="246221"/>
          </a:xfrm>
          <a:prstGeom prst="rect">
            <a:avLst/>
          </a:prstGeom>
          <a:noFill/>
        </p:spPr>
        <p:txBody>
          <a:bodyPr wrap="square" rtlCol="0">
            <a:spAutoFit/>
          </a:bodyPr>
          <a:lstStyle/>
          <a:p>
            <a:pPr algn="ctr"/>
            <a:r>
              <a:rPr lang="en-US" sz="1000" b="1" dirty="0">
                <a:solidFill>
                  <a:srgbClr val="2E78BD"/>
                </a:solidFill>
                <a:latin typeface="Arial Nova" panose="020B0504020202020204" pitchFamily="34" charset="0"/>
              </a:rPr>
              <a:t>38%</a:t>
            </a:r>
          </a:p>
        </p:txBody>
      </p:sp>
      <p:sp>
        <p:nvSpPr>
          <p:cNvPr id="95" name="TextBox 94">
            <a:extLst>
              <a:ext uri="{FF2B5EF4-FFF2-40B4-BE49-F238E27FC236}">
                <a16:creationId xmlns:a16="http://schemas.microsoft.com/office/drawing/2014/main" id="{92277A4B-7599-EA82-F580-DD4D88A3D21F}"/>
              </a:ext>
            </a:extLst>
          </p:cNvPr>
          <p:cNvSpPr txBox="1"/>
          <p:nvPr/>
        </p:nvSpPr>
        <p:spPr>
          <a:xfrm>
            <a:off x="7975978" y="5380619"/>
            <a:ext cx="545175" cy="246221"/>
          </a:xfrm>
          <a:prstGeom prst="rect">
            <a:avLst/>
          </a:prstGeom>
          <a:noFill/>
        </p:spPr>
        <p:txBody>
          <a:bodyPr wrap="square" rtlCol="0">
            <a:spAutoFit/>
          </a:bodyPr>
          <a:lstStyle/>
          <a:p>
            <a:pPr algn="ctr"/>
            <a:r>
              <a:rPr lang="en-US" sz="1000" b="1" dirty="0">
                <a:solidFill>
                  <a:srgbClr val="D8397C"/>
                </a:solidFill>
                <a:latin typeface="Arial Nova" panose="020B0504020202020204" pitchFamily="34" charset="0"/>
              </a:rPr>
              <a:t>37%</a:t>
            </a:r>
          </a:p>
        </p:txBody>
      </p:sp>
      <p:pic>
        <p:nvPicPr>
          <p:cNvPr id="98" name="Graphic 97" descr="Employee badge with solid fill">
            <a:extLst>
              <a:ext uri="{FF2B5EF4-FFF2-40B4-BE49-F238E27FC236}">
                <a16:creationId xmlns:a16="http://schemas.microsoft.com/office/drawing/2014/main" id="{15C91B22-A344-FCB7-6721-93E5869CC283}"/>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1403477" y="4630568"/>
            <a:ext cx="492022" cy="492022"/>
          </a:xfrm>
          <a:prstGeom prst="rect">
            <a:avLst/>
          </a:prstGeom>
        </p:spPr>
      </p:pic>
      <p:sp>
        <p:nvSpPr>
          <p:cNvPr id="30" name="TextBox 29">
            <a:extLst>
              <a:ext uri="{FF2B5EF4-FFF2-40B4-BE49-F238E27FC236}">
                <a16:creationId xmlns:a16="http://schemas.microsoft.com/office/drawing/2014/main" id="{5F1040AD-DA4B-C6B8-1C4C-0950C12EC3F3}"/>
              </a:ext>
            </a:extLst>
          </p:cNvPr>
          <p:cNvSpPr txBox="1"/>
          <p:nvPr/>
        </p:nvSpPr>
        <p:spPr>
          <a:xfrm>
            <a:off x="4131598" y="4029279"/>
            <a:ext cx="3889642"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Education &amp; training participation by age group</a:t>
            </a:r>
          </a:p>
        </p:txBody>
      </p:sp>
      <p:sp>
        <p:nvSpPr>
          <p:cNvPr id="31" name="TextBox 30">
            <a:extLst>
              <a:ext uri="{FF2B5EF4-FFF2-40B4-BE49-F238E27FC236}">
                <a16:creationId xmlns:a16="http://schemas.microsoft.com/office/drawing/2014/main" id="{1D27D54B-9233-31F8-4AAB-87AD5E4E8829}"/>
              </a:ext>
            </a:extLst>
          </p:cNvPr>
          <p:cNvSpPr txBox="1"/>
          <p:nvPr/>
        </p:nvSpPr>
        <p:spPr>
          <a:xfrm>
            <a:off x="4148641" y="5300319"/>
            <a:ext cx="3076729"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Higher education participation</a:t>
            </a:r>
          </a:p>
        </p:txBody>
      </p:sp>
      <p:pic>
        <p:nvPicPr>
          <p:cNvPr id="21" name="Graphic 20" descr="Users with solid fill">
            <a:extLst>
              <a:ext uri="{FF2B5EF4-FFF2-40B4-BE49-F238E27FC236}">
                <a16:creationId xmlns:a16="http://schemas.microsoft.com/office/drawing/2014/main" id="{17122C1D-E998-CC02-E87A-72A8B30EA2A0}"/>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7555579" y="2834810"/>
            <a:ext cx="485118" cy="485118"/>
          </a:xfrm>
          <a:prstGeom prst="rect">
            <a:avLst/>
          </a:prstGeom>
        </p:spPr>
      </p:pic>
      <p:pic>
        <p:nvPicPr>
          <p:cNvPr id="82" name="Graphic 81" descr="Classroom with solid fill">
            <a:extLst>
              <a:ext uri="{FF2B5EF4-FFF2-40B4-BE49-F238E27FC236}">
                <a16:creationId xmlns:a16="http://schemas.microsoft.com/office/drawing/2014/main" id="{775247A6-289A-E10A-8502-043A6EF2A16C}"/>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7571889" y="4087380"/>
            <a:ext cx="492022" cy="492022"/>
          </a:xfrm>
          <a:prstGeom prst="rect">
            <a:avLst/>
          </a:prstGeom>
        </p:spPr>
      </p:pic>
      <p:pic>
        <p:nvPicPr>
          <p:cNvPr id="101" name="Graphic 100" descr="Graduation cap with solid fill">
            <a:extLst>
              <a:ext uri="{FF2B5EF4-FFF2-40B4-BE49-F238E27FC236}">
                <a16:creationId xmlns:a16="http://schemas.microsoft.com/office/drawing/2014/main" id="{779E9F47-F13F-986E-3EDD-BEA92481BB5B}"/>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7583953" y="5259030"/>
            <a:ext cx="492022" cy="492022"/>
          </a:xfrm>
          <a:prstGeom prst="rect">
            <a:avLst/>
          </a:prstGeom>
        </p:spPr>
      </p:pic>
      <p:sp>
        <p:nvSpPr>
          <p:cNvPr id="103" name="TextBox 102">
            <a:extLst>
              <a:ext uri="{FF2B5EF4-FFF2-40B4-BE49-F238E27FC236}">
                <a16:creationId xmlns:a16="http://schemas.microsoft.com/office/drawing/2014/main" id="{DB9FFFB4-7303-7020-4AAA-158B3EE431D8}"/>
              </a:ext>
            </a:extLst>
          </p:cNvPr>
          <p:cNvSpPr txBox="1"/>
          <p:nvPr/>
        </p:nvSpPr>
        <p:spPr>
          <a:xfrm>
            <a:off x="8100850" y="2785401"/>
            <a:ext cx="3296361"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Median annual wage of all workers</a:t>
            </a:r>
          </a:p>
        </p:txBody>
      </p:sp>
      <p:pic>
        <p:nvPicPr>
          <p:cNvPr id="109" name="Graphic 108" descr="Money with solid fill">
            <a:extLst>
              <a:ext uri="{FF2B5EF4-FFF2-40B4-BE49-F238E27FC236}">
                <a16:creationId xmlns:a16="http://schemas.microsoft.com/office/drawing/2014/main" id="{71510CCE-3103-A8CB-5801-FE5BFEC15440}"/>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1227644" y="2764971"/>
            <a:ext cx="647595" cy="647595"/>
          </a:xfrm>
          <a:prstGeom prst="rect">
            <a:avLst/>
          </a:prstGeom>
        </p:spPr>
      </p:pic>
      <p:pic>
        <p:nvPicPr>
          <p:cNvPr id="22" name="Picture 21">
            <a:extLst>
              <a:ext uri="{FF2B5EF4-FFF2-40B4-BE49-F238E27FC236}">
                <a16:creationId xmlns:a16="http://schemas.microsoft.com/office/drawing/2014/main" id="{F8E7C861-5A69-E6EE-E35A-594FAB7EF927}"/>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t="83354" r="35938" b="-1081"/>
          <a:stretch/>
        </p:blipFill>
        <p:spPr>
          <a:xfrm>
            <a:off x="7970073" y="4293762"/>
            <a:ext cx="2579083" cy="357976"/>
          </a:xfrm>
          <a:prstGeom prst="rect">
            <a:avLst/>
          </a:prstGeom>
        </p:spPr>
      </p:pic>
      <p:sp>
        <p:nvSpPr>
          <p:cNvPr id="26" name="Oval 25">
            <a:extLst>
              <a:ext uri="{FF2B5EF4-FFF2-40B4-BE49-F238E27FC236}">
                <a16:creationId xmlns:a16="http://schemas.microsoft.com/office/drawing/2014/main" id="{36EF0939-222D-EA2B-D18E-B5F90C41796F}"/>
              </a:ext>
            </a:extLst>
          </p:cNvPr>
          <p:cNvSpPr>
            <a:spLocks noChangeAspect="1"/>
          </p:cNvSpPr>
          <p:nvPr/>
        </p:nvSpPr>
        <p:spPr>
          <a:xfrm>
            <a:off x="10235188" y="3296815"/>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BC425114-5F40-8BFD-F478-B319F4560978}"/>
              </a:ext>
            </a:extLst>
          </p:cNvPr>
          <p:cNvSpPr>
            <a:spLocks noChangeAspect="1"/>
          </p:cNvSpPr>
          <p:nvPr/>
        </p:nvSpPr>
        <p:spPr>
          <a:xfrm>
            <a:off x="8491674" y="3508693"/>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461829C5-94D2-BB92-9A27-54BA60900C57}"/>
              </a:ext>
            </a:extLst>
          </p:cNvPr>
          <p:cNvSpPr>
            <a:spLocks noChangeAspect="1"/>
          </p:cNvSpPr>
          <p:nvPr/>
        </p:nvSpPr>
        <p:spPr>
          <a:xfrm>
            <a:off x="8505849" y="3758276"/>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EBE68DA0-DD02-A230-50A0-B90179A46834}"/>
              </a:ext>
            </a:extLst>
          </p:cNvPr>
          <p:cNvSpPr>
            <a:spLocks noChangeAspect="1"/>
          </p:cNvSpPr>
          <p:nvPr/>
        </p:nvSpPr>
        <p:spPr>
          <a:xfrm>
            <a:off x="10230380" y="3527900"/>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A513994E-50B5-6361-DFCD-E26EB41B2EA0}"/>
              </a:ext>
            </a:extLst>
          </p:cNvPr>
          <p:cNvSpPr>
            <a:spLocks noChangeAspect="1"/>
          </p:cNvSpPr>
          <p:nvPr/>
        </p:nvSpPr>
        <p:spPr>
          <a:xfrm>
            <a:off x="10236900" y="3634369"/>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D85387C6-44C7-40F4-2108-F1F88DB8CD33}"/>
              </a:ext>
            </a:extLst>
          </p:cNvPr>
          <p:cNvSpPr>
            <a:spLocks noChangeAspect="1"/>
          </p:cNvSpPr>
          <p:nvPr/>
        </p:nvSpPr>
        <p:spPr>
          <a:xfrm>
            <a:off x="8495214" y="3839296"/>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Graphic 40" descr="Group of people with solid fill">
            <a:extLst>
              <a:ext uri="{FF2B5EF4-FFF2-40B4-BE49-F238E27FC236}">
                <a16:creationId xmlns:a16="http://schemas.microsoft.com/office/drawing/2014/main" id="{96EC87EF-847D-A892-A652-418DB78DA291}"/>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5130423" y="5607900"/>
            <a:ext cx="824798" cy="824798"/>
          </a:xfrm>
          <a:prstGeom prst="rect">
            <a:avLst/>
          </a:prstGeom>
        </p:spPr>
      </p:pic>
      <p:sp>
        <p:nvSpPr>
          <p:cNvPr id="42" name="TextBox 41">
            <a:extLst>
              <a:ext uri="{FF2B5EF4-FFF2-40B4-BE49-F238E27FC236}">
                <a16:creationId xmlns:a16="http://schemas.microsoft.com/office/drawing/2014/main" id="{F7518A78-F87E-6DE9-ACF8-EBBA6EDB35B6}"/>
              </a:ext>
            </a:extLst>
          </p:cNvPr>
          <p:cNvSpPr txBox="1"/>
          <p:nvPr/>
        </p:nvSpPr>
        <p:spPr>
          <a:xfrm>
            <a:off x="4049889" y="5480304"/>
            <a:ext cx="1372894" cy="523220"/>
          </a:xfrm>
          <a:prstGeom prst="rect">
            <a:avLst/>
          </a:prstGeom>
          <a:noFill/>
        </p:spPr>
        <p:txBody>
          <a:bodyPr wrap="square" rtlCol="0">
            <a:spAutoFit/>
          </a:bodyPr>
          <a:lstStyle/>
          <a:p>
            <a:pPr algn="ctr"/>
            <a:r>
              <a:rPr lang="en-US" sz="2800" dirty="0">
                <a:solidFill>
                  <a:srgbClr val="0A8037"/>
                </a:solidFill>
                <a:latin typeface="Arial Nova" panose="020B0504020202020204" pitchFamily="34" charset="0"/>
              </a:rPr>
              <a:t>38,200</a:t>
            </a:r>
          </a:p>
        </p:txBody>
      </p:sp>
      <p:sp>
        <p:nvSpPr>
          <p:cNvPr id="44" name="TextBox 43">
            <a:extLst>
              <a:ext uri="{FF2B5EF4-FFF2-40B4-BE49-F238E27FC236}">
                <a16:creationId xmlns:a16="http://schemas.microsoft.com/office/drawing/2014/main" id="{53817ADD-CDE8-7431-0C49-69234F8BE240}"/>
              </a:ext>
            </a:extLst>
          </p:cNvPr>
          <p:cNvSpPr txBox="1"/>
          <p:nvPr/>
        </p:nvSpPr>
        <p:spPr>
          <a:xfrm>
            <a:off x="4203729" y="5871190"/>
            <a:ext cx="1011948" cy="646331"/>
          </a:xfrm>
          <a:prstGeom prst="rect">
            <a:avLst/>
          </a:prstGeom>
          <a:noFill/>
        </p:spPr>
        <p:txBody>
          <a:bodyPr wrap="square" rtlCol="0">
            <a:spAutoFit/>
          </a:bodyPr>
          <a:lstStyle/>
          <a:p>
            <a:pPr algn="ctr"/>
            <a:r>
              <a:rPr lang="en-US" sz="1200" b="1" dirty="0">
                <a:solidFill>
                  <a:schemeClr val="tx1">
                    <a:lumMod val="75000"/>
                    <a:lumOff val="25000"/>
                  </a:schemeClr>
                </a:solidFill>
                <a:latin typeface="Arial Nova" panose="020B0504020202020204" pitchFamily="34" charset="0"/>
              </a:rPr>
              <a:t>Residents</a:t>
            </a:r>
          </a:p>
          <a:p>
            <a:pPr algn="ctr"/>
            <a:r>
              <a:rPr lang="en-US" sz="1200" b="1" dirty="0">
                <a:solidFill>
                  <a:schemeClr val="tx1">
                    <a:lumMod val="75000"/>
                    <a:lumOff val="25000"/>
                  </a:schemeClr>
                </a:solidFill>
                <a:latin typeface="Arial Nova" panose="020B0504020202020204" pitchFamily="34" charset="0"/>
              </a:rPr>
              <a:t>Aged 16-64 (</a:t>
            </a:r>
            <a:r>
              <a:rPr lang="en-US" sz="1200" b="1" dirty="0">
                <a:solidFill>
                  <a:srgbClr val="0A8037"/>
                </a:solidFill>
                <a:latin typeface="Arial Nova" panose="020B0504020202020204" pitchFamily="34" charset="0"/>
              </a:rPr>
              <a:t>40%</a:t>
            </a:r>
            <a:r>
              <a:rPr lang="en-US" sz="1200" b="1" dirty="0">
                <a:solidFill>
                  <a:schemeClr val="tx1">
                    <a:lumMod val="75000"/>
                    <a:lumOff val="25000"/>
                  </a:schemeClr>
                </a:solidFill>
                <a:latin typeface="Arial Nova" panose="020B0504020202020204" pitchFamily="34" charset="0"/>
              </a:rPr>
              <a:t>)</a:t>
            </a:r>
          </a:p>
        </p:txBody>
      </p:sp>
      <p:sp>
        <p:nvSpPr>
          <p:cNvPr id="45" name="TextBox 44">
            <a:extLst>
              <a:ext uri="{FF2B5EF4-FFF2-40B4-BE49-F238E27FC236}">
                <a16:creationId xmlns:a16="http://schemas.microsoft.com/office/drawing/2014/main" id="{00D37279-99D6-BDA3-6FEB-723FA31DCA9F}"/>
              </a:ext>
            </a:extLst>
          </p:cNvPr>
          <p:cNvSpPr txBox="1"/>
          <p:nvPr/>
        </p:nvSpPr>
        <p:spPr>
          <a:xfrm>
            <a:off x="5905101" y="5622642"/>
            <a:ext cx="2012327" cy="830997"/>
          </a:xfrm>
          <a:prstGeom prst="rect">
            <a:avLst/>
          </a:prstGeom>
          <a:noFill/>
        </p:spPr>
        <p:txBody>
          <a:bodyPr wrap="square" rtlCol="0">
            <a:spAutoFit/>
          </a:bodyPr>
          <a:lstStyle/>
          <a:p>
            <a:r>
              <a:rPr lang="en-US" sz="1200" dirty="0">
                <a:solidFill>
                  <a:schemeClr val="tx1">
                    <a:lumMod val="75000"/>
                    <a:lumOff val="25000"/>
                  </a:schemeClr>
                </a:solidFill>
                <a:latin typeface="Arial Nova" panose="020B0504020202020204" pitchFamily="34" charset="0"/>
              </a:rPr>
              <a:t>live in areas that are in the bottom quintile nationally based on higher education participation rates</a:t>
            </a:r>
          </a:p>
        </p:txBody>
      </p:sp>
      <p:pic>
        <p:nvPicPr>
          <p:cNvPr id="49" name="Graphic 48" descr="Group of people with solid fill">
            <a:extLst>
              <a:ext uri="{FF2B5EF4-FFF2-40B4-BE49-F238E27FC236}">
                <a16:creationId xmlns:a16="http://schemas.microsoft.com/office/drawing/2014/main" id="{64FB15D1-99F1-209D-8BA2-9DCB64F3FE7B}"/>
              </a:ext>
            </a:extLst>
          </p:cNvPr>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9088843" y="1825751"/>
            <a:ext cx="824798" cy="824798"/>
          </a:xfrm>
          <a:prstGeom prst="rect">
            <a:avLst/>
          </a:prstGeom>
        </p:spPr>
      </p:pic>
      <p:sp>
        <p:nvSpPr>
          <p:cNvPr id="50" name="TextBox 49">
            <a:extLst>
              <a:ext uri="{FF2B5EF4-FFF2-40B4-BE49-F238E27FC236}">
                <a16:creationId xmlns:a16="http://schemas.microsoft.com/office/drawing/2014/main" id="{FEA360DA-3E4B-D2E8-B8EB-F46B3103BFE0}"/>
              </a:ext>
            </a:extLst>
          </p:cNvPr>
          <p:cNvSpPr txBox="1"/>
          <p:nvPr/>
        </p:nvSpPr>
        <p:spPr>
          <a:xfrm>
            <a:off x="7986942" y="1676889"/>
            <a:ext cx="1372894" cy="523220"/>
          </a:xfrm>
          <a:prstGeom prst="rect">
            <a:avLst/>
          </a:prstGeom>
          <a:noFill/>
        </p:spPr>
        <p:txBody>
          <a:bodyPr wrap="square" rtlCol="0">
            <a:spAutoFit/>
          </a:bodyPr>
          <a:lstStyle/>
          <a:p>
            <a:pPr algn="ctr"/>
            <a:r>
              <a:rPr lang="en-US" sz="2800" dirty="0">
                <a:solidFill>
                  <a:srgbClr val="0A8037"/>
                </a:solidFill>
                <a:latin typeface="Arial Nova" panose="020B0504020202020204" pitchFamily="34" charset="0"/>
              </a:rPr>
              <a:t>19,973</a:t>
            </a:r>
          </a:p>
        </p:txBody>
      </p:sp>
      <p:sp>
        <p:nvSpPr>
          <p:cNvPr id="51" name="TextBox 50">
            <a:extLst>
              <a:ext uri="{FF2B5EF4-FFF2-40B4-BE49-F238E27FC236}">
                <a16:creationId xmlns:a16="http://schemas.microsoft.com/office/drawing/2014/main" id="{E2761E15-BCDA-0787-49DA-7C0491122738}"/>
              </a:ext>
            </a:extLst>
          </p:cNvPr>
          <p:cNvSpPr txBox="1"/>
          <p:nvPr/>
        </p:nvSpPr>
        <p:spPr>
          <a:xfrm>
            <a:off x="8116793" y="2067775"/>
            <a:ext cx="1075554" cy="646331"/>
          </a:xfrm>
          <a:prstGeom prst="rect">
            <a:avLst/>
          </a:prstGeom>
          <a:noFill/>
        </p:spPr>
        <p:txBody>
          <a:bodyPr wrap="square" rtlCol="0">
            <a:spAutoFit/>
          </a:bodyPr>
          <a:lstStyle/>
          <a:p>
            <a:pPr algn="ctr"/>
            <a:r>
              <a:rPr lang="en-US" sz="1200" b="1" dirty="0">
                <a:solidFill>
                  <a:schemeClr val="tx1">
                    <a:lumMod val="75000"/>
                    <a:lumOff val="25000"/>
                  </a:schemeClr>
                </a:solidFill>
                <a:latin typeface="Arial Nova" panose="020B0504020202020204" pitchFamily="34" charset="0"/>
              </a:rPr>
              <a:t>Residents</a:t>
            </a:r>
          </a:p>
          <a:p>
            <a:pPr algn="ctr"/>
            <a:r>
              <a:rPr lang="en-US" sz="1200" b="1" dirty="0">
                <a:solidFill>
                  <a:schemeClr val="tx1">
                    <a:lumMod val="75000"/>
                    <a:lumOff val="25000"/>
                  </a:schemeClr>
                </a:solidFill>
                <a:latin typeface="Arial Nova" panose="020B0504020202020204" pitchFamily="34" charset="0"/>
              </a:rPr>
              <a:t>Aged 16+ in employment</a:t>
            </a:r>
          </a:p>
        </p:txBody>
      </p:sp>
      <p:sp>
        <p:nvSpPr>
          <p:cNvPr id="52" name="TextBox 51">
            <a:extLst>
              <a:ext uri="{FF2B5EF4-FFF2-40B4-BE49-F238E27FC236}">
                <a16:creationId xmlns:a16="http://schemas.microsoft.com/office/drawing/2014/main" id="{ED5529C3-DE95-377D-1B32-8BED7E895B50}"/>
              </a:ext>
            </a:extLst>
          </p:cNvPr>
          <p:cNvSpPr txBox="1"/>
          <p:nvPr/>
        </p:nvSpPr>
        <p:spPr>
          <a:xfrm>
            <a:off x="9820989" y="2064476"/>
            <a:ext cx="2257630" cy="646331"/>
          </a:xfrm>
          <a:prstGeom prst="rect">
            <a:avLst/>
          </a:prstGeom>
          <a:noFill/>
        </p:spPr>
        <p:txBody>
          <a:bodyPr wrap="square" rtlCol="0">
            <a:spAutoFit/>
          </a:bodyPr>
          <a:lstStyle/>
          <a:p>
            <a:r>
              <a:rPr lang="en-US" sz="1200" dirty="0">
                <a:solidFill>
                  <a:schemeClr val="tx1">
                    <a:lumMod val="75000"/>
                    <a:lumOff val="25000"/>
                  </a:schemeClr>
                </a:solidFill>
                <a:latin typeface="Arial Nova" panose="020B0504020202020204" pitchFamily="34" charset="0"/>
              </a:rPr>
              <a:t>work in either ‘Process, plant and machine operative’ or ‘Elementary’ occupations </a:t>
            </a:r>
          </a:p>
        </p:txBody>
      </p:sp>
      <p:pic>
        <p:nvPicPr>
          <p:cNvPr id="61" name="Graphic 60" descr="Factory with solid fill">
            <a:extLst>
              <a:ext uri="{FF2B5EF4-FFF2-40B4-BE49-F238E27FC236}">
                <a16:creationId xmlns:a16="http://schemas.microsoft.com/office/drawing/2014/main" id="{321D14F3-EE4D-9FB8-3A49-1368D1FB2BF3}"/>
              </a:ext>
            </a:extLst>
          </p:cNvPr>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11322753" y="1516868"/>
            <a:ext cx="572746" cy="572746"/>
          </a:xfrm>
          <a:prstGeom prst="rect">
            <a:avLst/>
          </a:prstGeom>
        </p:spPr>
      </p:pic>
      <p:sp>
        <p:nvSpPr>
          <p:cNvPr id="63" name="TextBox 62">
            <a:extLst>
              <a:ext uri="{FF2B5EF4-FFF2-40B4-BE49-F238E27FC236}">
                <a16:creationId xmlns:a16="http://schemas.microsoft.com/office/drawing/2014/main" id="{5945DCEA-BCE6-188E-2FC1-9186946D05EE}"/>
              </a:ext>
            </a:extLst>
          </p:cNvPr>
          <p:cNvSpPr txBox="1"/>
          <p:nvPr/>
        </p:nvSpPr>
        <p:spPr>
          <a:xfrm>
            <a:off x="9663385" y="1681554"/>
            <a:ext cx="990403" cy="523220"/>
          </a:xfrm>
          <a:prstGeom prst="rect">
            <a:avLst/>
          </a:prstGeom>
          <a:noFill/>
        </p:spPr>
        <p:txBody>
          <a:bodyPr wrap="square" rtlCol="0">
            <a:spAutoFit/>
          </a:bodyPr>
          <a:lstStyle/>
          <a:p>
            <a:pPr algn="r"/>
            <a:r>
              <a:rPr lang="en-US" sz="2800" dirty="0">
                <a:solidFill>
                  <a:srgbClr val="0A8037"/>
                </a:solidFill>
                <a:latin typeface="Arial Nova" panose="020B0504020202020204" pitchFamily="34" charset="0"/>
              </a:rPr>
              <a:t>29%</a:t>
            </a:r>
          </a:p>
        </p:txBody>
      </p:sp>
      <p:sp>
        <p:nvSpPr>
          <p:cNvPr id="2" name="TextBox 1">
            <a:extLst>
              <a:ext uri="{FF2B5EF4-FFF2-40B4-BE49-F238E27FC236}">
                <a16:creationId xmlns:a16="http://schemas.microsoft.com/office/drawing/2014/main" id="{154FDEBB-9164-4CB4-A7CF-A1DE6EE16AE8}"/>
              </a:ext>
            </a:extLst>
          </p:cNvPr>
          <p:cNvSpPr txBox="1"/>
          <p:nvPr/>
        </p:nvSpPr>
        <p:spPr>
          <a:xfrm>
            <a:off x="278209" y="512281"/>
            <a:ext cx="5374445" cy="954107"/>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LOCAL LEARNING COMMUNITY DASHBOARD</a:t>
            </a:r>
          </a:p>
        </p:txBody>
      </p:sp>
      <p:sp>
        <p:nvSpPr>
          <p:cNvPr id="10" name="TextBox 9">
            <a:extLst>
              <a:ext uri="{FF2B5EF4-FFF2-40B4-BE49-F238E27FC236}">
                <a16:creationId xmlns:a16="http://schemas.microsoft.com/office/drawing/2014/main" id="{2857D8B3-B6C3-240B-D14F-A91E600BC555}"/>
              </a:ext>
            </a:extLst>
          </p:cNvPr>
          <p:cNvSpPr txBox="1"/>
          <p:nvPr/>
        </p:nvSpPr>
        <p:spPr>
          <a:xfrm>
            <a:off x="5717944" y="712264"/>
            <a:ext cx="5229542"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NORTH EAST LINCOLNSHIRE</a:t>
            </a:r>
          </a:p>
        </p:txBody>
      </p:sp>
      <p:pic>
        <p:nvPicPr>
          <p:cNvPr id="11" name="Picture 10">
            <a:extLst>
              <a:ext uri="{FF2B5EF4-FFF2-40B4-BE49-F238E27FC236}">
                <a16:creationId xmlns:a16="http://schemas.microsoft.com/office/drawing/2014/main" id="{A0EA0D20-8CE5-B19A-E94C-C5BF172ED6F3}"/>
              </a:ext>
            </a:extLst>
          </p:cNvPr>
          <p:cNvPicPr>
            <a:picLocks noChangeAspect="1"/>
          </p:cNvPicPr>
          <p:nvPr/>
        </p:nvPicPr>
        <p:blipFill>
          <a:blip r:embed="rId32"/>
          <a:stretch>
            <a:fillRect/>
          </a:stretch>
        </p:blipFill>
        <p:spPr>
          <a:xfrm>
            <a:off x="289072" y="4468330"/>
            <a:ext cx="3784600" cy="2095500"/>
          </a:xfrm>
          <a:prstGeom prst="rect">
            <a:avLst/>
          </a:prstGeom>
        </p:spPr>
      </p:pic>
      <p:pic>
        <p:nvPicPr>
          <p:cNvPr id="12" name="Picture 11">
            <a:extLst>
              <a:ext uri="{FF2B5EF4-FFF2-40B4-BE49-F238E27FC236}">
                <a16:creationId xmlns:a16="http://schemas.microsoft.com/office/drawing/2014/main" id="{11AC6FEB-8623-0880-C847-E7E7A4F7DEA1}"/>
              </a:ext>
            </a:extLst>
          </p:cNvPr>
          <p:cNvPicPr>
            <a:picLocks noChangeAspect="1"/>
          </p:cNvPicPr>
          <p:nvPr/>
        </p:nvPicPr>
        <p:blipFill>
          <a:blip r:embed="rId33"/>
          <a:stretch>
            <a:fillRect/>
          </a:stretch>
        </p:blipFill>
        <p:spPr>
          <a:xfrm>
            <a:off x="4042918" y="1663954"/>
            <a:ext cx="4051300" cy="1079500"/>
          </a:xfrm>
          <a:prstGeom prst="rect">
            <a:avLst/>
          </a:prstGeom>
        </p:spPr>
      </p:pic>
      <p:pic>
        <p:nvPicPr>
          <p:cNvPr id="13" name="Picture 12">
            <a:extLst>
              <a:ext uri="{FF2B5EF4-FFF2-40B4-BE49-F238E27FC236}">
                <a16:creationId xmlns:a16="http://schemas.microsoft.com/office/drawing/2014/main" id="{53D996A1-E177-C965-73D5-67C85218A7F5}"/>
              </a:ext>
            </a:extLst>
          </p:cNvPr>
          <p:cNvPicPr>
            <a:picLocks noChangeAspect="1"/>
          </p:cNvPicPr>
          <p:nvPr/>
        </p:nvPicPr>
        <p:blipFill>
          <a:blip r:embed="rId34"/>
          <a:stretch>
            <a:fillRect/>
          </a:stretch>
        </p:blipFill>
        <p:spPr>
          <a:xfrm>
            <a:off x="4108450" y="2970276"/>
            <a:ext cx="3975100" cy="990600"/>
          </a:xfrm>
          <a:prstGeom prst="rect">
            <a:avLst/>
          </a:prstGeom>
        </p:spPr>
      </p:pic>
      <p:pic>
        <p:nvPicPr>
          <p:cNvPr id="20" name="Picture 19">
            <a:extLst>
              <a:ext uri="{FF2B5EF4-FFF2-40B4-BE49-F238E27FC236}">
                <a16:creationId xmlns:a16="http://schemas.microsoft.com/office/drawing/2014/main" id="{B33ED06E-D86E-1894-FEFB-0856E85C25F6}"/>
              </a:ext>
            </a:extLst>
          </p:cNvPr>
          <p:cNvPicPr>
            <a:picLocks noChangeAspect="1"/>
          </p:cNvPicPr>
          <p:nvPr/>
        </p:nvPicPr>
        <p:blipFill>
          <a:blip r:embed="rId35"/>
          <a:stretch>
            <a:fillRect/>
          </a:stretch>
        </p:blipFill>
        <p:spPr>
          <a:xfrm>
            <a:off x="4114800" y="4268724"/>
            <a:ext cx="3962400" cy="990600"/>
          </a:xfrm>
          <a:prstGeom prst="rect">
            <a:avLst/>
          </a:prstGeom>
        </p:spPr>
      </p:pic>
      <p:pic>
        <p:nvPicPr>
          <p:cNvPr id="54" name="Picture 53">
            <a:extLst>
              <a:ext uri="{FF2B5EF4-FFF2-40B4-BE49-F238E27FC236}">
                <a16:creationId xmlns:a16="http://schemas.microsoft.com/office/drawing/2014/main" id="{1C06591F-4EF8-4293-576F-849F9348B88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5074" t="4058" r="-1" b="52048"/>
          <a:stretch/>
        </p:blipFill>
        <p:spPr>
          <a:xfrm>
            <a:off x="10691383" y="4845737"/>
            <a:ext cx="1339573" cy="1265408"/>
          </a:xfrm>
          <a:prstGeom prst="rect">
            <a:avLst/>
          </a:prstGeom>
        </p:spPr>
      </p:pic>
      <p:pic>
        <p:nvPicPr>
          <p:cNvPr id="8" name="Picture 7">
            <a:extLst>
              <a:ext uri="{FF2B5EF4-FFF2-40B4-BE49-F238E27FC236}">
                <a16:creationId xmlns:a16="http://schemas.microsoft.com/office/drawing/2014/main" id="{763B5C8A-7BFE-2512-AB66-973C113A50F2}"/>
              </a:ext>
            </a:extLst>
          </p:cNvPr>
          <p:cNvPicPr>
            <a:picLocks noChangeAspect="1"/>
          </p:cNvPicPr>
          <p:nvPr/>
        </p:nvPicPr>
        <p:blipFill>
          <a:blip r:embed="rId36">
            <a:biLevel thresh="25000"/>
          </a:blip>
          <a:stretch>
            <a:fillRect/>
          </a:stretch>
        </p:blipFill>
        <p:spPr>
          <a:xfrm>
            <a:off x="10924513" y="421291"/>
            <a:ext cx="899624" cy="1103539"/>
          </a:xfrm>
          <a:prstGeom prst="rect">
            <a:avLst/>
          </a:prstGeom>
        </p:spPr>
      </p:pic>
    </p:spTree>
    <p:extLst>
      <p:ext uri="{BB962C8B-B14F-4D97-AF65-F5344CB8AC3E}">
        <p14:creationId xmlns:p14="http://schemas.microsoft.com/office/powerpoint/2010/main" val="3914944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CB4B57A-73C9-CDEF-2C1D-1ACF4335835C}"/>
              </a:ext>
            </a:extLst>
          </p:cNvPr>
          <p:cNvSpPr/>
          <p:nvPr/>
        </p:nvSpPr>
        <p:spPr>
          <a:xfrm>
            <a:off x="8094416" y="4182305"/>
            <a:ext cx="3832375" cy="2404393"/>
          </a:xfrm>
          <a:prstGeom prst="rect">
            <a:avLst/>
          </a:prstGeom>
          <a:solidFill>
            <a:srgbClr val="2E78BD">
              <a:alpha val="19909"/>
            </a:srgb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79EC9FC0-8CD4-B09E-FB9A-6B330E8A9C3D}"/>
              </a:ext>
            </a:extLst>
          </p:cNvPr>
          <p:cNvSpPr/>
          <p:nvPr/>
        </p:nvSpPr>
        <p:spPr>
          <a:xfrm>
            <a:off x="8099827" y="1531992"/>
            <a:ext cx="3836204" cy="2598219"/>
          </a:xfrm>
          <a:prstGeom prst="rect">
            <a:avLst/>
          </a:prstGeom>
          <a:solidFill>
            <a:srgbClr val="D8397C">
              <a:alpha val="19909"/>
            </a:srgb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2BB2C33E-0425-B2C0-7BB2-79F48C693225}"/>
              </a:ext>
            </a:extLst>
          </p:cNvPr>
          <p:cNvSpPr/>
          <p:nvPr/>
        </p:nvSpPr>
        <p:spPr>
          <a:xfrm>
            <a:off x="269032" y="1523304"/>
            <a:ext cx="3828555" cy="2606907"/>
          </a:xfrm>
          <a:prstGeom prst="rect">
            <a:avLst/>
          </a:prstGeom>
          <a:solidFill>
            <a:srgbClr val="0C8036">
              <a:alpha val="10336"/>
            </a:srgb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E4353FE4-2688-A91A-9627-D42D4EB9F7F3}"/>
              </a:ext>
            </a:extLst>
          </p:cNvPr>
          <p:cNvSpPr/>
          <p:nvPr/>
        </p:nvSpPr>
        <p:spPr>
          <a:xfrm>
            <a:off x="274819" y="4182305"/>
            <a:ext cx="3820143" cy="2404393"/>
          </a:xfrm>
          <a:prstGeom prst="rect">
            <a:avLst/>
          </a:prstGeom>
          <a:solidFill>
            <a:srgbClr val="EFBF7A">
              <a:alpha val="19909"/>
            </a:srgb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8" name="TextBox 7">
            <a:extLst>
              <a:ext uri="{FF2B5EF4-FFF2-40B4-BE49-F238E27FC236}">
                <a16:creationId xmlns:a16="http://schemas.microsoft.com/office/drawing/2014/main" id="{0519F17C-5D87-E04B-9495-3C7C35CA7C6C}"/>
              </a:ext>
            </a:extLst>
          </p:cNvPr>
          <p:cNvSpPr txBox="1"/>
          <p:nvPr/>
        </p:nvSpPr>
        <p:spPr>
          <a:xfrm>
            <a:off x="274819" y="514503"/>
            <a:ext cx="5447887" cy="954107"/>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LOCAL LEARNING COMMUNITY CHARACTERISTICS</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6" name="TextBox 5">
            <a:extLst>
              <a:ext uri="{FF2B5EF4-FFF2-40B4-BE49-F238E27FC236}">
                <a16:creationId xmlns:a16="http://schemas.microsoft.com/office/drawing/2014/main" id="{E15C826F-8D95-B305-CAA8-9D3CBF7D9D79}"/>
              </a:ext>
            </a:extLst>
          </p:cNvPr>
          <p:cNvSpPr txBox="1"/>
          <p:nvPr/>
        </p:nvSpPr>
        <p:spPr>
          <a:xfrm>
            <a:off x="269033" y="1543065"/>
            <a:ext cx="3828554" cy="2577629"/>
          </a:xfrm>
          <a:prstGeom prst="rect">
            <a:avLst/>
          </a:prstGeom>
          <a:noFill/>
        </p:spPr>
        <p:txBody>
          <a:bodyPr wrap="square" rtlCol="0">
            <a:spAutoFit/>
          </a:bodyPr>
          <a:lstStyle/>
          <a:p>
            <a:pPr>
              <a:spcAft>
                <a:spcPts val="300"/>
              </a:spcAft>
            </a:pPr>
            <a:r>
              <a:rPr lang="en-US" sz="1400" b="1" dirty="0">
                <a:latin typeface="Arial Nova" panose="020B0504020202020204" pitchFamily="34" charset="0"/>
              </a:rPr>
              <a:t>Demographics:</a:t>
            </a:r>
          </a:p>
          <a:p>
            <a:pPr marL="285750" indent="-285750">
              <a:spcAft>
                <a:spcPts val="300"/>
              </a:spcAft>
              <a:buFont typeface="Wingdings" pitchFamily="2" charset="2"/>
              <a:buChar char="§"/>
            </a:pPr>
            <a:r>
              <a:rPr lang="en-US" sz="1400" dirty="0">
                <a:latin typeface="Arial Nova" panose="020B0504020202020204" pitchFamily="34" charset="0"/>
              </a:rPr>
              <a:t>The only local area which experienced an overall population decline since 2011</a:t>
            </a:r>
          </a:p>
          <a:p>
            <a:pPr marL="285750" indent="-285750">
              <a:spcAft>
                <a:spcPts val="300"/>
              </a:spcAft>
              <a:buFont typeface="Wingdings" pitchFamily="2" charset="2"/>
              <a:buChar char="§"/>
            </a:pPr>
            <a:r>
              <a:rPr lang="en-US" sz="1400" dirty="0">
                <a:latin typeface="Arial Nova" panose="020B0504020202020204" pitchFamily="34" charset="0"/>
              </a:rPr>
              <a:t>A relatively low proportion of people who self-describe as ‘not speaking English well or at all’ </a:t>
            </a:r>
          </a:p>
          <a:p>
            <a:pPr marL="285750" indent="-285750">
              <a:spcAft>
                <a:spcPts val="300"/>
              </a:spcAft>
              <a:buFont typeface="Wingdings" pitchFamily="2" charset="2"/>
              <a:buChar char="§"/>
            </a:pPr>
            <a:r>
              <a:rPr lang="en-US" sz="1400" dirty="0">
                <a:latin typeface="Arial Nova" panose="020B0504020202020204" pitchFamily="34" charset="0"/>
              </a:rPr>
              <a:t>Real progression over the last decade with people attaining first qualification, although still behind local and national averages for this and the proportion of people with Level 4+ qualifications. </a:t>
            </a:r>
          </a:p>
        </p:txBody>
      </p:sp>
      <p:sp>
        <p:nvSpPr>
          <p:cNvPr id="7" name="TextBox 6">
            <a:extLst>
              <a:ext uri="{FF2B5EF4-FFF2-40B4-BE49-F238E27FC236}">
                <a16:creationId xmlns:a16="http://schemas.microsoft.com/office/drawing/2014/main" id="{9A57C170-7A2F-D723-EE46-15F7E7BCA3DE}"/>
              </a:ext>
            </a:extLst>
          </p:cNvPr>
          <p:cNvSpPr txBox="1"/>
          <p:nvPr/>
        </p:nvSpPr>
        <p:spPr>
          <a:xfrm>
            <a:off x="8086659" y="1525904"/>
            <a:ext cx="3843961" cy="2554545"/>
          </a:xfrm>
          <a:prstGeom prst="rect">
            <a:avLst/>
          </a:prstGeom>
          <a:noFill/>
        </p:spPr>
        <p:txBody>
          <a:bodyPr wrap="square" rtlCol="0">
            <a:spAutoFit/>
          </a:bodyPr>
          <a:lstStyle/>
          <a:p>
            <a:pPr>
              <a:spcAft>
                <a:spcPts val="600"/>
              </a:spcAft>
            </a:pPr>
            <a:r>
              <a:rPr lang="en-US" sz="1400" b="1" dirty="0">
                <a:latin typeface="Arial Nova" panose="020B0504020202020204" pitchFamily="34" charset="0"/>
              </a:rPr>
              <a:t>Economic Participation:</a:t>
            </a:r>
          </a:p>
          <a:p>
            <a:pPr marL="285750" indent="-285750">
              <a:spcAft>
                <a:spcPts val="600"/>
              </a:spcAft>
              <a:buFont typeface="Wingdings" pitchFamily="2" charset="2"/>
              <a:buChar char="§"/>
            </a:pPr>
            <a:r>
              <a:rPr lang="en-US" sz="1400" dirty="0">
                <a:latin typeface="Arial Nova" panose="020B0504020202020204" pitchFamily="34" charset="0"/>
              </a:rPr>
              <a:t>Nearly double the proportion of residents work in labour-intensive jobs requiring lower skills levels</a:t>
            </a:r>
          </a:p>
          <a:p>
            <a:pPr marL="285750" indent="-285750">
              <a:spcAft>
                <a:spcPts val="600"/>
              </a:spcAft>
              <a:buFont typeface="Wingdings" pitchFamily="2" charset="2"/>
              <a:buChar char="§"/>
            </a:pPr>
            <a:r>
              <a:rPr lang="en-US" sz="1400" dirty="0">
                <a:latin typeface="Arial Nova" panose="020B0504020202020204" pitchFamily="34" charset="0"/>
              </a:rPr>
              <a:t>An area of relatively low pay</a:t>
            </a:r>
          </a:p>
          <a:p>
            <a:pPr marL="285750" indent="-285750">
              <a:spcAft>
                <a:spcPts val="600"/>
              </a:spcAft>
              <a:buFont typeface="Wingdings" pitchFamily="2" charset="2"/>
              <a:buChar char="§"/>
            </a:pPr>
            <a:r>
              <a:rPr lang="en-US" sz="1400" dirty="0">
                <a:latin typeface="Arial Nova" panose="020B0504020202020204" pitchFamily="34" charset="0"/>
              </a:rPr>
              <a:t>A high proportion of working residents claiming Universal Credit</a:t>
            </a:r>
          </a:p>
          <a:p>
            <a:pPr marL="285750" indent="-285750">
              <a:spcAft>
                <a:spcPts val="600"/>
              </a:spcAft>
              <a:buFont typeface="Wingdings" pitchFamily="2" charset="2"/>
              <a:buChar char="§"/>
            </a:pPr>
            <a:r>
              <a:rPr lang="en-US" sz="1400" dirty="0">
                <a:latin typeface="Arial Nova" panose="020B0504020202020204" pitchFamily="34" charset="0"/>
              </a:rPr>
              <a:t>A slightly higher proportion of working-age residents are disabled than local and national averages.</a:t>
            </a:r>
          </a:p>
        </p:txBody>
      </p:sp>
      <p:sp>
        <p:nvSpPr>
          <p:cNvPr id="9" name="TextBox 8">
            <a:extLst>
              <a:ext uri="{FF2B5EF4-FFF2-40B4-BE49-F238E27FC236}">
                <a16:creationId xmlns:a16="http://schemas.microsoft.com/office/drawing/2014/main" id="{FB3D5BCF-AEBA-2976-59B8-3B365DB4B5CD}"/>
              </a:ext>
            </a:extLst>
          </p:cNvPr>
          <p:cNvSpPr txBox="1"/>
          <p:nvPr/>
        </p:nvSpPr>
        <p:spPr>
          <a:xfrm>
            <a:off x="5735874" y="712264"/>
            <a:ext cx="5211611"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NORTH EAST LINCOLNSHIRE</a:t>
            </a:r>
          </a:p>
        </p:txBody>
      </p:sp>
      <p:sp>
        <p:nvSpPr>
          <p:cNvPr id="14" name="TextBox 13">
            <a:extLst>
              <a:ext uri="{FF2B5EF4-FFF2-40B4-BE49-F238E27FC236}">
                <a16:creationId xmlns:a16="http://schemas.microsoft.com/office/drawing/2014/main" id="{DA31420C-CCDF-99B5-DFAE-AFC59FDE4DB6}"/>
              </a:ext>
            </a:extLst>
          </p:cNvPr>
          <p:cNvSpPr txBox="1"/>
          <p:nvPr/>
        </p:nvSpPr>
        <p:spPr>
          <a:xfrm>
            <a:off x="276683" y="4214906"/>
            <a:ext cx="3828554" cy="2362185"/>
          </a:xfrm>
          <a:prstGeom prst="rect">
            <a:avLst/>
          </a:prstGeom>
          <a:noFill/>
        </p:spPr>
        <p:txBody>
          <a:bodyPr wrap="square" rtlCol="0">
            <a:spAutoFit/>
          </a:bodyPr>
          <a:lstStyle/>
          <a:p>
            <a:pPr>
              <a:spcAft>
                <a:spcPts val="300"/>
              </a:spcAft>
            </a:pPr>
            <a:r>
              <a:rPr lang="en-US" sz="1400" b="1" dirty="0">
                <a:latin typeface="Arial Nova" panose="020B0504020202020204" pitchFamily="34" charset="0"/>
              </a:rPr>
              <a:t>Education &amp; Skills Participation:</a:t>
            </a:r>
          </a:p>
          <a:p>
            <a:pPr marL="285750" indent="-285750">
              <a:spcAft>
                <a:spcPts val="300"/>
              </a:spcAft>
              <a:buFont typeface="Wingdings" pitchFamily="2" charset="2"/>
              <a:buChar char="§"/>
            </a:pPr>
            <a:r>
              <a:rPr lang="en-US" sz="1400" dirty="0">
                <a:latin typeface="Arial Nova" panose="020B0504020202020204" pitchFamily="34" charset="0"/>
              </a:rPr>
              <a:t>Apprentice numbers are increasing following a historic low in 2021 – increases fuelled by those under 19. Strong numbers in engineering and construction</a:t>
            </a:r>
          </a:p>
          <a:p>
            <a:pPr marL="285750" indent="-285750">
              <a:spcAft>
                <a:spcPts val="300"/>
              </a:spcAft>
              <a:buFont typeface="Wingdings" pitchFamily="2" charset="2"/>
              <a:buChar char="§"/>
            </a:pPr>
            <a:r>
              <a:rPr lang="en-US" sz="1400" dirty="0">
                <a:latin typeface="Arial Nova" panose="020B0504020202020204" pitchFamily="34" charset="0"/>
              </a:rPr>
              <a:t>Community learning participation levels have fallen substantially, although education and training participation increased above national and local trends</a:t>
            </a:r>
          </a:p>
          <a:p>
            <a:pPr marL="285750" indent="-285750">
              <a:spcAft>
                <a:spcPts val="300"/>
              </a:spcAft>
              <a:buFont typeface="Wingdings" pitchFamily="2" charset="2"/>
              <a:buChar char="§"/>
            </a:pPr>
            <a:r>
              <a:rPr lang="en-US" sz="1400" dirty="0">
                <a:latin typeface="Arial Nova" panose="020B0504020202020204" pitchFamily="34" charset="0"/>
              </a:rPr>
              <a:t>Low levels of HE participation. </a:t>
            </a:r>
          </a:p>
        </p:txBody>
      </p:sp>
      <p:sp>
        <p:nvSpPr>
          <p:cNvPr id="19" name="TextBox 18">
            <a:extLst>
              <a:ext uri="{FF2B5EF4-FFF2-40B4-BE49-F238E27FC236}">
                <a16:creationId xmlns:a16="http://schemas.microsoft.com/office/drawing/2014/main" id="{8DA057EC-F202-E6DF-53A1-C9265010B21D}"/>
              </a:ext>
            </a:extLst>
          </p:cNvPr>
          <p:cNvSpPr txBox="1"/>
          <p:nvPr/>
        </p:nvSpPr>
        <p:spPr>
          <a:xfrm>
            <a:off x="8096745" y="4196130"/>
            <a:ext cx="3836205" cy="2323713"/>
          </a:xfrm>
          <a:prstGeom prst="rect">
            <a:avLst/>
          </a:prstGeom>
          <a:noFill/>
        </p:spPr>
        <p:txBody>
          <a:bodyPr wrap="square" rtlCol="0">
            <a:spAutoFit/>
          </a:bodyPr>
          <a:lstStyle/>
          <a:p>
            <a:pPr>
              <a:spcAft>
                <a:spcPts val="300"/>
              </a:spcAft>
            </a:pPr>
            <a:r>
              <a:rPr lang="en-US" sz="1400" b="1" dirty="0">
                <a:latin typeface="Arial Nova" panose="020B0504020202020204" pitchFamily="34" charset="0"/>
              </a:rPr>
              <a:t>Education, Employment, and Skills Implications / Considerations:</a:t>
            </a:r>
          </a:p>
          <a:p>
            <a:pPr marL="285750" indent="-285750">
              <a:spcAft>
                <a:spcPts val="300"/>
              </a:spcAft>
              <a:buFont typeface="Wingdings" pitchFamily="2" charset="2"/>
              <a:buChar char="§"/>
            </a:pPr>
            <a:r>
              <a:rPr lang="en-US" sz="1400" dirty="0">
                <a:latin typeface="Arial Nova" panose="020B0504020202020204" pitchFamily="34" charset="0"/>
              </a:rPr>
              <a:t>The demographics suggest a tight and tightening labour market in an area forecast for significant economic and job growth around the Humber.</a:t>
            </a:r>
          </a:p>
          <a:p>
            <a:pPr marL="285750" indent="-285750">
              <a:spcAft>
                <a:spcPts val="300"/>
              </a:spcAft>
              <a:buFont typeface="Wingdings" pitchFamily="2" charset="2"/>
              <a:buChar char="§"/>
            </a:pPr>
            <a:r>
              <a:rPr lang="en-US" sz="1400" dirty="0">
                <a:latin typeface="Arial Nova" panose="020B0504020202020204" pitchFamily="34" charset="0"/>
              </a:rPr>
              <a:t>Is there an opportunity to support the high proportion of people in jobs requiring only limited skillsets to upskill to meet likely future higher skills demands?</a:t>
            </a:r>
          </a:p>
        </p:txBody>
      </p:sp>
      <p:pic>
        <p:nvPicPr>
          <p:cNvPr id="2" name="Picture 1">
            <a:extLst>
              <a:ext uri="{FF2B5EF4-FFF2-40B4-BE49-F238E27FC236}">
                <a16:creationId xmlns:a16="http://schemas.microsoft.com/office/drawing/2014/main" id="{78509EAE-650F-1576-B1A6-39FA700B8FA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36702" y="1543065"/>
            <a:ext cx="3920625" cy="5034026"/>
          </a:xfrm>
          <a:prstGeom prst="rect">
            <a:avLst/>
          </a:prstGeom>
        </p:spPr>
      </p:pic>
      <p:pic>
        <p:nvPicPr>
          <p:cNvPr id="3" name="Picture 2">
            <a:extLst>
              <a:ext uri="{FF2B5EF4-FFF2-40B4-BE49-F238E27FC236}">
                <a16:creationId xmlns:a16="http://schemas.microsoft.com/office/drawing/2014/main" id="{E6D488A4-A8B3-807E-2561-F6A57590724A}"/>
              </a:ext>
            </a:extLst>
          </p:cNvPr>
          <p:cNvPicPr>
            <a:picLocks noChangeAspect="1"/>
          </p:cNvPicPr>
          <p:nvPr/>
        </p:nvPicPr>
        <p:blipFill>
          <a:blip r:embed="rId4">
            <a:biLevel thresh="25000"/>
          </a:blip>
          <a:stretch>
            <a:fillRect/>
          </a:stretch>
        </p:blipFill>
        <p:spPr>
          <a:xfrm>
            <a:off x="10924513" y="421291"/>
            <a:ext cx="899624" cy="1103539"/>
          </a:xfrm>
          <a:prstGeom prst="rect">
            <a:avLst/>
          </a:prstGeom>
        </p:spPr>
      </p:pic>
    </p:spTree>
    <p:extLst>
      <p:ext uri="{BB962C8B-B14F-4D97-AF65-F5344CB8AC3E}">
        <p14:creationId xmlns:p14="http://schemas.microsoft.com/office/powerpoint/2010/main" val="955314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2984D9-E041-4FA9-B011-4D47EED52240}"/>
              </a:ext>
            </a:extLst>
          </p:cNvPr>
          <p:cNvSpPr txBox="1"/>
          <p:nvPr/>
        </p:nvSpPr>
        <p:spPr>
          <a:xfrm>
            <a:off x="267122" y="1511692"/>
            <a:ext cx="7790206" cy="4967257"/>
          </a:xfrm>
          <a:prstGeom prst="rect">
            <a:avLst/>
          </a:prstGeom>
          <a:noFill/>
        </p:spPr>
        <p:txBody>
          <a:bodyPr wrap="square" rtlCol="0">
            <a:spAutoFit/>
          </a:bodyPr>
          <a:lstStyle/>
          <a:p>
            <a:pPr marL="285750" lvl="0" indent="-285750" defTabSz="457200">
              <a:lnSpc>
                <a:spcPct val="110000"/>
              </a:lnSpc>
              <a:spcAft>
                <a:spcPts val="300"/>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North East Lincolnshire is the only area in Greater Lincolnshire which has experienced a decline in its overall population between 2011 and 2021, with numbers falling by 1.7%. This decline in the population has been driven by decreases in both younger people (-3.9%) and those of working age (-5.6%).</a:t>
            </a:r>
            <a:endParaRPr lang="en-US" altLang="en-US" sz="1400" dirty="0">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0000"/>
              </a:lnSpc>
              <a:spcAft>
                <a:spcPts val="300"/>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In terms of </a:t>
            </a:r>
            <a:r>
              <a:rPr lang="en-US" altLang="en-US" sz="1400" b="1"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usual residents living one year ago at a different address outside of the UK</a:t>
            </a: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 then at 0.4%, this proportion is lower than the Greater Lincolnshire and national averages.</a:t>
            </a:r>
          </a:p>
          <a:p>
            <a:pPr marL="285750" lvl="0" indent="-285750" defTabSz="457200">
              <a:lnSpc>
                <a:spcPct val="110000"/>
              </a:lnSpc>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Despite some mixed figures regarding levels of international migration, North East Lincolnshire has a relatively low combined proportion of ‘households with no adult but at least one child aged 3-15 with English as main language’ / households with no people who have English as main language (3.0%; Greater Lincolnshire, 4.4%; England 6.4%).</a:t>
            </a:r>
          </a:p>
          <a:p>
            <a:pPr marL="285750" lvl="0" indent="-285750" defTabSz="457200">
              <a:lnSpc>
                <a:spcPct val="110000"/>
              </a:lnSpc>
              <a:spcAft>
                <a:spcPts val="300"/>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Only 4% of residents have a </a:t>
            </a:r>
            <a:r>
              <a:rPr lang="en-US" altLang="en-US" sz="1400" b="1"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main language that is not English</a:t>
            </a: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 and 24% describe themselves as either unable to speak English well or at all (Greater Lincolnshire, 25%; England, 20%).</a:t>
            </a:r>
          </a:p>
          <a:p>
            <a:pPr marL="285750" lvl="0" indent="-285750" defTabSz="457200">
              <a:lnSpc>
                <a:spcPct val="110000"/>
              </a:lnSpc>
              <a:spcAft>
                <a:spcPts val="300"/>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Based on latest 2021 Census data, compared locally North East Lincolnshire has a relatively high proportion of </a:t>
            </a: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residents aged 16+ with no qualifications </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at</a:t>
            </a: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 </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24%, though this is a much-improved position on 2011, when the proportion was 30%. This fall of six percentage points is higher than changes seen at Greater Lincolnshire (-5 % points) and national (-4 % points) level.</a:t>
            </a:r>
          </a:p>
          <a:p>
            <a:pPr marL="285750" lvl="0" indent="-285750" defTabSz="457200">
              <a:lnSpc>
                <a:spcPct val="110000"/>
              </a:lnSpc>
              <a:spcAft>
                <a:spcPts val="300"/>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At 22%, the proportion of North East Lincolnshire </a:t>
            </a: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residents aged 16+ with level 4 qualifications and above</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 is lower than local and national averages.</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descr="Aerial view of people walking">
            <a:extLst>
              <a:ext uri="{FF2B5EF4-FFF2-40B4-BE49-F238E27FC236}">
                <a16:creationId xmlns:a16="http://schemas.microsoft.com/office/drawing/2014/main" id="{1651938B-3C69-4946-FCA2-2C4BD78913DA}"/>
              </a:ext>
            </a:extLst>
          </p:cNvPr>
          <p:cNvPicPr>
            <a:picLocks noChangeAspect="1"/>
          </p:cNvPicPr>
          <p:nvPr/>
        </p:nvPicPr>
        <p:blipFill rotWithShape="1">
          <a:blip r:embed="rId2" cstate="email">
            <a:alphaModFix amt="1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b="1733"/>
          <a:stretch/>
        </p:blipFill>
        <p:spPr>
          <a:xfrm>
            <a:off x="8057327" y="1531993"/>
            <a:ext cx="3836204" cy="4967130"/>
          </a:xfrm>
          <a:prstGeom prst="rect">
            <a:avLst/>
          </a:prstGeom>
        </p:spPr>
      </p:pic>
      <p:sp>
        <p:nvSpPr>
          <p:cNvPr id="8" name="Rectangle 7">
            <a:extLst>
              <a:ext uri="{FF2B5EF4-FFF2-40B4-BE49-F238E27FC236}">
                <a16:creationId xmlns:a16="http://schemas.microsoft.com/office/drawing/2014/main" id="{D9DB1C21-9BE7-405D-B23F-873D67794855}"/>
              </a:ext>
            </a:extLst>
          </p:cNvPr>
          <p:cNvSpPr/>
          <p:nvPr/>
        </p:nvSpPr>
        <p:spPr>
          <a:xfrm>
            <a:off x="8057327" y="1520051"/>
            <a:ext cx="3836204" cy="5054706"/>
          </a:xfrm>
          <a:prstGeom prst="rect">
            <a:avLst/>
          </a:prstGeom>
          <a:solidFill>
            <a:srgbClr val="0C8036">
              <a:alpha val="10336"/>
            </a:srgbClr>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descr="A picture containing text, plant, flower, wheel&#10;&#10;Description automatically generated">
            <a:extLst>
              <a:ext uri="{FF2B5EF4-FFF2-40B4-BE49-F238E27FC236}">
                <a16:creationId xmlns:a16="http://schemas.microsoft.com/office/drawing/2014/main" id="{6967CCBB-7A82-03AB-5906-F1699E0278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20612" y="1573965"/>
            <a:ext cx="469899" cy="714246"/>
          </a:xfrm>
          <a:prstGeom prst="rect">
            <a:avLst/>
          </a:prstGeom>
        </p:spPr>
      </p:pic>
      <p:sp>
        <p:nvSpPr>
          <p:cNvPr id="11" name="TextBox 10">
            <a:extLst>
              <a:ext uri="{FF2B5EF4-FFF2-40B4-BE49-F238E27FC236}">
                <a16:creationId xmlns:a16="http://schemas.microsoft.com/office/drawing/2014/main" id="{649140E3-CC17-2943-B895-0CABC3E3FF47}"/>
              </a:ext>
            </a:extLst>
          </p:cNvPr>
          <p:cNvSpPr txBox="1"/>
          <p:nvPr/>
        </p:nvSpPr>
        <p:spPr>
          <a:xfrm>
            <a:off x="8050872" y="2190239"/>
            <a:ext cx="1195191" cy="738664"/>
          </a:xfrm>
          <a:prstGeom prst="rect">
            <a:avLst/>
          </a:prstGeom>
          <a:noFill/>
        </p:spPr>
        <p:txBody>
          <a:bodyPr wrap="square" rtlCol="0">
            <a:spAutoFit/>
          </a:bodyPr>
          <a:lstStyle/>
          <a:p>
            <a:r>
              <a:rPr lang="en-US" sz="1400" b="1" dirty="0">
                <a:latin typeface="Arial Nova" panose="020B0504020202020204" pitchFamily="34" charset="0"/>
              </a:rPr>
              <a:t>Population change, 2011-2021</a:t>
            </a:r>
          </a:p>
        </p:txBody>
      </p:sp>
      <p:sp>
        <p:nvSpPr>
          <p:cNvPr id="12" name="TextBox 11">
            <a:extLst>
              <a:ext uri="{FF2B5EF4-FFF2-40B4-BE49-F238E27FC236}">
                <a16:creationId xmlns:a16="http://schemas.microsoft.com/office/drawing/2014/main" id="{95F076D1-B54F-A5C9-333C-54216488100A}"/>
              </a:ext>
            </a:extLst>
          </p:cNvPr>
          <p:cNvSpPr txBox="1"/>
          <p:nvPr/>
        </p:nvSpPr>
        <p:spPr>
          <a:xfrm>
            <a:off x="10033996" y="2422344"/>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5.4%</a:t>
            </a:r>
          </a:p>
        </p:txBody>
      </p:sp>
      <p:sp>
        <p:nvSpPr>
          <p:cNvPr id="13" name="TextBox 12">
            <a:extLst>
              <a:ext uri="{FF2B5EF4-FFF2-40B4-BE49-F238E27FC236}">
                <a16:creationId xmlns:a16="http://schemas.microsoft.com/office/drawing/2014/main" id="{237D0197-4177-98EB-8A57-0E7B83FFED75}"/>
              </a:ext>
            </a:extLst>
          </p:cNvPr>
          <p:cNvSpPr txBox="1"/>
          <p:nvPr/>
        </p:nvSpPr>
        <p:spPr>
          <a:xfrm>
            <a:off x="8057326" y="6108515"/>
            <a:ext cx="3836203" cy="461665"/>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2011 and 2021 Censuses, Office for National Statistics</a:t>
            </a:r>
          </a:p>
        </p:txBody>
      </p:sp>
      <p:sp>
        <p:nvSpPr>
          <p:cNvPr id="14" name="TextBox 13">
            <a:extLst>
              <a:ext uri="{FF2B5EF4-FFF2-40B4-BE49-F238E27FC236}">
                <a16:creationId xmlns:a16="http://schemas.microsoft.com/office/drawing/2014/main" id="{A4738A29-651E-FF58-0F74-78A8D397ACE2}"/>
              </a:ext>
            </a:extLst>
          </p:cNvPr>
          <p:cNvSpPr txBox="1"/>
          <p:nvPr/>
        </p:nvSpPr>
        <p:spPr>
          <a:xfrm>
            <a:off x="8057326" y="4024129"/>
            <a:ext cx="1467550" cy="954107"/>
          </a:xfrm>
          <a:prstGeom prst="rect">
            <a:avLst/>
          </a:prstGeom>
          <a:noFill/>
        </p:spPr>
        <p:txBody>
          <a:bodyPr wrap="square" rtlCol="0">
            <a:spAutoFit/>
          </a:bodyPr>
          <a:lstStyle/>
          <a:p>
            <a:r>
              <a:rPr lang="en-US" sz="1400" b="1" dirty="0">
                <a:latin typeface="Arial Nova" panose="020B0504020202020204" pitchFamily="34" charset="0"/>
              </a:rPr>
              <a:t>% of residents with a main language not English, 2021</a:t>
            </a:r>
          </a:p>
        </p:txBody>
      </p:sp>
      <p:sp>
        <p:nvSpPr>
          <p:cNvPr id="19" name="TextBox 18">
            <a:extLst>
              <a:ext uri="{FF2B5EF4-FFF2-40B4-BE49-F238E27FC236}">
                <a16:creationId xmlns:a16="http://schemas.microsoft.com/office/drawing/2014/main" id="{8011AAEB-86FD-8569-F4A0-16DB1A7CF028}"/>
              </a:ext>
            </a:extLst>
          </p:cNvPr>
          <p:cNvSpPr txBox="1"/>
          <p:nvPr/>
        </p:nvSpPr>
        <p:spPr>
          <a:xfrm>
            <a:off x="9355945" y="4249409"/>
            <a:ext cx="826967"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4%</a:t>
            </a:r>
          </a:p>
        </p:txBody>
      </p:sp>
      <p:sp>
        <p:nvSpPr>
          <p:cNvPr id="20" name="TextBox 19">
            <a:extLst>
              <a:ext uri="{FF2B5EF4-FFF2-40B4-BE49-F238E27FC236}">
                <a16:creationId xmlns:a16="http://schemas.microsoft.com/office/drawing/2014/main" id="{A418EFAB-3AA6-8439-FCB7-8CC46AFD0BA6}"/>
              </a:ext>
            </a:extLst>
          </p:cNvPr>
          <p:cNvSpPr txBox="1"/>
          <p:nvPr/>
        </p:nvSpPr>
        <p:spPr>
          <a:xfrm>
            <a:off x="10323376" y="4249410"/>
            <a:ext cx="72912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6%</a:t>
            </a:r>
          </a:p>
        </p:txBody>
      </p:sp>
      <p:sp>
        <p:nvSpPr>
          <p:cNvPr id="21" name="TextBox 20">
            <a:extLst>
              <a:ext uri="{FF2B5EF4-FFF2-40B4-BE49-F238E27FC236}">
                <a16:creationId xmlns:a16="http://schemas.microsoft.com/office/drawing/2014/main" id="{F9B29D62-D853-53F4-B7C2-28F261CCD447}"/>
              </a:ext>
            </a:extLst>
          </p:cNvPr>
          <p:cNvSpPr txBox="1"/>
          <p:nvPr/>
        </p:nvSpPr>
        <p:spPr>
          <a:xfrm>
            <a:off x="11190293" y="4249410"/>
            <a:ext cx="72912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9%</a:t>
            </a:r>
          </a:p>
        </p:txBody>
      </p:sp>
      <p:sp>
        <p:nvSpPr>
          <p:cNvPr id="26" name="TextBox 25">
            <a:extLst>
              <a:ext uri="{FF2B5EF4-FFF2-40B4-BE49-F238E27FC236}">
                <a16:creationId xmlns:a16="http://schemas.microsoft.com/office/drawing/2014/main" id="{34A4A2E8-9850-9587-083E-B972CC7CA282}"/>
              </a:ext>
            </a:extLst>
          </p:cNvPr>
          <p:cNvSpPr txBox="1"/>
          <p:nvPr/>
        </p:nvSpPr>
        <p:spPr>
          <a:xfrm>
            <a:off x="8050872" y="2990062"/>
            <a:ext cx="1467550" cy="954107"/>
          </a:xfrm>
          <a:prstGeom prst="rect">
            <a:avLst/>
          </a:prstGeom>
          <a:noFill/>
        </p:spPr>
        <p:txBody>
          <a:bodyPr wrap="square" rtlCol="0">
            <a:spAutoFit/>
          </a:bodyPr>
          <a:lstStyle/>
          <a:p>
            <a:r>
              <a:rPr lang="en-US" sz="1400" b="1" dirty="0">
                <a:latin typeface="Arial Nova" panose="020B0504020202020204" pitchFamily="34" charset="0"/>
              </a:rPr>
              <a:t>% of residents living outside UK one year ago, 2021</a:t>
            </a:r>
          </a:p>
        </p:txBody>
      </p:sp>
      <p:sp>
        <p:nvSpPr>
          <p:cNvPr id="27" name="TextBox 26">
            <a:extLst>
              <a:ext uri="{FF2B5EF4-FFF2-40B4-BE49-F238E27FC236}">
                <a16:creationId xmlns:a16="http://schemas.microsoft.com/office/drawing/2014/main" id="{D549004B-6B91-CAB1-2815-F849F9B25B81}"/>
              </a:ext>
            </a:extLst>
          </p:cNvPr>
          <p:cNvSpPr txBox="1"/>
          <p:nvPr/>
        </p:nvSpPr>
        <p:spPr>
          <a:xfrm>
            <a:off x="9183752" y="3231889"/>
            <a:ext cx="1077810"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0.4%</a:t>
            </a:r>
          </a:p>
        </p:txBody>
      </p:sp>
      <p:sp>
        <p:nvSpPr>
          <p:cNvPr id="28" name="TextBox 27">
            <a:extLst>
              <a:ext uri="{FF2B5EF4-FFF2-40B4-BE49-F238E27FC236}">
                <a16:creationId xmlns:a16="http://schemas.microsoft.com/office/drawing/2014/main" id="{D21B5B39-6E11-674D-CF3E-14C947332C00}"/>
              </a:ext>
            </a:extLst>
          </p:cNvPr>
          <p:cNvSpPr txBox="1"/>
          <p:nvPr/>
        </p:nvSpPr>
        <p:spPr>
          <a:xfrm>
            <a:off x="10034186" y="3227802"/>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0.6%</a:t>
            </a:r>
          </a:p>
        </p:txBody>
      </p:sp>
      <p:sp>
        <p:nvSpPr>
          <p:cNvPr id="29" name="TextBox 28">
            <a:extLst>
              <a:ext uri="{FF2B5EF4-FFF2-40B4-BE49-F238E27FC236}">
                <a16:creationId xmlns:a16="http://schemas.microsoft.com/office/drawing/2014/main" id="{776C61D0-6E98-4F14-0247-56DFA4168492}"/>
              </a:ext>
            </a:extLst>
          </p:cNvPr>
          <p:cNvSpPr txBox="1"/>
          <p:nvPr/>
        </p:nvSpPr>
        <p:spPr>
          <a:xfrm>
            <a:off x="9183752" y="2423701"/>
            <a:ext cx="1009014"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-1.7%</a:t>
            </a:r>
          </a:p>
        </p:txBody>
      </p:sp>
      <p:sp>
        <p:nvSpPr>
          <p:cNvPr id="30" name="Up Arrow 29">
            <a:extLst>
              <a:ext uri="{FF2B5EF4-FFF2-40B4-BE49-F238E27FC236}">
                <a16:creationId xmlns:a16="http://schemas.microsoft.com/office/drawing/2014/main" id="{52C516D4-9A17-8B37-8B4F-A978A33902A3}"/>
              </a:ext>
            </a:extLst>
          </p:cNvPr>
          <p:cNvSpPr/>
          <p:nvPr/>
        </p:nvSpPr>
        <p:spPr>
          <a:xfrm rot="10800000">
            <a:off x="9915056" y="2122635"/>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p Arrow 30">
            <a:extLst>
              <a:ext uri="{FF2B5EF4-FFF2-40B4-BE49-F238E27FC236}">
                <a16:creationId xmlns:a16="http://schemas.microsoft.com/office/drawing/2014/main" id="{ACA1752F-4C9E-D00A-8C57-1523D474E791}"/>
              </a:ext>
            </a:extLst>
          </p:cNvPr>
          <p:cNvSpPr/>
          <p:nvPr/>
        </p:nvSpPr>
        <p:spPr>
          <a:xfrm>
            <a:off x="10763898" y="2127942"/>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Up Arrow 31">
            <a:extLst>
              <a:ext uri="{FF2B5EF4-FFF2-40B4-BE49-F238E27FC236}">
                <a16:creationId xmlns:a16="http://schemas.microsoft.com/office/drawing/2014/main" id="{061C36DB-42F5-A49A-0364-1D1469F43DD8}"/>
              </a:ext>
            </a:extLst>
          </p:cNvPr>
          <p:cNvSpPr/>
          <p:nvPr/>
        </p:nvSpPr>
        <p:spPr>
          <a:xfrm>
            <a:off x="11600309" y="2127941"/>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D548FB83-1509-F406-D8B8-B6AEE22F67D7}"/>
              </a:ext>
            </a:extLst>
          </p:cNvPr>
          <p:cNvSpPr txBox="1"/>
          <p:nvPr/>
        </p:nvSpPr>
        <p:spPr>
          <a:xfrm>
            <a:off x="10878876" y="2429931"/>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6.6%</a:t>
            </a:r>
          </a:p>
        </p:txBody>
      </p:sp>
      <p:sp>
        <p:nvSpPr>
          <p:cNvPr id="34" name="TextBox 33">
            <a:extLst>
              <a:ext uri="{FF2B5EF4-FFF2-40B4-BE49-F238E27FC236}">
                <a16:creationId xmlns:a16="http://schemas.microsoft.com/office/drawing/2014/main" id="{AB9F077C-0441-BCF0-C856-28C165A8CEDB}"/>
              </a:ext>
            </a:extLst>
          </p:cNvPr>
          <p:cNvSpPr txBox="1"/>
          <p:nvPr/>
        </p:nvSpPr>
        <p:spPr>
          <a:xfrm>
            <a:off x="10896746" y="3233191"/>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0.9%</a:t>
            </a:r>
          </a:p>
        </p:txBody>
      </p:sp>
      <p:sp>
        <p:nvSpPr>
          <p:cNvPr id="35" name="TextBox 34">
            <a:extLst>
              <a:ext uri="{FF2B5EF4-FFF2-40B4-BE49-F238E27FC236}">
                <a16:creationId xmlns:a16="http://schemas.microsoft.com/office/drawing/2014/main" id="{2C01047C-9E4E-F601-F6C1-C4033F51BB5B}"/>
              </a:ext>
            </a:extLst>
          </p:cNvPr>
          <p:cNvSpPr txBox="1"/>
          <p:nvPr/>
        </p:nvSpPr>
        <p:spPr>
          <a:xfrm>
            <a:off x="8057325" y="4958600"/>
            <a:ext cx="1377620" cy="1169551"/>
          </a:xfrm>
          <a:prstGeom prst="rect">
            <a:avLst/>
          </a:prstGeom>
          <a:noFill/>
        </p:spPr>
        <p:txBody>
          <a:bodyPr wrap="square" rtlCol="0">
            <a:spAutoFit/>
          </a:bodyPr>
          <a:lstStyle/>
          <a:p>
            <a:r>
              <a:rPr lang="en-US" sz="1400" b="1" dirty="0">
                <a:latin typeface="Arial Nova" panose="020B0504020202020204" pitchFamily="34" charset="0"/>
              </a:rPr>
              <a:t>% of residents aged 16+ with no quals / level 4+ quals, 2021</a:t>
            </a:r>
          </a:p>
        </p:txBody>
      </p:sp>
      <p:sp>
        <p:nvSpPr>
          <p:cNvPr id="36" name="TextBox 35">
            <a:extLst>
              <a:ext uri="{FF2B5EF4-FFF2-40B4-BE49-F238E27FC236}">
                <a16:creationId xmlns:a16="http://schemas.microsoft.com/office/drawing/2014/main" id="{D24FFD4F-A3E8-FDAE-9CF2-A87E045885FA}"/>
              </a:ext>
            </a:extLst>
          </p:cNvPr>
          <p:cNvSpPr txBox="1"/>
          <p:nvPr/>
        </p:nvSpPr>
        <p:spPr>
          <a:xfrm>
            <a:off x="9355943" y="5088101"/>
            <a:ext cx="826967"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24%</a:t>
            </a:r>
          </a:p>
        </p:txBody>
      </p:sp>
      <p:sp>
        <p:nvSpPr>
          <p:cNvPr id="37" name="TextBox 36">
            <a:extLst>
              <a:ext uri="{FF2B5EF4-FFF2-40B4-BE49-F238E27FC236}">
                <a16:creationId xmlns:a16="http://schemas.microsoft.com/office/drawing/2014/main" id="{72C06D54-ECD2-64D9-A245-717D8172E204}"/>
              </a:ext>
            </a:extLst>
          </p:cNvPr>
          <p:cNvSpPr txBox="1"/>
          <p:nvPr/>
        </p:nvSpPr>
        <p:spPr>
          <a:xfrm>
            <a:off x="10201781" y="5082545"/>
            <a:ext cx="830809"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21%</a:t>
            </a:r>
          </a:p>
        </p:txBody>
      </p:sp>
      <p:sp>
        <p:nvSpPr>
          <p:cNvPr id="38" name="TextBox 37">
            <a:extLst>
              <a:ext uri="{FF2B5EF4-FFF2-40B4-BE49-F238E27FC236}">
                <a16:creationId xmlns:a16="http://schemas.microsoft.com/office/drawing/2014/main" id="{88EAC811-A091-FD8B-4832-A1397ECEEAFB}"/>
              </a:ext>
            </a:extLst>
          </p:cNvPr>
          <p:cNvSpPr txBox="1"/>
          <p:nvPr/>
        </p:nvSpPr>
        <p:spPr>
          <a:xfrm>
            <a:off x="11069497" y="5077711"/>
            <a:ext cx="795484"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18%</a:t>
            </a:r>
          </a:p>
        </p:txBody>
      </p:sp>
      <p:sp>
        <p:nvSpPr>
          <p:cNvPr id="39" name="TextBox 38">
            <a:extLst>
              <a:ext uri="{FF2B5EF4-FFF2-40B4-BE49-F238E27FC236}">
                <a16:creationId xmlns:a16="http://schemas.microsoft.com/office/drawing/2014/main" id="{CD3B7478-93B4-4620-5772-3477EC344E6A}"/>
              </a:ext>
            </a:extLst>
          </p:cNvPr>
          <p:cNvSpPr txBox="1"/>
          <p:nvPr/>
        </p:nvSpPr>
        <p:spPr>
          <a:xfrm>
            <a:off x="9362869" y="5469103"/>
            <a:ext cx="826967"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22%</a:t>
            </a:r>
          </a:p>
        </p:txBody>
      </p:sp>
      <p:sp>
        <p:nvSpPr>
          <p:cNvPr id="40" name="TextBox 39">
            <a:extLst>
              <a:ext uri="{FF2B5EF4-FFF2-40B4-BE49-F238E27FC236}">
                <a16:creationId xmlns:a16="http://schemas.microsoft.com/office/drawing/2014/main" id="{705A51DE-7B94-37F0-5160-BA8E24EA3336}"/>
              </a:ext>
            </a:extLst>
          </p:cNvPr>
          <p:cNvSpPr txBox="1"/>
          <p:nvPr/>
        </p:nvSpPr>
        <p:spPr>
          <a:xfrm>
            <a:off x="10208707" y="5463547"/>
            <a:ext cx="830809"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25%</a:t>
            </a:r>
          </a:p>
        </p:txBody>
      </p:sp>
      <p:sp>
        <p:nvSpPr>
          <p:cNvPr id="41" name="TextBox 40">
            <a:extLst>
              <a:ext uri="{FF2B5EF4-FFF2-40B4-BE49-F238E27FC236}">
                <a16:creationId xmlns:a16="http://schemas.microsoft.com/office/drawing/2014/main" id="{8C8BFE9E-0972-C6AE-8DD8-BD350C8CE1CD}"/>
              </a:ext>
            </a:extLst>
          </p:cNvPr>
          <p:cNvSpPr txBox="1"/>
          <p:nvPr/>
        </p:nvSpPr>
        <p:spPr>
          <a:xfrm>
            <a:off x="11076156" y="5471505"/>
            <a:ext cx="795484"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34%</a:t>
            </a:r>
          </a:p>
        </p:txBody>
      </p:sp>
      <p:cxnSp>
        <p:nvCxnSpPr>
          <p:cNvPr id="42" name="Straight Connector 41">
            <a:extLst>
              <a:ext uri="{FF2B5EF4-FFF2-40B4-BE49-F238E27FC236}">
                <a16:creationId xmlns:a16="http://schemas.microsoft.com/office/drawing/2014/main" id="{AF28C589-9D3E-3C5A-E35A-F83CEB58A983}"/>
              </a:ext>
            </a:extLst>
          </p:cNvPr>
          <p:cNvCxnSpPr/>
          <p:nvPr/>
        </p:nvCxnSpPr>
        <p:spPr>
          <a:xfrm>
            <a:off x="9468747" y="5513495"/>
            <a:ext cx="574363" cy="0"/>
          </a:xfrm>
          <a:prstGeom prst="line">
            <a:avLst/>
          </a:prstGeom>
          <a:ln w="31750">
            <a:solidFill>
              <a:srgbClr val="28803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E8E2F3F-F655-4CB8-FF9A-F5FC8228F128}"/>
              </a:ext>
            </a:extLst>
          </p:cNvPr>
          <p:cNvCxnSpPr/>
          <p:nvPr/>
        </p:nvCxnSpPr>
        <p:spPr>
          <a:xfrm>
            <a:off x="10317342" y="5510030"/>
            <a:ext cx="574363" cy="0"/>
          </a:xfrm>
          <a:prstGeom prst="line">
            <a:avLst/>
          </a:prstGeom>
          <a:ln w="31750">
            <a:solidFill>
              <a:srgbClr val="2E76B9"/>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0C184DB-3070-B89B-E46B-9B853C5AE6C4}"/>
              </a:ext>
            </a:extLst>
          </p:cNvPr>
          <p:cNvCxnSpPr/>
          <p:nvPr/>
        </p:nvCxnSpPr>
        <p:spPr>
          <a:xfrm>
            <a:off x="11186717" y="5506565"/>
            <a:ext cx="574363" cy="0"/>
          </a:xfrm>
          <a:prstGeom prst="line">
            <a:avLst/>
          </a:prstGeom>
          <a:ln w="31750">
            <a:solidFill>
              <a:srgbClr val="D8397E"/>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C427098-02D8-3F58-5D62-9A669E35887A}"/>
              </a:ext>
            </a:extLst>
          </p:cNvPr>
          <p:cNvSpPr/>
          <p:nvPr/>
        </p:nvSpPr>
        <p:spPr>
          <a:xfrm>
            <a:off x="269034" y="520593"/>
            <a:ext cx="11657757" cy="950617"/>
          </a:xfrm>
          <a:prstGeom prst="rect">
            <a:avLst/>
          </a:prstGeom>
          <a:solidFill>
            <a:srgbClr val="288036"/>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5DB1AC9F-5739-7257-21F7-04368179789A}"/>
              </a:ext>
            </a:extLst>
          </p:cNvPr>
          <p:cNvSpPr txBox="1"/>
          <p:nvPr/>
        </p:nvSpPr>
        <p:spPr>
          <a:xfrm>
            <a:off x="271783" y="518217"/>
            <a:ext cx="5464091" cy="954107"/>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LOCAL LEARNING COMMUNITY - DEMOGRAPHICS</a:t>
            </a:r>
          </a:p>
        </p:txBody>
      </p:sp>
      <p:sp>
        <p:nvSpPr>
          <p:cNvPr id="22" name="TextBox 21">
            <a:extLst>
              <a:ext uri="{FF2B5EF4-FFF2-40B4-BE49-F238E27FC236}">
                <a16:creationId xmlns:a16="http://schemas.microsoft.com/office/drawing/2014/main" id="{41D940D5-D125-B4F9-74A8-26FDC3ECE95F}"/>
              </a:ext>
            </a:extLst>
          </p:cNvPr>
          <p:cNvSpPr txBox="1"/>
          <p:nvPr/>
        </p:nvSpPr>
        <p:spPr>
          <a:xfrm>
            <a:off x="5735874" y="712264"/>
            <a:ext cx="5211611"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NORTH EAST LINCOLNSHIRE</a:t>
            </a:r>
          </a:p>
        </p:txBody>
      </p:sp>
      <p:pic>
        <p:nvPicPr>
          <p:cNvPr id="15" name="Picture 14">
            <a:extLst>
              <a:ext uri="{FF2B5EF4-FFF2-40B4-BE49-F238E27FC236}">
                <a16:creationId xmlns:a16="http://schemas.microsoft.com/office/drawing/2014/main" id="{848589A6-2D24-6CE6-BA24-3EBF32F794AE}"/>
              </a:ext>
            </a:extLst>
          </p:cNvPr>
          <p:cNvPicPr>
            <a:picLocks noChangeAspect="1"/>
          </p:cNvPicPr>
          <p:nvPr/>
        </p:nvPicPr>
        <p:blipFill>
          <a:blip r:embed="rId5"/>
          <a:stretch>
            <a:fillRect/>
          </a:stretch>
        </p:blipFill>
        <p:spPr>
          <a:xfrm>
            <a:off x="9332205" y="1451264"/>
            <a:ext cx="753111" cy="923816"/>
          </a:xfrm>
          <a:prstGeom prst="rect">
            <a:avLst/>
          </a:prstGeom>
        </p:spPr>
      </p:pic>
      <p:pic>
        <p:nvPicPr>
          <p:cNvPr id="23" name="Picture 22">
            <a:extLst>
              <a:ext uri="{FF2B5EF4-FFF2-40B4-BE49-F238E27FC236}">
                <a16:creationId xmlns:a16="http://schemas.microsoft.com/office/drawing/2014/main" id="{1895DADF-D2B5-75ED-B41C-8F3755BFB9A5}"/>
              </a:ext>
            </a:extLst>
          </p:cNvPr>
          <p:cNvPicPr>
            <a:picLocks noChangeAspect="1"/>
          </p:cNvPicPr>
          <p:nvPr/>
        </p:nvPicPr>
        <p:blipFill>
          <a:blip r:embed="rId5">
            <a:biLevel thresh="25000"/>
          </a:blip>
          <a:stretch>
            <a:fillRect/>
          </a:stretch>
        </p:blipFill>
        <p:spPr>
          <a:xfrm>
            <a:off x="10924513" y="421291"/>
            <a:ext cx="899624" cy="1103539"/>
          </a:xfrm>
          <a:prstGeom prst="rect">
            <a:avLst/>
          </a:prstGeom>
        </p:spPr>
      </p:pic>
      <p:pic>
        <p:nvPicPr>
          <p:cNvPr id="6" name="Picture 5">
            <a:extLst>
              <a:ext uri="{FF2B5EF4-FFF2-40B4-BE49-F238E27FC236}">
                <a16:creationId xmlns:a16="http://schemas.microsoft.com/office/drawing/2014/main" id="{7152914F-6662-D851-CFDF-18633E1F43B3}"/>
              </a:ext>
            </a:extLst>
          </p:cNvPr>
          <p:cNvPicPr>
            <a:picLocks noChangeAspect="1"/>
          </p:cNvPicPr>
          <p:nvPr/>
        </p:nvPicPr>
        <p:blipFill>
          <a:blip r:embed="rId6"/>
          <a:stretch>
            <a:fillRect/>
          </a:stretch>
        </p:blipFill>
        <p:spPr>
          <a:xfrm>
            <a:off x="10312811" y="1584734"/>
            <a:ext cx="522054" cy="703477"/>
          </a:xfrm>
          <a:prstGeom prst="rect">
            <a:avLst/>
          </a:prstGeom>
        </p:spPr>
      </p:pic>
    </p:spTree>
    <p:extLst>
      <p:ext uri="{BB962C8B-B14F-4D97-AF65-F5344CB8AC3E}">
        <p14:creationId xmlns:p14="http://schemas.microsoft.com/office/powerpoint/2010/main" val="3739581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2984D9-E041-4FA9-B011-4D47EED52240}"/>
              </a:ext>
            </a:extLst>
          </p:cNvPr>
          <p:cNvSpPr txBox="1"/>
          <p:nvPr/>
        </p:nvSpPr>
        <p:spPr>
          <a:xfrm>
            <a:off x="267122" y="1543644"/>
            <a:ext cx="7790206" cy="4807213"/>
          </a:xfrm>
          <a:prstGeom prst="rect">
            <a:avLst/>
          </a:prstGeom>
          <a:noFill/>
        </p:spPr>
        <p:txBody>
          <a:bodyPr wrap="square" rtlCol="0">
            <a:spAutoFit/>
          </a:bodyPr>
          <a:lstStyle/>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Pupils across North East Lincolnshire achieved an average attainment 8 score of 43.8 in 2021/22 (compared to a national average of 48.8), down from 46.6 in 2020/21 but in line with the national trend.  </a:t>
            </a:r>
            <a:endPar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0000"/>
              </a:lnSpc>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Overall, </a:t>
            </a: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apprenticeship start numbers </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have increased by 80 in 2021/22 to 1,000, up from a historic low of 920 in 2020/21. This increase has mainly been driven by those aged 19 and under, but increases are also observed across those aged 19-24 and 25 and over. </a:t>
            </a:r>
          </a:p>
          <a:p>
            <a:pPr marL="285750" lvl="0" indent="-285750" defTabSz="457200">
              <a:lnSpc>
                <a:spcPct val="110000"/>
              </a:lnSpc>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In terms of levels, the increase in apprenticeship starts has mainly been driven by increases at advanced levels. </a:t>
            </a:r>
          </a:p>
          <a:p>
            <a:pPr marL="285750" lvl="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The highest apprenticeship starts were across the subject areas of ‘Business administration and law’ (270 starts – 27%), ‘Health, public services and care’ (210 starts – 21%), and ‘Engineering and manufacturing technologies’ starts (180 starts – 18%). ‘Construction, planning and the built environment’ also strongly featured with 150 starts (15%).</a:t>
            </a:r>
            <a:endParaRPr lang="en-US" altLang="en-US" sz="1400" dirty="0">
              <a:solidFill>
                <a:srgbClr val="FF0000"/>
              </a:solidFill>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In contrast to other local areas, participation levels of those aged 19+ in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community learning</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fell in 2021/22 to 1,060 (down from 1,200 in 2020/21) whilst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education and training</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participation numbers increased in 2021/22, up to 3,030 from 2,900 in 2020/21.</a:t>
            </a:r>
            <a:endParaRPr lang="en-US" altLang="en-US" sz="1400" dirty="0">
              <a:solidFill>
                <a:srgbClr val="FF0000"/>
              </a:solidFill>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0000"/>
              </a:lnSpc>
              <a:buFontTx/>
              <a:buChar char="-"/>
              <a:defRPr/>
            </a:pP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Participation in higher education</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in North East Lincolnshire is low, with nearly two-thirds (62%) of communities in the bottom two quintiles (40% in Q1 and 22% in Q2) nationally based on the proportion of 16-year-old state-funded mainstream school pupils who go on into higher education. Only four percent of communities feature in the top quintile.</a:t>
            </a:r>
            <a:endParaRPr lang="en-US" altLang="en-US" sz="1400" dirty="0">
              <a:solidFill>
                <a:srgbClr val="FF0000"/>
              </a:solidFill>
              <a:latin typeface="Arial Nova" panose="020B0504020202020204" pitchFamily="34" charset="0"/>
              <a:ea typeface="Segoe UI Historic" panose="020B0502040204020203" pitchFamily="34" charset="0"/>
              <a:cs typeface="BrowalliaUPC" panose="020B0604020202020204" pitchFamily="34" charset="-34"/>
            </a:endParaRP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descr="Audience raising hands during work presentation">
            <a:extLst>
              <a:ext uri="{FF2B5EF4-FFF2-40B4-BE49-F238E27FC236}">
                <a16:creationId xmlns:a16="http://schemas.microsoft.com/office/drawing/2014/main" id="{1BE8280F-A5CE-F20E-B091-7B85BBF7E73C}"/>
              </a:ext>
            </a:extLst>
          </p:cNvPr>
          <p:cNvPicPr>
            <a:picLocks noChangeAspect="1"/>
          </p:cNvPicPr>
          <p:nvPr/>
        </p:nvPicPr>
        <p:blipFill rotWithShape="1">
          <a:blip r:embed="rId2" cstate="email">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8088672" y="1537791"/>
            <a:ext cx="3836205" cy="5048907"/>
          </a:xfrm>
          <a:prstGeom prst="rect">
            <a:avLst/>
          </a:prstGeom>
        </p:spPr>
      </p:pic>
      <p:sp>
        <p:nvSpPr>
          <p:cNvPr id="8" name="Rectangle 7">
            <a:extLst>
              <a:ext uri="{FF2B5EF4-FFF2-40B4-BE49-F238E27FC236}">
                <a16:creationId xmlns:a16="http://schemas.microsoft.com/office/drawing/2014/main" id="{F9D9D93C-E683-F6DD-89A0-3668A757B036}"/>
              </a:ext>
            </a:extLst>
          </p:cNvPr>
          <p:cNvSpPr/>
          <p:nvPr/>
        </p:nvSpPr>
        <p:spPr>
          <a:xfrm>
            <a:off x="8099827" y="1531992"/>
            <a:ext cx="3836204" cy="5054706"/>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descr="A picture containing text, plant, flower, wheel&#10;&#10;Description automatically generated">
            <a:extLst>
              <a:ext uri="{FF2B5EF4-FFF2-40B4-BE49-F238E27FC236}">
                <a16:creationId xmlns:a16="http://schemas.microsoft.com/office/drawing/2014/main" id="{B9096C2D-9231-D876-D02F-6225D0364A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20612" y="1573965"/>
            <a:ext cx="469899" cy="714246"/>
          </a:xfrm>
          <a:prstGeom prst="rect">
            <a:avLst/>
          </a:prstGeom>
        </p:spPr>
      </p:pic>
      <p:sp>
        <p:nvSpPr>
          <p:cNvPr id="11" name="TextBox 10">
            <a:extLst>
              <a:ext uri="{FF2B5EF4-FFF2-40B4-BE49-F238E27FC236}">
                <a16:creationId xmlns:a16="http://schemas.microsoft.com/office/drawing/2014/main" id="{00A18E25-94D6-4923-A894-5401A13A78BC}"/>
              </a:ext>
            </a:extLst>
          </p:cNvPr>
          <p:cNvSpPr txBox="1"/>
          <p:nvPr/>
        </p:nvSpPr>
        <p:spPr>
          <a:xfrm>
            <a:off x="8050872" y="2190239"/>
            <a:ext cx="1505723" cy="738664"/>
          </a:xfrm>
          <a:prstGeom prst="rect">
            <a:avLst/>
          </a:prstGeom>
          <a:noFill/>
        </p:spPr>
        <p:txBody>
          <a:bodyPr wrap="square" rtlCol="0">
            <a:spAutoFit/>
          </a:bodyPr>
          <a:lstStyle/>
          <a:p>
            <a:r>
              <a:rPr lang="en-US" sz="1400" b="1" dirty="0">
                <a:latin typeface="Arial Nova" panose="020B0504020202020204" pitchFamily="34" charset="0"/>
              </a:rPr>
              <a:t>Apprenticeship Starts, </a:t>
            </a:r>
          </a:p>
          <a:p>
            <a:r>
              <a:rPr lang="en-US" sz="1400" b="1" dirty="0">
                <a:latin typeface="Arial Nova" panose="020B0504020202020204" pitchFamily="34" charset="0"/>
              </a:rPr>
              <a:t>20/21 - 21/22</a:t>
            </a:r>
          </a:p>
        </p:txBody>
      </p:sp>
      <p:sp>
        <p:nvSpPr>
          <p:cNvPr id="12" name="TextBox 11">
            <a:extLst>
              <a:ext uri="{FF2B5EF4-FFF2-40B4-BE49-F238E27FC236}">
                <a16:creationId xmlns:a16="http://schemas.microsoft.com/office/drawing/2014/main" id="{3F823DDC-E561-3D82-C04A-80483EC7D273}"/>
              </a:ext>
            </a:extLst>
          </p:cNvPr>
          <p:cNvSpPr txBox="1"/>
          <p:nvPr/>
        </p:nvSpPr>
        <p:spPr>
          <a:xfrm>
            <a:off x="10036281" y="2335516"/>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11%</a:t>
            </a:r>
          </a:p>
        </p:txBody>
      </p:sp>
      <p:sp>
        <p:nvSpPr>
          <p:cNvPr id="13" name="TextBox 12">
            <a:extLst>
              <a:ext uri="{FF2B5EF4-FFF2-40B4-BE49-F238E27FC236}">
                <a16:creationId xmlns:a16="http://schemas.microsoft.com/office/drawing/2014/main" id="{BBC3D631-ACD6-4F25-C7D2-B8878E8F5684}"/>
              </a:ext>
            </a:extLst>
          </p:cNvPr>
          <p:cNvSpPr txBox="1"/>
          <p:nvPr/>
        </p:nvSpPr>
        <p:spPr>
          <a:xfrm>
            <a:off x="10898591" y="2330939"/>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9%</a:t>
            </a:r>
          </a:p>
        </p:txBody>
      </p:sp>
      <p:sp>
        <p:nvSpPr>
          <p:cNvPr id="14" name="TextBox 13">
            <a:extLst>
              <a:ext uri="{FF2B5EF4-FFF2-40B4-BE49-F238E27FC236}">
                <a16:creationId xmlns:a16="http://schemas.microsoft.com/office/drawing/2014/main" id="{CB527E53-D4BA-9359-EE43-777200133EE8}"/>
              </a:ext>
            </a:extLst>
          </p:cNvPr>
          <p:cNvSpPr txBox="1"/>
          <p:nvPr/>
        </p:nvSpPr>
        <p:spPr>
          <a:xfrm>
            <a:off x="8057948" y="2893412"/>
            <a:ext cx="1364831" cy="954107"/>
          </a:xfrm>
          <a:prstGeom prst="rect">
            <a:avLst/>
          </a:prstGeom>
          <a:noFill/>
        </p:spPr>
        <p:txBody>
          <a:bodyPr wrap="square" rtlCol="0">
            <a:spAutoFit/>
          </a:bodyPr>
          <a:lstStyle/>
          <a:p>
            <a:r>
              <a:rPr lang="en-US" sz="1400" b="1" dirty="0">
                <a:latin typeface="Arial Nova" panose="020B0504020202020204" pitchFamily="34" charset="0"/>
              </a:rPr>
              <a:t>Community Learning Participation, 20/21-21/22</a:t>
            </a:r>
          </a:p>
        </p:txBody>
      </p:sp>
      <p:sp>
        <p:nvSpPr>
          <p:cNvPr id="19" name="TextBox 18">
            <a:extLst>
              <a:ext uri="{FF2B5EF4-FFF2-40B4-BE49-F238E27FC236}">
                <a16:creationId xmlns:a16="http://schemas.microsoft.com/office/drawing/2014/main" id="{6755E456-1BB0-A82C-2E1E-E0CA2288F6AD}"/>
              </a:ext>
            </a:extLst>
          </p:cNvPr>
          <p:cNvSpPr txBox="1"/>
          <p:nvPr/>
        </p:nvSpPr>
        <p:spPr>
          <a:xfrm>
            <a:off x="8048302" y="3840810"/>
            <a:ext cx="1364831" cy="954107"/>
          </a:xfrm>
          <a:prstGeom prst="rect">
            <a:avLst/>
          </a:prstGeom>
          <a:noFill/>
        </p:spPr>
        <p:txBody>
          <a:bodyPr wrap="square" rtlCol="0">
            <a:spAutoFit/>
          </a:bodyPr>
          <a:lstStyle/>
          <a:p>
            <a:r>
              <a:rPr lang="en-US" sz="1400" b="1" dirty="0">
                <a:latin typeface="Arial Nova" panose="020B0504020202020204" pitchFamily="34" charset="0"/>
              </a:rPr>
              <a:t>Education &amp;  Training Participation, 20/21-21/22</a:t>
            </a:r>
          </a:p>
        </p:txBody>
      </p:sp>
      <p:sp>
        <p:nvSpPr>
          <p:cNvPr id="20" name="TextBox 19">
            <a:extLst>
              <a:ext uri="{FF2B5EF4-FFF2-40B4-BE49-F238E27FC236}">
                <a16:creationId xmlns:a16="http://schemas.microsoft.com/office/drawing/2014/main" id="{80F94D14-22DE-35A2-F262-6DE5BF8240EA}"/>
              </a:ext>
            </a:extLst>
          </p:cNvPr>
          <p:cNvSpPr txBox="1"/>
          <p:nvPr/>
        </p:nvSpPr>
        <p:spPr>
          <a:xfrm>
            <a:off x="8068476" y="4974101"/>
            <a:ext cx="1574287" cy="1384995"/>
          </a:xfrm>
          <a:prstGeom prst="rect">
            <a:avLst/>
          </a:prstGeom>
          <a:noFill/>
        </p:spPr>
        <p:txBody>
          <a:bodyPr wrap="square" rtlCol="0">
            <a:spAutoFit/>
          </a:bodyPr>
          <a:lstStyle/>
          <a:p>
            <a:r>
              <a:rPr lang="en-US" sz="1400" b="1" dirty="0">
                <a:latin typeface="Arial Nova" panose="020B0504020202020204" pitchFamily="34" charset="0"/>
              </a:rPr>
              <a:t>% of communities    in lowest /</a:t>
            </a:r>
          </a:p>
          <a:p>
            <a:r>
              <a:rPr lang="en-US" sz="1400" b="1" dirty="0">
                <a:latin typeface="Arial Nova" panose="020B0504020202020204" pitchFamily="34" charset="0"/>
              </a:rPr>
              <a:t>highest quintiles for    HE participation</a:t>
            </a:r>
          </a:p>
        </p:txBody>
      </p:sp>
      <p:sp>
        <p:nvSpPr>
          <p:cNvPr id="21" name="TextBox 20">
            <a:extLst>
              <a:ext uri="{FF2B5EF4-FFF2-40B4-BE49-F238E27FC236}">
                <a16:creationId xmlns:a16="http://schemas.microsoft.com/office/drawing/2014/main" id="{1957B26B-F65F-DCF9-5BD7-313746E46757}"/>
              </a:ext>
            </a:extLst>
          </p:cNvPr>
          <p:cNvSpPr txBox="1"/>
          <p:nvPr/>
        </p:nvSpPr>
        <p:spPr>
          <a:xfrm>
            <a:off x="8057326" y="6309235"/>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TUNDRA</a:t>
            </a:r>
          </a:p>
        </p:txBody>
      </p:sp>
      <p:sp>
        <p:nvSpPr>
          <p:cNvPr id="22" name="TextBox 21">
            <a:extLst>
              <a:ext uri="{FF2B5EF4-FFF2-40B4-BE49-F238E27FC236}">
                <a16:creationId xmlns:a16="http://schemas.microsoft.com/office/drawing/2014/main" id="{5C624221-8DAE-87CB-7D71-77D6275D7863}"/>
              </a:ext>
            </a:extLst>
          </p:cNvPr>
          <p:cNvSpPr txBox="1"/>
          <p:nvPr/>
        </p:nvSpPr>
        <p:spPr>
          <a:xfrm>
            <a:off x="8052272" y="4705399"/>
            <a:ext cx="3836203" cy="276999"/>
          </a:xfrm>
          <a:prstGeom prst="rect">
            <a:avLst/>
          </a:prstGeom>
          <a:noFill/>
        </p:spPr>
        <p:txBody>
          <a:bodyPr wrap="square" rtlCol="0">
            <a:spAutoFit/>
          </a:bodyPr>
          <a:lstStyle/>
          <a:p>
            <a:r>
              <a:rPr lang="en-US" sz="1200" b="1" dirty="0">
                <a:latin typeface="Arial Nova" panose="020B0504020202020204" pitchFamily="34" charset="0"/>
              </a:rPr>
              <a:t>Sources: </a:t>
            </a:r>
            <a:r>
              <a:rPr lang="en-US" sz="1200" dirty="0">
                <a:latin typeface="Arial Nova" panose="020B0504020202020204" pitchFamily="34" charset="0"/>
              </a:rPr>
              <a:t>Department for Education</a:t>
            </a:r>
          </a:p>
        </p:txBody>
      </p:sp>
      <p:sp>
        <p:nvSpPr>
          <p:cNvPr id="23" name="TextBox 22">
            <a:extLst>
              <a:ext uri="{FF2B5EF4-FFF2-40B4-BE49-F238E27FC236}">
                <a16:creationId xmlns:a16="http://schemas.microsoft.com/office/drawing/2014/main" id="{9EB5561F-E8F3-1932-AA90-6E4D779D258B}"/>
              </a:ext>
            </a:extLst>
          </p:cNvPr>
          <p:cNvSpPr txBox="1"/>
          <p:nvPr/>
        </p:nvSpPr>
        <p:spPr>
          <a:xfrm>
            <a:off x="9257734" y="2330182"/>
            <a:ext cx="935031"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9%</a:t>
            </a:r>
          </a:p>
        </p:txBody>
      </p:sp>
      <p:sp>
        <p:nvSpPr>
          <p:cNvPr id="24" name="Up Arrow 23">
            <a:extLst>
              <a:ext uri="{FF2B5EF4-FFF2-40B4-BE49-F238E27FC236}">
                <a16:creationId xmlns:a16="http://schemas.microsoft.com/office/drawing/2014/main" id="{D93D9EBE-35E2-D6FA-002B-A6B6D470F3D2}"/>
              </a:ext>
            </a:extLst>
          </p:cNvPr>
          <p:cNvSpPr/>
          <p:nvPr/>
        </p:nvSpPr>
        <p:spPr>
          <a:xfrm>
            <a:off x="9915056" y="2029116"/>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p Arrow 24">
            <a:extLst>
              <a:ext uri="{FF2B5EF4-FFF2-40B4-BE49-F238E27FC236}">
                <a16:creationId xmlns:a16="http://schemas.microsoft.com/office/drawing/2014/main" id="{A1267CCC-9220-7E2C-5A20-C3897D439B70}"/>
              </a:ext>
            </a:extLst>
          </p:cNvPr>
          <p:cNvSpPr/>
          <p:nvPr/>
        </p:nvSpPr>
        <p:spPr>
          <a:xfrm>
            <a:off x="10784680" y="2054753"/>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Up Arrow 25">
            <a:extLst>
              <a:ext uri="{FF2B5EF4-FFF2-40B4-BE49-F238E27FC236}">
                <a16:creationId xmlns:a16="http://schemas.microsoft.com/office/drawing/2014/main" id="{DFF6514F-8659-347D-2EA0-F76E70BF8D0B}"/>
              </a:ext>
            </a:extLst>
          </p:cNvPr>
          <p:cNvSpPr/>
          <p:nvPr/>
        </p:nvSpPr>
        <p:spPr>
          <a:xfrm>
            <a:off x="11569136" y="2054752"/>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CABE3608-F19B-5E7B-36A4-D2EF191B430F}"/>
              </a:ext>
            </a:extLst>
          </p:cNvPr>
          <p:cNvSpPr txBox="1"/>
          <p:nvPr/>
        </p:nvSpPr>
        <p:spPr>
          <a:xfrm>
            <a:off x="9183752" y="3159152"/>
            <a:ext cx="1077810"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-12%</a:t>
            </a:r>
          </a:p>
        </p:txBody>
      </p:sp>
      <p:sp>
        <p:nvSpPr>
          <p:cNvPr id="28" name="TextBox 27">
            <a:extLst>
              <a:ext uri="{FF2B5EF4-FFF2-40B4-BE49-F238E27FC236}">
                <a16:creationId xmlns:a16="http://schemas.microsoft.com/office/drawing/2014/main" id="{4EAD2C54-FBB4-5BD7-BE89-C5682D7CDC1D}"/>
              </a:ext>
            </a:extLst>
          </p:cNvPr>
          <p:cNvSpPr txBox="1"/>
          <p:nvPr/>
        </p:nvSpPr>
        <p:spPr>
          <a:xfrm>
            <a:off x="10034186" y="3155065"/>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22%</a:t>
            </a:r>
          </a:p>
        </p:txBody>
      </p:sp>
      <p:sp>
        <p:nvSpPr>
          <p:cNvPr id="29" name="TextBox 28">
            <a:extLst>
              <a:ext uri="{FF2B5EF4-FFF2-40B4-BE49-F238E27FC236}">
                <a16:creationId xmlns:a16="http://schemas.microsoft.com/office/drawing/2014/main" id="{29FB9001-ED3E-7E27-3011-1003E2B76F1D}"/>
              </a:ext>
            </a:extLst>
          </p:cNvPr>
          <p:cNvSpPr txBox="1"/>
          <p:nvPr/>
        </p:nvSpPr>
        <p:spPr>
          <a:xfrm>
            <a:off x="10813618" y="3160454"/>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25%</a:t>
            </a:r>
          </a:p>
        </p:txBody>
      </p:sp>
      <p:sp>
        <p:nvSpPr>
          <p:cNvPr id="30" name="TextBox 29">
            <a:extLst>
              <a:ext uri="{FF2B5EF4-FFF2-40B4-BE49-F238E27FC236}">
                <a16:creationId xmlns:a16="http://schemas.microsoft.com/office/drawing/2014/main" id="{11C786FB-CA1F-C6D8-C41C-F8B762C8A153}"/>
              </a:ext>
            </a:extLst>
          </p:cNvPr>
          <p:cNvSpPr txBox="1"/>
          <p:nvPr/>
        </p:nvSpPr>
        <p:spPr>
          <a:xfrm>
            <a:off x="9205780" y="4083153"/>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4%</a:t>
            </a:r>
          </a:p>
        </p:txBody>
      </p:sp>
      <p:sp>
        <p:nvSpPr>
          <p:cNvPr id="31" name="TextBox 30">
            <a:extLst>
              <a:ext uri="{FF2B5EF4-FFF2-40B4-BE49-F238E27FC236}">
                <a16:creationId xmlns:a16="http://schemas.microsoft.com/office/drawing/2014/main" id="{06FF0AA0-924F-9859-DB64-035290C2049B}"/>
              </a:ext>
            </a:extLst>
          </p:cNvPr>
          <p:cNvSpPr txBox="1"/>
          <p:nvPr/>
        </p:nvSpPr>
        <p:spPr>
          <a:xfrm>
            <a:off x="10209607" y="4083154"/>
            <a:ext cx="790934"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-5%</a:t>
            </a:r>
          </a:p>
        </p:txBody>
      </p:sp>
      <p:sp>
        <p:nvSpPr>
          <p:cNvPr id="32" name="TextBox 31">
            <a:extLst>
              <a:ext uri="{FF2B5EF4-FFF2-40B4-BE49-F238E27FC236}">
                <a16:creationId xmlns:a16="http://schemas.microsoft.com/office/drawing/2014/main" id="{A91C089E-8383-6DA5-38F5-A1110B70F7A8}"/>
              </a:ext>
            </a:extLst>
          </p:cNvPr>
          <p:cNvSpPr txBox="1"/>
          <p:nvPr/>
        </p:nvSpPr>
        <p:spPr>
          <a:xfrm>
            <a:off x="11075992" y="4083154"/>
            <a:ext cx="72912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1%</a:t>
            </a:r>
          </a:p>
        </p:txBody>
      </p:sp>
      <p:sp>
        <p:nvSpPr>
          <p:cNvPr id="33" name="Up Arrow 32">
            <a:extLst>
              <a:ext uri="{FF2B5EF4-FFF2-40B4-BE49-F238E27FC236}">
                <a16:creationId xmlns:a16="http://schemas.microsoft.com/office/drawing/2014/main" id="{CF70F175-6E2F-0668-97A8-F8243CE23132}"/>
              </a:ext>
            </a:extLst>
          </p:cNvPr>
          <p:cNvSpPr/>
          <p:nvPr/>
        </p:nvSpPr>
        <p:spPr>
          <a:xfrm rot="10800000">
            <a:off x="9911591" y="2836147"/>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Up Arrow 33">
            <a:extLst>
              <a:ext uri="{FF2B5EF4-FFF2-40B4-BE49-F238E27FC236}">
                <a16:creationId xmlns:a16="http://schemas.microsoft.com/office/drawing/2014/main" id="{6CFE209A-8F3B-39E0-34A4-F111F441634B}"/>
              </a:ext>
            </a:extLst>
          </p:cNvPr>
          <p:cNvSpPr/>
          <p:nvPr/>
        </p:nvSpPr>
        <p:spPr>
          <a:xfrm>
            <a:off x="10781215" y="2861784"/>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Up Arrow 34">
            <a:extLst>
              <a:ext uri="{FF2B5EF4-FFF2-40B4-BE49-F238E27FC236}">
                <a16:creationId xmlns:a16="http://schemas.microsoft.com/office/drawing/2014/main" id="{51D55C06-C311-A221-0ECF-FF64D77BE4AC}"/>
              </a:ext>
            </a:extLst>
          </p:cNvPr>
          <p:cNvSpPr/>
          <p:nvPr/>
        </p:nvSpPr>
        <p:spPr>
          <a:xfrm>
            <a:off x="11565671" y="2861783"/>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Up Arrow 35">
            <a:extLst>
              <a:ext uri="{FF2B5EF4-FFF2-40B4-BE49-F238E27FC236}">
                <a16:creationId xmlns:a16="http://schemas.microsoft.com/office/drawing/2014/main" id="{76E7C218-48FF-5532-F50D-95CF6121D741}"/>
              </a:ext>
            </a:extLst>
          </p:cNvPr>
          <p:cNvSpPr/>
          <p:nvPr/>
        </p:nvSpPr>
        <p:spPr>
          <a:xfrm>
            <a:off x="9908126" y="3767867"/>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Up Arrow 36">
            <a:extLst>
              <a:ext uri="{FF2B5EF4-FFF2-40B4-BE49-F238E27FC236}">
                <a16:creationId xmlns:a16="http://schemas.microsoft.com/office/drawing/2014/main" id="{1AC54A63-E1F7-44E1-655D-287DD6C39FBE}"/>
              </a:ext>
            </a:extLst>
          </p:cNvPr>
          <p:cNvSpPr/>
          <p:nvPr/>
        </p:nvSpPr>
        <p:spPr>
          <a:xfrm rot="10800000">
            <a:off x="10777750" y="3793504"/>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Up Arrow 37">
            <a:extLst>
              <a:ext uri="{FF2B5EF4-FFF2-40B4-BE49-F238E27FC236}">
                <a16:creationId xmlns:a16="http://schemas.microsoft.com/office/drawing/2014/main" id="{13A3034E-0003-14FD-4FF9-D60922FB1BA6}"/>
              </a:ext>
            </a:extLst>
          </p:cNvPr>
          <p:cNvSpPr/>
          <p:nvPr/>
        </p:nvSpPr>
        <p:spPr>
          <a:xfrm>
            <a:off x="11562206" y="3793503"/>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96FB04CF-D651-1D1A-5B50-CA55BEBE81B2}"/>
              </a:ext>
            </a:extLst>
          </p:cNvPr>
          <p:cNvSpPr txBox="1"/>
          <p:nvPr/>
        </p:nvSpPr>
        <p:spPr>
          <a:xfrm>
            <a:off x="9236144" y="5234904"/>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40%</a:t>
            </a:r>
          </a:p>
        </p:txBody>
      </p:sp>
      <p:cxnSp>
        <p:nvCxnSpPr>
          <p:cNvPr id="40" name="Straight Connector 39">
            <a:extLst>
              <a:ext uri="{FF2B5EF4-FFF2-40B4-BE49-F238E27FC236}">
                <a16:creationId xmlns:a16="http://schemas.microsoft.com/office/drawing/2014/main" id="{C7BFEFE6-2067-3D55-1DE5-F5B0BAAC81E7}"/>
              </a:ext>
            </a:extLst>
          </p:cNvPr>
          <p:cNvCxnSpPr/>
          <p:nvPr/>
        </p:nvCxnSpPr>
        <p:spPr>
          <a:xfrm>
            <a:off x="9396010" y="5700533"/>
            <a:ext cx="574363" cy="0"/>
          </a:xfrm>
          <a:prstGeom prst="line">
            <a:avLst/>
          </a:prstGeom>
          <a:ln w="31750">
            <a:solidFill>
              <a:srgbClr val="288036"/>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E1B081A3-9ECB-E0CE-1A16-A5B70B5A9A35}"/>
              </a:ext>
            </a:extLst>
          </p:cNvPr>
          <p:cNvSpPr txBox="1"/>
          <p:nvPr/>
        </p:nvSpPr>
        <p:spPr>
          <a:xfrm>
            <a:off x="9236144" y="5703265"/>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4%</a:t>
            </a:r>
          </a:p>
        </p:txBody>
      </p:sp>
      <p:sp>
        <p:nvSpPr>
          <p:cNvPr id="42" name="TextBox 41">
            <a:extLst>
              <a:ext uri="{FF2B5EF4-FFF2-40B4-BE49-F238E27FC236}">
                <a16:creationId xmlns:a16="http://schemas.microsoft.com/office/drawing/2014/main" id="{EA41C0E0-E1CE-C875-FF0C-362070D38D24}"/>
              </a:ext>
            </a:extLst>
          </p:cNvPr>
          <p:cNvSpPr txBox="1"/>
          <p:nvPr/>
        </p:nvSpPr>
        <p:spPr>
          <a:xfrm>
            <a:off x="10095128" y="5231441"/>
            <a:ext cx="925178"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25%</a:t>
            </a:r>
          </a:p>
        </p:txBody>
      </p:sp>
      <p:sp>
        <p:nvSpPr>
          <p:cNvPr id="43" name="TextBox 42">
            <a:extLst>
              <a:ext uri="{FF2B5EF4-FFF2-40B4-BE49-F238E27FC236}">
                <a16:creationId xmlns:a16="http://schemas.microsoft.com/office/drawing/2014/main" id="{6DF0A1D2-21B7-83D6-F7AD-B154BC89B6D7}"/>
              </a:ext>
            </a:extLst>
          </p:cNvPr>
          <p:cNvSpPr txBox="1"/>
          <p:nvPr/>
        </p:nvSpPr>
        <p:spPr>
          <a:xfrm>
            <a:off x="10095128" y="5699802"/>
            <a:ext cx="925178"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9%</a:t>
            </a:r>
          </a:p>
        </p:txBody>
      </p:sp>
      <p:cxnSp>
        <p:nvCxnSpPr>
          <p:cNvPr id="44" name="Straight Connector 43">
            <a:extLst>
              <a:ext uri="{FF2B5EF4-FFF2-40B4-BE49-F238E27FC236}">
                <a16:creationId xmlns:a16="http://schemas.microsoft.com/office/drawing/2014/main" id="{34417796-B289-FEEC-C815-A02868D63D11}"/>
              </a:ext>
            </a:extLst>
          </p:cNvPr>
          <p:cNvCxnSpPr/>
          <p:nvPr/>
        </p:nvCxnSpPr>
        <p:spPr>
          <a:xfrm>
            <a:off x="10254996" y="5697068"/>
            <a:ext cx="574363" cy="0"/>
          </a:xfrm>
          <a:prstGeom prst="line">
            <a:avLst/>
          </a:prstGeom>
          <a:ln w="31750">
            <a:solidFill>
              <a:srgbClr val="2E76B9"/>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453FEAD-7D29-6F7E-AEB8-7507171B9A3F}"/>
              </a:ext>
            </a:extLst>
          </p:cNvPr>
          <p:cNvSpPr txBox="1"/>
          <p:nvPr/>
        </p:nvSpPr>
        <p:spPr>
          <a:xfrm>
            <a:off x="10965659" y="5227746"/>
            <a:ext cx="925178" cy="461665"/>
          </a:xfrm>
          <a:prstGeom prst="rect">
            <a:avLst/>
          </a:prstGeom>
          <a:noFill/>
        </p:spPr>
        <p:txBody>
          <a:bodyPr wrap="square" rtlCol="0">
            <a:spAutoFit/>
          </a:bodyPr>
          <a:lstStyle/>
          <a:p>
            <a:pPr algn="ctr"/>
            <a:r>
              <a:rPr lang="en-US" sz="2400" b="1" dirty="0">
                <a:solidFill>
                  <a:srgbClr val="D8397C"/>
                </a:solidFill>
                <a:latin typeface="Arial Nova" panose="020B0504020202020204" pitchFamily="34" charset="0"/>
              </a:rPr>
              <a:t>20%</a:t>
            </a:r>
          </a:p>
        </p:txBody>
      </p:sp>
      <p:sp>
        <p:nvSpPr>
          <p:cNvPr id="5" name="TextBox 4">
            <a:extLst>
              <a:ext uri="{FF2B5EF4-FFF2-40B4-BE49-F238E27FC236}">
                <a16:creationId xmlns:a16="http://schemas.microsoft.com/office/drawing/2014/main" id="{87E3D46E-967B-D34F-F211-5F16036290C9}"/>
              </a:ext>
            </a:extLst>
          </p:cNvPr>
          <p:cNvSpPr txBox="1"/>
          <p:nvPr/>
        </p:nvSpPr>
        <p:spPr>
          <a:xfrm>
            <a:off x="10965659" y="5696107"/>
            <a:ext cx="925178" cy="461665"/>
          </a:xfrm>
          <a:prstGeom prst="rect">
            <a:avLst/>
          </a:prstGeom>
          <a:noFill/>
        </p:spPr>
        <p:txBody>
          <a:bodyPr wrap="square" rtlCol="0">
            <a:spAutoFit/>
          </a:bodyPr>
          <a:lstStyle/>
          <a:p>
            <a:pPr algn="ctr"/>
            <a:r>
              <a:rPr lang="en-US" sz="2400" b="1" dirty="0">
                <a:solidFill>
                  <a:srgbClr val="D8397C"/>
                </a:solidFill>
                <a:latin typeface="Arial Nova" panose="020B0504020202020204" pitchFamily="34" charset="0"/>
              </a:rPr>
              <a:t>20%</a:t>
            </a:r>
          </a:p>
        </p:txBody>
      </p:sp>
      <p:cxnSp>
        <p:nvCxnSpPr>
          <p:cNvPr id="46" name="Straight Connector 45">
            <a:extLst>
              <a:ext uri="{FF2B5EF4-FFF2-40B4-BE49-F238E27FC236}">
                <a16:creationId xmlns:a16="http://schemas.microsoft.com/office/drawing/2014/main" id="{E295E4F6-A7A3-61E9-F9A4-FE83B7178035}"/>
              </a:ext>
            </a:extLst>
          </p:cNvPr>
          <p:cNvCxnSpPr/>
          <p:nvPr/>
        </p:nvCxnSpPr>
        <p:spPr>
          <a:xfrm>
            <a:off x="11125527" y="5693373"/>
            <a:ext cx="574363" cy="0"/>
          </a:xfrm>
          <a:prstGeom prst="line">
            <a:avLst/>
          </a:prstGeom>
          <a:ln w="31750">
            <a:solidFill>
              <a:srgbClr val="D8397C"/>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3223341B-A16A-ED0F-12E9-DA19AF56A2D0}"/>
              </a:ext>
            </a:extLst>
          </p:cNvPr>
          <p:cNvSpPr/>
          <p:nvPr/>
        </p:nvSpPr>
        <p:spPr>
          <a:xfrm>
            <a:off x="269034" y="520593"/>
            <a:ext cx="11657757" cy="950617"/>
          </a:xfrm>
          <a:prstGeom prst="rect">
            <a:avLst/>
          </a:prstGeom>
          <a:solidFill>
            <a:srgbClr val="EE9F3F"/>
          </a:solidFill>
          <a:ln>
            <a:noFill/>
          </a:ln>
          <a:effectLst/>
        </p:spPr>
        <p:style>
          <a:lnRef idx="1">
            <a:schemeClr val="accent1"/>
          </a:lnRef>
          <a:fillRef idx="3">
            <a:schemeClr val="accent1"/>
          </a:fillRef>
          <a:effectRef idx="2">
            <a:schemeClr val="accent1"/>
          </a:effectRef>
          <a:fontRef idx="minor">
            <a:schemeClr val="lt1"/>
          </a:fontRef>
        </p:style>
      </p:sp>
      <p:sp>
        <p:nvSpPr>
          <p:cNvPr id="47" name="TextBox 46">
            <a:extLst>
              <a:ext uri="{FF2B5EF4-FFF2-40B4-BE49-F238E27FC236}">
                <a16:creationId xmlns:a16="http://schemas.microsoft.com/office/drawing/2014/main" id="{B601C1E9-5794-1230-A042-FDADF1DF564D}"/>
              </a:ext>
            </a:extLst>
          </p:cNvPr>
          <p:cNvSpPr txBox="1"/>
          <p:nvPr/>
        </p:nvSpPr>
        <p:spPr>
          <a:xfrm>
            <a:off x="263469" y="518217"/>
            <a:ext cx="7222637" cy="954107"/>
          </a:xfrm>
          <a:prstGeom prst="rect">
            <a:avLst/>
          </a:prstGeom>
          <a:noFill/>
        </p:spPr>
        <p:txBody>
          <a:bodyPr wrap="square" rtlCol="0">
            <a:spAutoFit/>
          </a:bodyPr>
          <a:lstStyle/>
          <a:p>
            <a:pPr lvl="0">
              <a:defRPr/>
            </a:pP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Segoe UI Historic" panose="020B0502040204020203" pitchFamily="34" charset="0"/>
                <a:cs typeface="Segoe UI Historic" panose="020B0502040204020203" pitchFamily="34" charset="0"/>
              </a:rPr>
              <a:t>LOCAL LEARNING COMMUNITY - </a:t>
            </a: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EDUCATION </a:t>
            </a: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Segoe UI Historic" panose="020B0502040204020203" pitchFamily="34" charset="0"/>
                <a:cs typeface="Segoe UI Historic" panose="020B0502040204020203" pitchFamily="34" charset="0"/>
              </a:rPr>
              <a:t>&amp; SKILLS </a:t>
            </a: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PARTICIPATION</a:t>
            </a:r>
          </a:p>
        </p:txBody>
      </p:sp>
      <p:sp>
        <p:nvSpPr>
          <p:cNvPr id="48" name="TextBox 47">
            <a:extLst>
              <a:ext uri="{FF2B5EF4-FFF2-40B4-BE49-F238E27FC236}">
                <a16:creationId xmlns:a16="http://schemas.microsoft.com/office/drawing/2014/main" id="{4BCE3A6F-590E-B347-6C2A-9132C66B234B}"/>
              </a:ext>
            </a:extLst>
          </p:cNvPr>
          <p:cNvSpPr txBox="1"/>
          <p:nvPr/>
        </p:nvSpPr>
        <p:spPr>
          <a:xfrm>
            <a:off x="5942010" y="512569"/>
            <a:ext cx="4960223" cy="954107"/>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NORTH EAST LINCOLNSHIRE</a:t>
            </a:r>
          </a:p>
        </p:txBody>
      </p:sp>
      <p:pic>
        <p:nvPicPr>
          <p:cNvPr id="6" name="Picture 5">
            <a:extLst>
              <a:ext uri="{FF2B5EF4-FFF2-40B4-BE49-F238E27FC236}">
                <a16:creationId xmlns:a16="http://schemas.microsoft.com/office/drawing/2014/main" id="{1A32C72F-8C94-2CDF-E63D-F2C715CF8D92}"/>
              </a:ext>
            </a:extLst>
          </p:cNvPr>
          <p:cNvPicPr>
            <a:picLocks noChangeAspect="1"/>
          </p:cNvPicPr>
          <p:nvPr/>
        </p:nvPicPr>
        <p:blipFill>
          <a:blip r:embed="rId5"/>
          <a:stretch>
            <a:fillRect/>
          </a:stretch>
        </p:blipFill>
        <p:spPr>
          <a:xfrm>
            <a:off x="9332205" y="1451264"/>
            <a:ext cx="753111" cy="923816"/>
          </a:xfrm>
          <a:prstGeom prst="rect">
            <a:avLst/>
          </a:prstGeom>
        </p:spPr>
      </p:pic>
      <p:pic>
        <p:nvPicPr>
          <p:cNvPr id="7" name="Picture 6">
            <a:extLst>
              <a:ext uri="{FF2B5EF4-FFF2-40B4-BE49-F238E27FC236}">
                <a16:creationId xmlns:a16="http://schemas.microsoft.com/office/drawing/2014/main" id="{C1CA77FE-7BB5-F21E-8801-BEBE89022070}"/>
              </a:ext>
            </a:extLst>
          </p:cNvPr>
          <p:cNvPicPr>
            <a:picLocks noChangeAspect="1"/>
          </p:cNvPicPr>
          <p:nvPr/>
        </p:nvPicPr>
        <p:blipFill>
          <a:blip r:embed="rId5">
            <a:biLevel thresh="25000"/>
          </a:blip>
          <a:stretch>
            <a:fillRect/>
          </a:stretch>
        </p:blipFill>
        <p:spPr>
          <a:xfrm>
            <a:off x="10924513" y="421291"/>
            <a:ext cx="899624" cy="1103539"/>
          </a:xfrm>
          <a:prstGeom prst="rect">
            <a:avLst/>
          </a:prstGeom>
        </p:spPr>
      </p:pic>
      <p:pic>
        <p:nvPicPr>
          <p:cNvPr id="15" name="Picture 14">
            <a:extLst>
              <a:ext uri="{FF2B5EF4-FFF2-40B4-BE49-F238E27FC236}">
                <a16:creationId xmlns:a16="http://schemas.microsoft.com/office/drawing/2014/main" id="{329F2440-F82C-3AD1-10F4-70F90BF22347}"/>
              </a:ext>
            </a:extLst>
          </p:cNvPr>
          <p:cNvPicPr>
            <a:picLocks noChangeAspect="1"/>
          </p:cNvPicPr>
          <p:nvPr/>
        </p:nvPicPr>
        <p:blipFill>
          <a:blip r:embed="rId6"/>
          <a:stretch>
            <a:fillRect/>
          </a:stretch>
        </p:blipFill>
        <p:spPr>
          <a:xfrm>
            <a:off x="10312811" y="1584734"/>
            <a:ext cx="522054" cy="703477"/>
          </a:xfrm>
          <a:prstGeom prst="rect">
            <a:avLst/>
          </a:prstGeom>
        </p:spPr>
      </p:pic>
    </p:spTree>
    <p:extLst>
      <p:ext uri="{BB962C8B-B14F-4D97-AF65-F5344CB8AC3E}">
        <p14:creationId xmlns:p14="http://schemas.microsoft.com/office/powerpoint/2010/main" val="1796516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descr="Steel workers walking in a factory">
            <a:extLst>
              <a:ext uri="{FF2B5EF4-FFF2-40B4-BE49-F238E27FC236}">
                <a16:creationId xmlns:a16="http://schemas.microsoft.com/office/drawing/2014/main" id="{B346739A-271A-D1E6-A41C-0740E8A6CB88}"/>
              </a:ext>
            </a:extLst>
          </p:cNvPr>
          <p:cNvPicPr>
            <a:picLocks noChangeAspect="1"/>
          </p:cNvPicPr>
          <p:nvPr/>
        </p:nvPicPr>
        <p:blipFill rotWithShape="1">
          <a:blip r:embed="rId3" cstate="email">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8089553" y="1529923"/>
            <a:ext cx="3838908" cy="5058843"/>
          </a:xfrm>
          <a:prstGeom prst="rect">
            <a:avLst/>
          </a:prstGeom>
        </p:spPr>
      </p:pic>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D8397C"/>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452984D9-E041-4FA9-B011-4D47EED52240}"/>
              </a:ext>
            </a:extLst>
          </p:cNvPr>
          <p:cNvSpPr txBox="1"/>
          <p:nvPr/>
        </p:nvSpPr>
        <p:spPr>
          <a:xfrm>
            <a:off x="267122" y="1644513"/>
            <a:ext cx="7790206" cy="4961102"/>
          </a:xfrm>
          <a:prstGeom prst="rect">
            <a:avLst/>
          </a:prstGeom>
          <a:noFill/>
        </p:spPr>
        <p:txBody>
          <a:bodyPr wrap="square" rtlCol="0">
            <a:spAutoFit/>
          </a:bodyPr>
          <a:lstStyle/>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29% of the resident population aged 16 plus are in either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‘Process, plant, and machine operative’ occupations or ‘Elementary’ occupations</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This is higher than the Greater Lincolnshire average (24%) and the national average (17%).</a:t>
            </a:r>
          </a:p>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We estimate that around 36% of all residents in work earn below £20,319 per annum (AEB low-pay indicator). This compares with around 33% across Greater Lincolnshire and 30% nationally.</a:t>
            </a:r>
          </a:p>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On average, the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basic hours worked (excluding overtime)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by residents across North East Lincolnshire align with those across Greater Lincolnshire and nationally at 37.5 hours. </a:t>
            </a:r>
          </a:p>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Based on the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claimant count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(the number of people claiming Jobseeker's Allowance plus those who claim Universal Credit and are required to seek work and be available for work), 4.4% of working-age residents were claiming an out-of-work benefit compared to 3.4% across Greater Lincolnshire, and 3.7% nationally.</a:t>
            </a:r>
          </a:p>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As of February 2023, 19,400 North East Lincolnshire residents claimed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Universal Credit</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Of these, 33% (6,441 residents) were in work (compared to 37% across Greater Lincolnshire and 36% nationally), whilst 21% (3,996 residents) were searching for work (compared to 21% across Greater Lincolnshire and 24% nationally). </a:t>
            </a:r>
          </a:p>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7.7% of working-age North East Lincolnshire residents (7,363 people) are disabled, and their day-to-day activities are limited. This is higher than the Greater Lincolnshire (6.6%) and national (5.8%) averages.</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D3E58AAA-0622-FD94-8DB5-E9FF9F560A06}"/>
              </a:ext>
            </a:extLst>
          </p:cNvPr>
          <p:cNvSpPr txBox="1"/>
          <p:nvPr/>
        </p:nvSpPr>
        <p:spPr>
          <a:xfrm>
            <a:off x="265477" y="516418"/>
            <a:ext cx="612805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Segoe UI Historic" panose="020B0502040204020203" pitchFamily="34" charset="0"/>
                <a:cs typeface="Segoe UI Historic" panose="020B0502040204020203" pitchFamily="34" charset="0"/>
              </a:rPr>
              <a:t>LOCAL LEARNING COMMUNITY - </a:t>
            </a: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ECONOMIC PARTICIPATION</a:t>
            </a:r>
          </a:p>
        </p:txBody>
      </p:sp>
      <p:sp>
        <p:nvSpPr>
          <p:cNvPr id="8" name="Rectangle 7">
            <a:extLst>
              <a:ext uri="{FF2B5EF4-FFF2-40B4-BE49-F238E27FC236}">
                <a16:creationId xmlns:a16="http://schemas.microsoft.com/office/drawing/2014/main" id="{1DCBFF79-A073-9A84-1885-FE183663C7AA}"/>
              </a:ext>
            </a:extLst>
          </p:cNvPr>
          <p:cNvSpPr/>
          <p:nvPr/>
        </p:nvSpPr>
        <p:spPr>
          <a:xfrm>
            <a:off x="8089553" y="1531992"/>
            <a:ext cx="3836204" cy="5054706"/>
          </a:xfrm>
          <a:prstGeom prst="rect">
            <a:avLst/>
          </a:prstGeom>
          <a:solidFill>
            <a:srgbClr val="D8397C">
              <a:alpha val="19909"/>
            </a:srgbClr>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descr="A picture containing text, plant, flower, wheel&#10;&#10;Description automatically generated">
            <a:extLst>
              <a:ext uri="{FF2B5EF4-FFF2-40B4-BE49-F238E27FC236}">
                <a16:creationId xmlns:a16="http://schemas.microsoft.com/office/drawing/2014/main" id="{86B00E7C-643A-2502-39B5-6F54915830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20612" y="1573965"/>
            <a:ext cx="469899" cy="714246"/>
          </a:xfrm>
          <a:prstGeom prst="rect">
            <a:avLst/>
          </a:prstGeom>
        </p:spPr>
      </p:pic>
      <p:sp>
        <p:nvSpPr>
          <p:cNvPr id="12" name="TextBox 11">
            <a:extLst>
              <a:ext uri="{FF2B5EF4-FFF2-40B4-BE49-F238E27FC236}">
                <a16:creationId xmlns:a16="http://schemas.microsoft.com/office/drawing/2014/main" id="{6BB58022-11F3-C46F-A902-BACD1C6F9288}"/>
              </a:ext>
            </a:extLst>
          </p:cNvPr>
          <p:cNvSpPr txBox="1"/>
          <p:nvPr/>
        </p:nvSpPr>
        <p:spPr>
          <a:xfrm>
            <a:off x="8050872" y="2148199"/>
            <a:ext cx="1505723" cy="830997"/>
          </a:xfrm>
          <a:prstGeom prst="rect">
            <a:avLst/>
          </a:prstGeom>
          <a:noFill/>
        </p:spPr>
        <p:txBody>
          <a:bodyPr wrap="square" rtlCol="0">
            <a:spAutoFit/>
          </a:bodyPr>
          <a:lstStyle/>
          <a:p>
            <a:r>
              <a:rPr lang="en-US" sz="1200" b="1" dirty="0">
                <a:latin typeface="Arial Nova" panose="020B0504020202020204" pitchFamily="34" charset="0"/>
              </a:rPr>
              <a:t>% of resident population aged 16+ in ‘labour intensive’ roles</a:t>
            </a:r>
          </a:p>
        </p:txBody>
      </p:sp>
      <p:sp>
        <p:nvSpPr>
          <p:cNvPr id="14" name="TextBox 13">
            <a:extLst>
              <a:ext uri="{FF2B5EF4-FFF2-40B4-BE49-F238E27FC236}">
                <a16:creationId xmlns:a16="http://schemas.microsoft.com/office/drawing/2014/main" id="{B223764D-36AF-7C40-7CAE-4FFF35DC8C8E}"/>
              </a:ext>
            </a:extLst>
          </p:cNvPr>
          <p:cNvSpPr txBox="1"/>
          <p:nvPr/>
        </p:nvSpPr>
        <p:spPr>
          <a:xfrm>
            <a:off x="10036281" y="2335516"/>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24%</a:t>
            </a:r>
          </a:p>
        </p:txBody>
      </p:sp>
      <p:sp>
        <p:nvSpPr>
          <p:cNvPr id="19" name="TextBox 18">
            <a:extLst>
              <a:ext uri="{FF2B5EF4-FFF2-40B4-BE49-F238E27FC236}">
                <a16:creationId xmlns:a16="http://schemas.microsoft.com/office/drawing/2014/main" id="{001487DC-233D-CF0F-9829-56EA65A6DF90}"/>
              </a:ext>
            </a:extLst>
          </p:cNvPr>
          <p:cNvSpPr txBox="1"/>
          <p:nvPr/>
        </p:nvSpPr>
        <p:spPr>
          <a:xfrm>
            <a:off x="10898591" y="2330939"/>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17%</a:t>
            </a:r>
          </a:p>
        </p:txBody>
      </p:sp>
      <p:sp>
        <p:nvSpPr>
          <p:cNvPr id="20" name="TextBox 19">
            <a:extLst>
              <a:ext uri="{FF2B5EF4-FFF2-40B4-BE49-F238E27FC236}">
                <a16:creationId xmlns:a16="http://schemas.microsoft.com/office/drawing/2014/main" id="{05A88410-F2E9-F503-A1D8-D3BD662F6E06}"/>
              </a:ext>
            </a:extLst>
          </p:cNvPr>
          <p:cNvSpPr txBox="1"/>
          <p:nvPr/>
        </p:nvSpPr>
        <p:spPr>
          <a:xfrm>
            <a:off x="8048301" y="3165617"/>
            <a:ext cx="1420427" cy="830997"/>
          </a:xfrm>
          <a:prstGeom prst="rect">
            <a:avLst/>
          </a:prstGeom>
          <a:noFill/>
        </p:spPr>
        <p:txBody>
          <a:bodyPr wrap="square" rtlCol="0">
            <a:spAutoFit/>
          </a:bodyPr>
          <a:lstStyle/>
          <a:p>
            <a:r>
              <a:rPr lang="en-US" sz="1200" b="1" dirty="0">
                <a:latin typeface="Arial Nova" panose="020B0504020202020204" pitchFamily="34" charset="0"/>
              </a:rPr>
              <a:t>Median basic hours worked per week by full-time workers</a:t>
            </a:r>
          </a:p>
        </p:txBody>
      </p:sp>
      <p:sp>
        <p:nvSpPr>
          <p:cNvPr id="21" name="TextBox 20">
            <a:extLst>
              <a:ext uri="{FF2B5EF4-FFF2-40B4-BE49-F238E27FC236}">
                <a16:creationId xmlns:a16="http://schemas.microsoft.com/office/drawing/2014/main" id="{6F30AB4E-4653-27D4-5366-B6E9CAA7E186}"/>
              </a:ext>
            </a:extLst>
          </p:cNvPr>
          <p:cNvSpPr txBox="1"/>
          <p:nvPr/>
        </p:nvSpPr>
        <p:spPr>
          <a:xfrm>
            <a:off x="8048303" y="4366318"/>
            <a:ext cx="1209432" cy="1015663"/>
          </a:xfrm>
          <a:prstGeom prst="rect">
            <a:avLst/>
          </a:prstGeom>
          <a:noFill/>
        </p:spPr>
        <p:txBody>
          <a:bodyPr wrap="square" rtlCol="0">
            <a:spAutoFit/>
          </a:bodyPr>
          <a:lstStyle/>
          <a:p>
            <a:r>
              <a:rPr lang="en-US" sz="1200" b="1" dirty="0">
                <a:latin typeface="Arial Nova" panose="020B0504020202020204" pitchFamily="34" charset="0"/>
              </a:rPr>
              <a:t>Claimant count as a % of working age residents (Feb 2023)</a:t>
            </a:r>
          </a:p>
        </p:txBody>
      </p:sp>
      <p:sp>
        <p:nvSpPr>
          <p:cNvPr id="22" name="TextBox 21">
            <a:extLst>
              <a:ext uri="{FF2B5EF4-FFF2-40B4-BE49-F238E27FC236}">
                <a16:creationId xmlns:a16="http://schemas.microsoft.com/office/drawing/2014/main" id="{07D262C2-CC3C-78F4-EA00-B37690B482EA}"/>
              </a:ext>
            </a:extLst>
          </p:cNvPr>
          <p:cNvSpPr txBox="1"/>
          <p:nvPr/>
        </p:nvSpPr>
        <p:spPr>
          <a:xfrm>
            <a:off x="8068476" y="5604716"/>
            <a:ext cx="1488119" cy="830997"/>
          </a:xfrm>
          <a:prstGeom prst="rect">
            <a:avLst/>
          </a:prstGeom>
          <a:noFill/>
        </p:spPr>
        <p:txBody>
          <a:bodyPr wrap="square" rtlCol="0">
            <a:spAutoFit/>
          </a:bodyPr>
          <a:lstStyle/>
          <a:p>
            <a:r>
              <a:rPr lang="en-US" sz="1200" b="1" dirty="0">
                <a:latin typeface="Arial Nova" panose="020B0504020202020204" pitchFamily="34" charset="0"/>
              </a:rPr>
              <a:t>% of Universal Credit claimants in work (Feb 2023)</a:t>
            </a:r>
          </a:p>
        </p:txBody>
      </p:sp>
      <p:sp>
        <p:nvSpPr>
          <p:cNvPr id="23" name="TextBox 22">
            <a:extLst>
              <a:ext uri="{FF2B5EF4-FFF2-40B4-BE49-F238E27FC236}">
                <a16:creationId xmlns:a16="http://schemas.microsoft.com/office/drawing/2014/main" id="{80012A4C-4EE8-5118-3079-31729AC66110}"/>
              </a:ext>
            </a:extLst>
          </p:cNvPr>
          <p:cNvSpPr txBox="1"/>
          <p:nvPr/>
        </p:nvSpPr>
        <p:spPr>
          <a:xfrm>
            <a:off x="8057326" y="6330255"/>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Department for Work and Pensions</a:t>
            </a:r>
          </a:p>
        </p:txBody>
      </p:sp>
      <p:sp>
        <p:nvSpPr>
          <p:cNvPr id="4" name="TextBox 3">
            <a:extLst>
              <a:ext uri="{FF2B5EF4-FFF2-40B4-BE49-F238E27FC236}">
                <a16:creationId xmlns:a16="http://schemas.microsoft.com/office/drawing/2014/main" id="{C4C72550-0EAE-63DD-F837-9780C40ED2A2}"/>
              </a:ext>
            </a:extLst>
          </p:cNvPr>
          <p:cNvSpPr txBox="1"/>
          <p:nvPr/>
        </p:nvSpPr>
        <p:spPr>
          <a:xfrm>
            <a:off x="9257734" y="2330182"/>
            <a:ext cx="935031"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29%</a:t>
            </a:r>
          </a:p>
        </p:txBody>
      </p:sp>
      <p:sp>
        <p:nvSpPr>
          <p:cNvPr id="30" name="TextBox 29">
            <a:extLst>
              <a:ext uri="{FF2B5EF4-FFF2-40B4-BE49-F238E27FC236}">
                <a16:creationId xmlns:a16="http://schemas.microsoft.com/office/drawing/2014/main" id="{2DFF0FD2-E0FA-B70D-F8E7-CF98F7BCA55A}"/>
              </a:ext>
            </a:extLst>
          </p:cNvPr>
          <p:cNvSpPr txBox="1"/>
          <p:nvPr/>
        </p:nvSpPr>
        <p:spPr>
          <a:xfrm>
            <a:off x="9183752" y="3337822"/>
            <a:ext cx="1077810"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37.5</a:t>
            </a:r>
          </a:p>
        </p:txBody>
      </p:sp>
      <p:sp>
        <p:nvSpPr>
          <p:cNvPr id="31" name="TextBox 30">
            <a:extLst>
              <a:ext uri="{FF2B5EF4-FFF2-40B4-BE49-F238E27FC236}">
                <a16:creationId xmlns:a16="http://schemas.microsoft.com/office/drawing/2014/main" id="{4EEB303E-8EBD-590C-2329-46E8E7FA06EE}"/>
              </a:ext>
            </a:extLst>
          </p:cNvPr>
          <p:cNvSpPr txBox="1"/>
          <p:nvPr/>
        </p:nvSpPr>
        <p:spPr>
          <a:xfrm>
            <a:off x="10034186" y="3333735"/>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37.5</a:t>
            </a:r>
          </a:p>
        </p:txBody>
      </p:sp>
      <p:sp>
        <p:nvSpPr>
          <p:cNvPr id="32" name="TextBox 31">
            <a:extLst>
              <a:ext uri="{FF2B5EF4-FFF2-40B4-BE49-F238E27FC236}">
                <a16:creationId xmlns:a16="http://schemas.microsoft.com/office/drawing/2014/main" id="{375DCB28-2B2F-6AD7-F33D-000E9A6B2716}"/>
              </a:ext>
            </a:extLst>
          </p:cNvPr>
          <p:cNvSpPr txBox="1"/>
          <p:nvPr/>
        </p:nvSpPr>
        <p:spPr>
          <a:xfrm>
            <a:off x="10906165" y="3339124"/>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37.5</a:t>
            </a:r>
          </a:p>
        </p:txBody>
      </p:sp>
      <p:sp>
        <p:nvSpPr>
          <p:cNvPr id="33" name="TextBox 32">
            <a:extLst>
              <a:ext uri="{FF2B5EF4-FFF2-40B4-BE49-F238E27FC236}">
                <a16:creationId xmlns:a16="http://schemas.microsoft.com/office/drawing/2014/main" id="{37760E44-8112-F3B5-4089-AC86E6FEB663}"/>
              </a:ext>
            </a:extLst>
          </p:cNvPr>
          <p:cNvSpPr txBox="1"/>
          <p:nvPr/>
        </p:nvSpPr>
        <p:spPr>
          <a:xfrm>
            <a:off x="9220081" y="4629681"/>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4.4%</a:t>
            </a:r>
          </a:p>
        </p:txBody>
      </p:sp>
      <p:sp>
        <p:nvSpPr>
          <p:cNvPr id="34" name="TextBox 33">
            <a:extLst>
              <a:ext uri="{FF2B5EF4-FFF2-40B4-BE49-F238E27FC236}">
                <a16:creationId xmlns:a16="http://schemas.microsoft.com/office/drawing/2014/main" id="{17555AE4-F6B2-E6B1-7219-54EDE3F18BF6}"/>
              </a:ext>
            </a:extLst>
          </p:cNvPr>
          <p:cNvSpPr txBox="1"/>
          <p:nvPr/>
        </p:nvSpPr>
        <p:spPr>
          <a:xfrm>
            <a:off x="10082897" y="4629682"/>
            <a:ext cx="911005"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3.4%</a:t>
            </a:r>
          </a:p>
        </p:txBody>
      </p:sp>
      <p:sp>
        <p:nvSpPr>
          <p:cNvPr id="35" name="TextBox 34">
            <a:extLst>
              <a:ext uri="{FF2B5EF4-FFF2-40B4-BE49-F238E27FC236}">
                <a16:creationId xmlns:a16="http://schemas.microsoft.com/office/drawing/2014/main" id="{86D66B6C-1FB6-4CA7-D7CA-827B37844B0A}"/>
              </a:ext>
            </a:extLst>
          </p:cNvPr>
          <p:cNvSpPr txBox="1"/>
          <p:nvPr/>
        </p:nvSpPr>
        <p:spPr>
          <a:xfrm>
            <a:off x="10941983" y="4629682"/>
            <a:ext cx="911005"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3.7%</a:t>
            </a:r>
          </a:p>
        </p:txBody>
      </p:sp>
      <p:sp>
        <p:nvSpPr>
          <p:cNvPr id="44" name="TextBox 43">
            <a:extLst>
              <a:ext uri="{FF2B5EF4-FFF2-40B4-BE49-F238E27FC236}">
                <a16:creationId xmlns:a16="http://schemas.microsoft.com/office/drawing/2014/main" id="{E96F1FA2-3A3D-715D-EEAA-192A2C3FA65B}"/>
              </a:ext>
            </a:extLst>
          </p:cNvPr>
          <p:cNvSpPr txBox="1"/>
          <p:nvPr/>
        </p:nvSpPr>
        <p:spPr>
          <a:xfrm>
            <a:off x="9261545" y="5823479"/>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33%</a:t>
            </a:r>
          </a:p>
        </p:txBody>
      </p:sp>
      <p:sp>
        <p:nvSpPr>
          <p:cNvPr id="48" name="TextBox 47">
            <a:extLst>
              <a:ext uri="{FF2B5EF4-FFF2-40B4-BE49-F238E27FC236}">
                <a16:creationId xmlns:a16="http://schemas.microsoft.com/office/drawing/2014/main" id="{197C9B6D-8B9B-15BE-639E-B2DE38A3976B}"/>
              </a:ext>
            </a:extLst>
          </p:cNvPr>
          <p:cNvSpPr txBox="1"/>
          <p:nvPr/>
        </p:nvSpPr>
        <p:spPr>
          <a:xfrm>
            <a:off x="10103595" y="5820016"/>
            <a:ext cx="925178"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37%</a:t>
            </a:r>
          </a:p>
        </p:txBody>
      </p:sp>
      <p:sp>
        <p:nvSpPr>
          <p:cNvPr id="13" name="TextBox 12">
            <a:extLst>
              <a:ext uri="{FF2B5EF4-FFF2-40B4-BE49-F238E27FC236}">
                <a16:creationId xmlns:a16="http://schemas.microsoft.com/office/drawing/2014/main" id="{18763106-647C-D7F1-E7F9-8435B94C7E41}"/>
              </a:ext>
            </a:extLst>
          </p:cNvPr>
          <p:cNvSpPr txBox="1"/>
          <p:nvPr/>
        </p:nvSpPr>
        <p:spPr>
          <a:xfrm>
            <a:off x="10983266" y="5820016"/>
            <a:ext cx="911005"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36%</a:t>
            </a:r>
          </a:p>
        </p:txBody>
      </p:sp>
      <p:sp>
        <p:nvSpPr>
          <p:cNvPr id="25" name="TextBox 24">
            <a:extLst>
              <a:ext uri="{FF2B5EF4-FFF2-40B4-BE49-F238E27FC236}">
                <a16:creationId xmlns:a16="http://schemas.microsoft.com/office/drawing/2014/main" id="{DAD8B6B7-F7C4-D750-D9EA-756B3E3A5CF2}"/>
              </a:ext>
            </a:extLst>
          </p:cNvPr>
          <p:cNvSpPr txBox="1"/>
          <p:nvPr/>
        </p:nvSpPr>
        <p:spPr>
          <a:xfrm>
            <a:off x="8053362" y="2876595"/>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2021 Census, Office for National Statistics</a:t>
            </a:r>
          </a:p>
        </p:txBody>
      </p:sp>
      <p:sp>
        <p:nvSpPr>
          <p:cNvPr id="26" name="TextBox 25">
            <a:extLst>
              <a:ext uri="{FF2B5EF4-FFF2-40B4-BE49-F238E27FC236}">
                <a16:creationId xmlns:a16="http://schemas.microsoft.com/office/drawing/2014/main" id="{6C419E77-EFB8-7566-7308-6FC247BCFDFE}"/>
              </a:ext>
            </a:extLst>
          </p:cNvPr>
          <p:cNvSpPr txBox="1"/>
          <p:nvPr/>
        </p:nvSpPr>
        <p:spPr>
          <a:xfrm>
            <a:off x="8048301" y="3891757"/>
            <a:ext cx="3836203" cy="461665"/>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2022</a:t>
            </a:r>
            <a:r>
              <a:rPr lang="en-US" sz="1200" b="1" dirty="0">
                <a:latin typeface="Arial Nova" panose="020B0504020202020204" pitchFamily="34" charset="0"/>
              </a:rPr>
              <a:t> </a:t>
            </a:r>
            <a:r>
              <a:rPr lang="en-US" sz="1200" dirty="0">
                <a:latin typeface="Arial Nova" panose="020B0504020202020204" pitchFamily="34" charset="0"/>
              </a:rPr>
              <a:t>Annual Survey of Hours and Earnings, Office for National Statistics</a:t>
            </a:r>
          </a:p>
        </p:txBody>
      </p:sp>
      <p:sp>
        <p:nvSpPr>
          <p:cNvPr id="36" name="TextBox 35">
            <a:extLst>
              <a:ext uri="{FF2B5EF4-FFF2-40B4-BE49-F238E27FC236}">
                <a16:creationId xmlns:a16="http://schemas.microsoft.com/office/drawing/2014/main" id="{CD2EC2ED-4924-D598-F5AB-9793BE966FE9}"/>
              </a:ext>
            </a:extLst>
          </p:cNvPr>
          <p:cNvSpPr txBox="1"/>
          <p:nvPr/>
        </p:nvSpPr>
        <p:spPr>
          <a:xfrm>
            <a:off x="8040482" y="5299150"/>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Office for National Statistics</a:t>
            </a:r>
          </a:p>
        </p:txBody>
      </p:sp>
      <p:sp>
        <p:nvSpPr>
          <p:cNvPr id="3" name="TextBox 2">
            <a:extLst>
              <a:ext uri="{FF2B5EF4-FFF2-40B4-BE49-F238E27FC236}">
                <a16:creationId xmlns:a16="http://schemas.microsoft.com/office/drawing/2014/main" id="{767B740D-720A-A9C4-4200-ECCFDB480D96}"/>
              </a:ext>
            </a:extLst>
          </p:cNvPr>
          <p:cNvSpPr txBox="1"/>
          <p:nvPr/>
        </p:nvSpPr>
        <p:spPr>
          <a:xfrm>
            <a:off x="5735874" y="712264"/>
            <a:ext cx="5211611"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NORTH EAST LINCOLNSHIRE</a:t>
            </a:r>
          </a:p>
        </p:txBody>
      </p:sp>
      <p:pic>
        <p:nvPicPr>
          <p:cNvPr id="6" name="Picture 5">
            <a:extLst>
              <a:ext uri="{FF2B5EF4-FFF2-40B4-BE49-F238E27FC236}">
                <a16:creationId xmlns:a16="http://schemas.microsoft.com/office/drawing/2014/main" id="{E9617297-ACF6-064D-6B38-3B6ED9C8BD31}"/>
              </a:ext>
            </a:extLst>
          </p:cNvPr>
          <p:cNvPicPr>
            <a:picLocks noChangeAspect="1"/>
          </p:cNvPicPr>
          <p:nvPr/>
        </p:nvPicPr>
        <p:blipFill>
          <a:blip r:embed="rId6"/>
          <a:stretch>
            <a:fillRect/>
          </a:stretch>
        </p:blipFill>
        <p:spPr>
          <a:xfrm>
            <a:off x="9332205" y="1451264"/>
            <a:ext cx="753111" cy="923816"/>
          </a:xfrm>
          <a:prstGeom prst="rect">
            <a:avLst/>
          </a:prstGeom>
        </p:spPr>
      </p:pic>
      <p:pic>
        <p:nvPicPr>
          <p:cNvPr id="7" name="Picture 6">
            <a:extLst>
              <a:ext uri="{FF2B5EF4-FFF2-40B4-BE49-F238E27FC236}">
                <a16:creationId xmlns:a16="http://schemas.microsoft.com/office/drawing/2014/main" id="{94184861-F4D1-03B4-0FC7-160E6BE3BE84}"/>
              </a:ext>
            </a:extLst>
          </p:cNvPr>
          <p:cNvPicPr>
            <a:picLocks noChangeAspect="1"/>
          </p:cNvPicPr>
          <p:nvPr/>
        </p:nvPicPr>
        <p:blipFill>
          <a:blip r:embed="rId6">
            <a:biLevel thresh="25000"/>
          </a:blip>
          <a:stretch>
            <a:fillRect/>
          </a:stretch>
        </p:blipFill>
        <p:spPr>
          <a:xfrm>
            <a:off x="10924513" y="421291"/>
            <a:ext cx="899624" cy="1103539"/>
          </a:xfrm>
          <a:prstGeom prst="rect">
            <a:avLst/>
          </a:prstGeom>
        </p:spPr>
      </p:pic>
      <p:pic>
        <p:nvPicPr>
          <p:cNvPr id="11" name="Picture 10">
            <a:extLst>
              <a:ext uri="{FF2B5EF4-FFF2-40B4-BE49-F238E27FC236}">
                <a16:creationId xmlns:a16="http://schemas.microsoft.com/office/drawing/2014/main" id="{42D7A412-45A7-4FA1-03B8-A8782744E3B1}"/>
              </a:ext>
            </a:extLst>
          </p:cNvPr>
          <p:cNvPicPr>
            <a:picLocks noChangeAspect="1"/>
          </p:cNvPicPr>
          <p:nvPr/>
        </p:nvPicPr>
        <p:blipFill>
          <a:blip r:embed="rId7"/>
          <a:stretch>
            <a:fillRect/>
          </a:stretch>
        </p:blipFill>
        <p:spPr>
          <a:xfrm>
            <a:off x="10312811" y="1584734"/>
            <a:ext cx="522054" cy="703477"/>
          </a:xfrm>
          <a:prstGeom prst="rect">
            <a:avLst/>
          </a:prstGeom>
        </p:spPr>
      </p:pic>
    </p:spTree>
    <p:extLst>
      <p:ext uri="{BB962C8B-B14F-4D97-AF65-F5344CB8AC3E}">
        <p14:creationId xmlns:p14="http://schemas.microsoft.com/office/powerpoint/2010/main" val="3017147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462981A-A23A-0757-0654-A0C33FD4C0C5}"/>
              </a:ext>
            </a:extLst>
          </p:cNvPr>
          <p:cNvSpPr/>
          <p:nvPr/>
        </p:nvSpPr>
        <p:spPr>
          <a:xfrm>
            <a:off x="8101777" y="4664744"/>
            <a:ext cx="3831375" cy="1865046"/>
          </a:xfrm>
          <a:prstGeom prst="rect">
            <a:avLst/>
          </a:prstGeom>
          <a:solidFill>
            <a:srgbClr val="D8397C">
              <a:alpha val="19970"/>
            </a:srgbClr>
          </a:solidFill>
          <a:ln>
            <a:noFill/>
          </a:ln>
          <a:effectLst/>
        </p:spPr>
        <p:style>
          <a:lnRef idx="1">
            <a:schemeClr val="accent1"/>
          </a:lnRef>
          <a:fillRef idx="3">
            <a:schemeClr val="accent1"/>
          </a:fillRef>
          <a:effectRef idx="2">
            <a:schemeClr val="accent1"/>
          </a:effectRef>
          <a:fontRef idx="minor">
            <a:schemeClr val="lt1"/>
          </a:fontRef>
        </p:style>
      </p:sp>
      <p:pic>
        <p:nvPicPr>
          <p:cNvPr id="70" name="Picture 69">
            <a:extLst>
              <a:ext uri="{FF2B5EF4-FFF2-40B4-BE49-F238E27FC236}">
                <a16:creationId xmlns:a16="http://schemas.microsoft.com/office/drawing/2014/main" id="{D3B995AD-67A4-9A0D-2413-0BF525D832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9513" r="28680" b="61060"/>
          <a:stretch/>
        </p:blipFill>
        <p:spPr>
          <a:xfrm>
            <a:off x="8347949" y="4826890"/>
            <a:ext cx="2370528" cy="1122591"/>
          </a:xfrm>
          <a:prstGeom prst="rect">
            <a:avLst/>
          </a:prstGeom>
        </p:spPr>
      </p:pic>
      <p:sp>
        <p:nvSpPr>
          <p:cNvPr id="102" name="Rectangle 101">
            <a:extLst>
              <a:ext uri="{FF2B5EF4-FFF2-40B4-BE49-F238E27FC236}">
                <a16:creationId xmlns:a16="http://schemas.microsoft.com/office/drawing/2014/main" id="{09AD7249-F450-C5F1-1B3E-09BC8F60D11E}"/>
              </a:ext>
            </a:extLst>
          </p:cNvPr>
          <p:cNvSpPr/>
          <p:nvPr/>
        </p:nvSpPr>
        <p:spPr>
          <a:xfrm>
            <a:off x="8101891" y="2796807"/>
            <a:ext cx="3817375" cy="1829875"/>
          </a:xfrm>
          <a:prstGeom prst="rect">
            <a:avLst/>
          </a:prstGeom>
          <a:solidFill>
            <a:srgbClr val="D8397C">
              <a:alpha val="19970"/>
            </a:srgbClr>
          </a:solidFill>
          <a:ln>
            <a:noFill/>
          </a:ln>
          <a:effectLst/>
        </p:spPr>
        <p:style>
          <a:lnRef idx="1">
            <a:schemeClr val="accent1"/>
          </a:lnRef>
          <a:fillRef idx="3">
            <a:schemeClr val="accent1"/>
          </a:fillRef>
          <a:effectRef idx="2">
            <a:schemeClr val="accent1"/>
          </a:effectRef>
          <a:fontRef idx="minor">
            <a:schemeClr val="lt1"/>
          </a:fontRef>
        </p:style>
      </p:sp>
      <p:pic>
        <p:nvPicPr>
          <p:cNvPr id="69" name="Picture 68">
            <a:extLst>
              <a:ext uri="{FF2B5EF4-FFF2-40B4-BE49-F238E27FC236}">
                <a16:creationId xmlns:a16="http://schemas.microsoft.com/office/drawing/2014/main" id="{F36549C2-192F-B33D-42DF-A820ACBAFF7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029" b="30413"/>
          <a:stretch/>
        </p:blipFill>
        <p:spPr>
          <a:xfrm>
            <a:off x="8214326" y="3051203"/>
            <a:ext cx="3783171" cy="1405180"/>
          </a:xfrm>
          <a:prstGeom prst="rect">
            <a:avLst/>
          </a:prstGeom>
        </p:spPr>
      </p:pic>
      <p:sp>
        <p:nvSpPr>
          <p:cNvPr id="3" name="Rectangle 2">
            <a:extLst>
              <a:ext uri="{FF2B5EF4-FFF2-40B4-BE49-F238E27FC236}">
                <a16:creationId xmlns:a16="http://schemas.microsoft.com/office/drawing/2014/main" id="{D96659EA-186D-37B1-6788-1ECD913304EB}"/>
              </a:ext>
            </a:extLst>
          </p:cNvPr>
          <p:cNvSpPr/>
          <p:nvPr/>
        </p:nvSpPr>
        <p:spPr>
          <a:xfrm>
            <a:off x="269033" y="1531992"/>
            <a:ext cx="3836204" cy="2468508"/>
          </a:xfrm>
          <a:prstGeom prst="rect">
            <a:avLst/>
          </a:prstGeom>
          <a:solidFill>
            <a:srgbClr val="0C8036">
              <a:alpha val="9722"/>
            </a:srgbClr>
          </a:solidFill>
          <a:ln>
            <a:noFill/>
          </a:ln>
          <a:effectLst/>
        </p:spPr>
        <p:style>
          <a:lnRef idx="1">
            <a:schemeClr val="accent1"/>
          </a:lnRef>
          <a:fillRef idx="3">
            <a:schemeClr val="accent1"/>
          </a:fillRef>
          <a:effectRef idx="2">
            <a:schemeClr val="accent1"/>
          </a:effectRef>
          <a:fontRef idx="minor">
            <a:schemeClr val="lt1"/>
          </a:fontRef>
        </p:style>
      </p:sp>
      <p:pic>
        <p:nvPicPr>
          <p:cNvPr id="35" name="Picture 34">
            <a:extLst>
              <a:ext uri="{FF2B5EF4-FFF2-40B4-BE49-F238E27FC236}">
                <a16:creationId xmlns:a16="http://schemas.microsoft.com/office/drawing/2014/main" id="{120A1DC7-DBF1-7B5B-E772-9AAABE79AEF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6373"/>
          <a:stretch/>
        </p:blipFill>
        <p:spPr>
          <a:xfrm>
            <a:off x="288180" y="2127347"/>
            <a:ext cx="3771900" cy="1964833"/>
          </a:xfrm>
          <a:prstGeom prst="rect">
            <a:avLst/>
          </a:prstGeom>
        </p:spPr>
      </p:pic>
      <p:sp>
        <p:nvSpPr>
          <p:cNvPr id="96" name="TextBox 95">
            <a:extLst>
              <a:ext uri="{FF2B5EF4-FFF2-40B4-BE49-F238E27FC236}">
                <a16:creationId xmlns:a16="http://schemas.microsoft.com/office/drawing/2014/main" id="{D366587C-AFC2-BCB0-451D-4E99B7BA6532}"/>
              </a:ext>
            </a:extLst>
          </p:cNvPr>
          <p:cNvSpPr txBox="1"/>
          <p:nvPr/>
        </p:nvSpPr>
        <p:spPr>
          <a:xfrm>
            <a:off x="8092065" y="4643991"/>
            <a:ext cx="2997115" cy="461665"/>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 of Universal Credit claimants who are working </a:t>
            </a:r>
          </a:p>
        </p:txBody>
      </p:sp>
      <p:sp>
        <p:nvSpPr>
          <p:cNvPr id="24" name="Rectangle 23">
            <a:extLst>
              <a:ext uri="{FF2B5EF4-FFF2-40B4-BE49-F238E27FC236}">
                <a16:creationId xmlns:a16="http://schemas.microsoft.com/office/drawing/2014/main" id="{A887E63B-D123-5080-0E59-1E6731A08222}"/>
              </a:ext>
            </a:extLst>
          </p:cNvPr>
          <p:cNvSpPr/>
          <p:nvPr/>
        </p:nvSpPr>
        <p:spPr>
          <a:xfrm>
            <a:off x="4154090" y="5333237"/>
            <a:ext cx="3900917" cy="1193994"/>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72E90E82-1564-9352-1D85-953EEAD874D2}"/>
              </a:ext>
            </a:extLst>
          </p:cNvPr>
          <p:cNvSpPr/>
          <p:nvPr/>
        </p:nvSpPr>
        <p:spPr>
          <a:xfrm>
            <a:off x="4154090" y="4054335"/>
            <a:ext cx="3900917" cy="1229562"/>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152A6942-9233-A0DE-B5D3-2E2C4DD91A02}"/>
              </a:ext>
            </a:extLst>
          </p:cNvPr>
          <p:cNvSpPr/>
          <p:nvPr/>
        </p:nvSpPr>
        <p:spPr>
          <a:xfrm>
            <a:off x="4153049" y="2808515"/>
            <a:ext cx="3900917" cy="1193994"/>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5">
            <a:extLst>
              <a:ext uri="{FF2B5EF4-FFF2-40B4-BE49-F238E27FC236}">
                <a16:creationId xmlns:a16="http://schemas.microsoft.com/office/drawing/2014/main" id="{62F72092-1A25-EB15-CB03-A5D46D5D4D81}"/>
              </a:ext>
            </a:extLst>
          </p:cNvPr>
          <p:cNvSpPr/>
          <p:nvPr/>
        </p:nvSpPr>
        <p:spPr>
          <a:xfrm>
            <a:off x="8101778" y="1529612"/>
            <a:ext cx="3821190" cy="1229134"/>
          </a:xfrm>
          <a:prstGeom prst="rect">
            <a:avLst/>
          </a:prstGeom>
          <a:solidFill>
            <a:srgbClr val="D8397C">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5" name="Rectangle 4">
            <a:extLst>
              <a:ext uri="{FF2B5EF4-FFF2-40B4-BE49-F238E27FC236}">
                <a16:creationId xmlns:a16="http://schemas.microsoft.com/office/drawing/2014/main" id="{318EE0B7-B037-DC14-787E-C8C192380FD3}"/>
              </a:ext>
            </a:extLst>
          </p:cNvPr>
          <p:cNvSpPr/>
          <p:nvPr/>
        </p:nvSpPr>
        <p:spPr>
          <a:xfrm>
            <a:off x="269033" y="4061282"/>
            <a:ext cx="3836204" cy="2468508"/>
          </a:xfrm>
          <a:prstGeom prst="rect">
            <a:avLst/>
          </a:prstGeom>
          <a:solidFill>
            <a:srgbClr val="0C8036">
              <a:alpha val="10000"/>
            </a:srgbClr>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1AE17A6A-7467-022D-D7E5-41051A7FF51D}"/>
              </a:ext>
            </a:extLst>
          </p:cNvPr>
          <p:cNvSpPr/>
          <p:nvPr/>
        </p:nvSpPr>
        <p:spPr>
          <a:xfrm>
            <a:off x="4153049" y="1529613"/>
            <a:ext cx="3900917" cy="1229562"/>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14" name="TextBox 13">
            <a:extLst>
              <a:ext uri="{FF2B5EF4-FFF2-40B4-BE49-F238E27FC236}">
                <a16:creationId xmlns:a16="http://schemas.microsoft.com/office/drawing/2014/main" id="{A361AAD9-8876-3E52-7E3A-40D198A0E3E6}"/>
              </a:ext>
            </a:extLst>
          </p:cNvPr>
          <p:cNvSpPr txBox="1"/>
          <p:nvPr/>
        </p:nvSpPr>
        <p:spPr>
          <a:xfrm>
            <a:off x="4158018" y="1507529"/>
            <a:ext cx="3296361"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Apprenticeship starts by age group</a:t>
            </a:r>
          </a:p>
        </p:txBody>
      </p:sp>
      <p:sp>
        <p:nvSpPr>
          <p:cNvPr id="53" name="TextBox 52">
            <a:extLst>
              <a:ext uri="{FF2B5EF4-FFF2-40B4-BE49-F238E27FC236}">
                <a16:creationId xmlns:a16="http://schemas.microsoft.com/office/drawing/2014/main" id="{F3532C53-2339-B817-9EBB-5EA84BB13FF1}"/>
              </a:ext>
            </a:extLst>
          </p:cNvPr>
          <p:cNvSpPr txBox="1"/>
          <p:nvPr/>
        </p:nvSpPr>
        <p:spPr>
          <a:xfrm>
            <a:off x="269033" y="1511849"/>
            <a:ext cx="2904274" cy="461665"/>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Change in resident population by age group, 2011-2021</a:t>
            </a:r>
          </a:p>
        </p:txBody>
      </p:sp>
      <p:pic>
        <p:nvPicPr>
          <p:cNvPr id="58" name="Graphic 57" descr="Diploma roll with solid fill">
            <a:extLst>
              <a:ext uri="{FF2B5EF4-FFF2-40B4-BE49-F238E27FC236}">
                <a16:creationId xmlns:a16="http://schemas.microsoft.com/office/drawing/2014/main" id="{152954A3-60FF-EA72-6F49-7FECBB1A382E}"/>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493549" y="3972988"/>
            <a:ext cx="575200" cy="575200"/>
          </a:xfrm>
          <a:prstGeom prst="rect">
            <a:avLst/>
          </a:prstGeom>
        </p:spPr>
      </p:pic>
      <p:sp>
        <p:nvSpPr>
          <p:cNvPr id="66" name="TextBox 65">
            <a:extLst>
              <a:ext uri="{FF2B5EF4-FFF2-40B4-BE49-F238E27FC236}">
                <a16:creationId xmlns:a16="http://schemas.microsoft.com/office/drawing/2014/main" id="{49963036-E2EA-8DE8-FC46-0B1E9892B8B0}"/>
              </a:ext>
            </a:extLst>
          </p:cNvPr>
          <p:cNvSpPr txBox="1"/>
          <p:nvPr/>
        </p:nvSpPr>
        <p:spPr>
          <a:xfrm>
            <a:off x="4125468" y="2758746"/>
            <a:ext cx="3844605"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Community learning participation by age group</a:t>
            </a:r>
          </a:p>
        </p:txBody>
      </p:sp>
      <p:pic>
        <p:nvPicPr>
          <p:cNvPr id="28" name="Graphic 27" descr="Business Growth with solid fill">
            <a:extLst>
              <a:ext uri="{FF2B5EF4-FFF2-40B4-BE49-F238E27FC236}">
                <a16:creationId xmlns:a16="http://schemas.microsoft.com/office/drawing/2014/main" id="{F44A0544-BEDC-87CB-CDB1-C78CE0E25479}"/>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485970" y="1498384"/>
            <a:ext cx="601790" cy="601790"/>
          </a:xfrm>
          <a:prstGeom prst="rect">
            <a:avLst/>
          </a:prstGeom>
        </p:spPr>
      </p:pic>
      <p:sp>
        <p:nvSpPr>
          <p:cNvPr id="29" name="TextBox 28">
            <a:extLst>
              <a:ext uri="{FF2B5EF4-FFF2-40B4-BE49-F238E27FC236}">
                <a16:creationId xmlns:a16="http://schemas.microsoft.com/office/drawing/2014/main" id="{EB66552F-8613-3D2C-9747-C0516E8C18C5}"/>
              </a:ext>
            </a:extLst>
          </p:cNvPr>
          <p:cNvSpPr txBox="1"/>
          <p:nvPr/>
        </p:nvSpPr>
        <p:spPr>
          <a:xfrm>
            <a:off x="272734" y="4052974"/>
            <a:ext cx="2904274"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Qualifications by age, 2021</a:t>
            </a:r>
          </a:p>
        </p:txBody>
      </p:sp>
      <p:sp>
        <p:nvSpPr>
          <p:cNvPr id="46" name="TextBox 45">
            <a:extLst>
              <a:ext uri="{FF2B5EF4-FFF2-40B4-BE49-F238E27FC236}">
                <a16:creationId xmlns:a16="http://schemas.microsoft.com/office/drawing/2014/main" id="{13EAC1B9-7B01-AB4D-3046-84F3005D176A}"/>
              </a:ext>
            </a:extLst>
          </p:cNvPr>
          <p:cNvSpPr txBox="1"/>
          <p:nvPr/>
        </p:nvSpPr>
        <p:spPr>
          <a:xfrm>
            <a:off x="1298448" y="3679516"/>
            <a:ext cx="631216" cy="246221"/>
          </a:xfrm>
          <a:prstGeom prst="rect">
            <a:avLst/>
          </a:prstGeom>
          <a:noFill/>
        </p:spPr>
        <p:txBody>
          <a:bodyPr wrap="square" rtlCol="0">
            <a:spAutoFit/>
          </a:bodyPr>
          <a:lstStyle/>
          <a:p>
            <a:r>
              <a:rPr lang="en-US" sz="1000" b="1" dirty="0">
                <a:latin typeface="Arial Nova" panose="020B0504020202020204" pitchFamily="34" charset="0"/>
              </a:rPr>
              <a:t>(-4%)</a:t>
            </a:r>
          </a:p>
        </p:txBody>
      </p:sp>
      <p:sp>
        <p:nvSpPr>
          <p:cNvPr id="55" name="TextBox 54">
            <a:extLst>
              <a:ext uri="{FF2B5EF4-FFF2-40B4-BE49-F238E27FC236}">
                <a16:creationId xmlns:a16="http://schemas.microsoft.com/office/drawing/2014/main" id="{AB767D32-CDC6-2C94-EDBE-F72CBFEE88E9}"/>
              </a:ext>
            </a:extLst>
          </p:cNvPr>
          <p:cNvSpPr txBox="1"/>
          <p:nvPr/>
        </p:nvSpPr>
        <p:spPr>
          <a:xfrm>
            <a:off x="1507128" y="3383976"/>
            <a:ext cx="631216" cy="246221"/>
          </a:xfrm>
          <a:prstGeom prst="rect">
            <a:avLst/>
          </a:prstGeom>
          <a:noFill/>
        </p:spPr>
        <p:txBody>
          <a:bodyPr wrap="square" rtlCol="0">
            <a:spAutoFit/>
          </a:bodyPr>
          <a:lstStyle/>
          <a:p>
            <a:r>
              <a:rPr lang="en-US" sz="1000" b="1" dirty="0">
                <a:latin typeface="Arial Nova" panose="020B0504020202020204" pitchFamily="34" charset="0"/>
              </a:rPr>
              <a:t>(-16%)</a:t>
            </a:r>
          </a:p>
        </p:txBody>
      </p:sp>
      <p:sp>
        <p:nvSpPr>
          <p:cNvPr id="56" name="TextBox 55">
            <a:extLst>
              <a:ext uri="{FF2B5EF4-FFF2-40B4-BE49-F238E27FC236}">
                <a16:creationId xmlns:a16="http://schemas.microsoft.com/office/drawing/2014/main" id="{3A0EF9AE-01E4-04A7-9285-C96176E8EAFD}"/>
              </a:ext>
            </a:extLst>
          </p:cNvPr>
          <p:cNvSpPr txBox="1"/>
          <p:nvPr/>
        </p:nvSpPr>
        <p:spPr>
          <a:xfrm>
            <a:off x="2867767" y="3082384"/>
            <a:ext cx="545175" cy="246221"/>
          </a:xfrm>
          <a:prstGeom prst="rect">
            <a:avLst/>
          </a:prstGeom>
          <a:noFill/>
        </p:spPr>
        <p:txBody>
          <a:bodyPr wrap="square" rtlCol="0">
            <a:spAutoFit/>
          </a:bodyPr>
          <a:lstStyle/>
          <a:p>
            <a:r>
              <a:rPr lang="en-US" sz="1000" b="1" dirty="0">
                <a:latin typeface="Arial Nova" panose="020B0504020202020204" pitchFamily="34" charset="0"/>
              </a:rPr>
              <a:t>(6%)</a:t>
            </a:r>
          </a:p>
        </p:txBody>
      </p:sp>
      <p:sp>
        <p:nvSpPr>
          <p:cNvPr id="57" name="TextBox 56">
            <a:extLst>
              <a:ext uri="{FF2B5EF4-FFF2-40B4-BE49-F238E27FC236}">
                <a16:creationId xmlns:a16="http://schemas.microsoft.com/office/drawing/2014/main" id="{C0752149-B6A4-0B7B-2A2B-8AD192D09A98}"/>
              </a:ext>
            </a:extLst>
          </p:cNvPr>
          <p:cNvSpPr txBox="1"/>
          <p:nvPr/>
        </p:nvSpPr>
        <p:spPr>
          <a:xfrm>
            <a:off x="942089" y="2784211"/>
            <a:ext cx="631215" cy="246221"/>
          </a:xfrm>
          <a:prstGeom prst="rect">
            <a:avLst/>
          </a:prstGeom>
          <a:noFill/>
        </p:spPr>
        <p:txBody>
          <a:bodyPr wrap="square" rtlCol="0">
            <a:spAutoFit/>
          </a:bodyPr>
          <a:lstStyle/>
          <a:p>
            <a:r>
              <a:rPr lang="en-US" sz="1000" b="1" dirty="0">
                <a:latin typeface="Arial Nova" panose="020B0504020202020204" pitchFamily="34" charset="0"/>
              </a:rPr>
              <a:t>(-15%)</a:t>
            </a:r>
          </a:p>
        </p:txBody>
      </p:sp>
      <p:sp>
        <p:nvSpPr>
          <p:cNvPr id="59" name="TextBox 58">
            <a:extLst>
              <a:ext uri="{FF2B5EF4-FFF2-40B4-BE49-F238E27FC236}">
                <a16:creationId xmlns:a16="http://schemas.microsoft.com/office/drawing/2014/main" id="{60B3789A-17A8-C08B-03B0-BA97D77FEEF1}"/>
              </a:ext>
            </a:extLst>
          </p:cNvPr>
          <p:cNvSpPr txBox="1"/>
          <p:nvPr/>
        </p:nvSpPr>
        <p:spPr>
          <a:xfrm>
            <a:off x="2835593" y="2473315"/>
            <a:ext cx="545175" cy="246221"/>
          </a:xfrm>
          <a:prstGeom prst="rect">
            <a:avLst/>
          </a:prstGeom>
          <a:noFill/>
        </p:spPr>
        <p:txBody>
          <a:bodyPr wrap="square" rtlCol="0">
            <a:spAutoFit/>
          </a:bodyPr>
          <a:lstStyle/>
          <a:p>
            <a:r>
              <a:rPr lang="en-US" sz="1000" b="1" dirty="0">
                <a:latin typeface="Arial Nova" panose="020B0504020202020204" pitchFamily="34" charset="0"/>
              </a:rPr>
              <a:t>(8%)</a:t>
            </a:r>
          </a:p>
        </p:txBody>
      </p:sp>
      <p:sp>
        <p:nvSpPr>
          <p:cNvPr id="60" name="TextBox 59">
            <a:extLst>
              <a:ext uri="{FF2B5EF4-FFF2-40B4-BE49-F238E27FC236}">
                <a16:creationId xmlns:a16="http://schemas.microsoft.com/office/drawing/2014/main" id="{7CD903A1-EBD7-07A0-E76C-5DB610A7F9AC}"/>
              </a:ext>
            </a:extLst>
          </p:cNvPr>
          <p:cNvSpPr txBox="1"/>
          <p:nvPr/>
        </p:nvSpPr>
        <p:spPr>
          <a:xfrm>
            <a:off x="3466529" y="2162419"/>
            <a:ext cx="545175" cy="246221"/>
          </a:xfrm>
          <a:prstGeom prst="rect">
            <a:avLst/>
          </a:prstGeom>
          <a:noFill/>
        </p:spPr>
        <p:txBody>
          <a:bodyPr wrap="square" rtlCol="0">
            <a:spAutoFit/>
          </a:bodyPr>
          <a:lstStyle/>
          <a:p>
            <a:r>
              <a:rPr lang="en-US" sz="1000" b="1" dirty="0">
                <a:latin typeface="Arial Nova" panose="020B0504020202020204" pitchFamily="34" charset="0"/>
              </a:rPr>
              <a:t>(27%)</a:t>
            </a:r>
          </a:p>
        </p:txBody>
      </p:sp>
      <p:pic>
        <p:nvPicPr>
          <p:cNvPr id="62" name="Graphic 61" descr="Office worker male with solid fill">
            <a:extLst>
              <a:ext uri="{FF2B5EF4-FFF2-40B4-BE49-F238E27FC236}">
                <a16:creationId xmlns:a16="http://schemas.microsoft.com/office/drawing/2014/main" id="{DA263BF6-E4EC-1FFF-02E7-D82087BF51F5}"/>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621682" y="1548453"/>
            <a:ext cx="485118" cy="485118"/>
          </a:xfrm>
          <a:prstGeom prst="rect">
            <a:avLst/>
          </a:prstGeom>
        </p:spPr>
      </p:pic>
      <p:sp>
        <p:nvSpPr>
          <p:cNvPr id="77" name="TextBox 76">
            <a:extLst>
              <a:ext uri="{FF2B5EF4-FFF2-40B4-BE49-F238E27FC236}">
                <a16:creationId xmlns:a16="http://schemas.microsoft.com/office/drawing/2014/main" id="{BA049A3F-6BD5-0C6A-72F9-F7F12410A817}"/>
              </a:ext>
            </a:extLst>
          </p:cNvPr>
          <p:cNvSpPr txBox="1"/>
          <p:nvPr/>
        </p:nvSpPr>
        <p:spPr>
          <a:xfrm>
            <a:off x="8107116" y="1510392"/>
            <a:ext cx="3296361"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Labour intensive roles</a:t>
            </a:r>
          </a:p>
        </p:txBody>
      </p:sp>
      <p:pic>
        <p:nvPicPr>
          <p:cNvPr id="79" name="Picture 78">
            <a:extLst>
              <a:ext uri="{FF2B5EF4-FFF2-40B4-BE49-F238E27FC236}">
                <a16:creationId xmlns:a16="http://schemas.microsoft.com/office/drawing/2014/main" id="{56889C8E-E951-C9BC-C071-0E393C8BB13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t="62116" r="26389" b="15042"/>
          <a:stretch/>
        </p:blipFill>
        <p:spPr>
          <a:xfrm>
            <a:off x="8168576" y="5947204"/>
            <a:ext cx="2823263" cy="626592"/>
          </a:xfrm>
          <a:prstGeom prst="rect">
            <a:avLst/>
          </a:prstGeom>
        </p:spPr>
      </p:pic>
      <p:pic>
        <p:nvPicPr>
          <p:cNvPr id="83" name="Graphic 82" descr="Construction worker female with solid fill">
            <a:extLst>
              <a:ext uri="{FF2B5EF4-FFF2-40B4-BE49-F238E27FC236}">
                <a16:creationId xmlns:a16="http://schemas.microsoft.com/office/drawing/2014/main" id="{F64A7BD9-15FA-6F86-C0D3-915569BA5779}"/>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285463" y="1550368"/>
            <a:ext cx="485119" cy="485119"/>
          </a:xfrm>
          <a:prstGeom prst="rect">
            <a:avLst/>
          </a:prstGeom>
        </p:spPr>
      </p:pic>
      <p:sp>
        <p:nvSpPr>
          <p:cNvPr id="85" name="TextBox 84">
            <a:extLst>
              <a:ext uri="{FF2B5EF4-FFF2-40B4-BE49-F238E27FC236}">
                <a16:creationId xmlns:a16="http://schemas.microsoft.com/office/drawing/2014/main" id="{78DD0D7F-2233-438D-7059-A6D56CA4CD6B}"/>
              </a:ext>
            </a:extLst>
          </p:cNvPr>
          <p:cNvSpPr txBox="1"/>
          <p:nvPr/>
        </p:nvSpPr>
        <p:spPr>
          <a:xfrm>
            <a:off x="7964073" y="5256177"/>
            <a:ext cx="545175" cy="246221"/>
          </a:xfrm>
          <a:prstGeom prst="rect">
            <a:avLst/>
          </a:prstGeom>
          <a:noFill/>
        </p:spPr>
        <p:txBody>
          <a:bodyPr wrap="square" rtlCol="0">
            <a:spAutoFit/>
          </a:bodyPr>
          <a:lstStyle/>
          <a:p>
            <a:pPr algn="ctr"/>
            <a:r>
              <a:rPr lang="en-US" sz="1000" b="1" dirty="0">
                <a:solidFill>
                  <a:srgbClr val="268037"/>
                </a:solidFill>
                <a:latin typeface="Arial Nova" panose="020B0504020202020204" pitchFamily="34" charset="0"/>
              </a:rPr>
              <a:t>37%</a:t>
            </a:r>
          </a:p>
        </p:txBody>
      </p:sp>
      <p:sp>
        <p:nvSpPr>
          <p:cNvPr id="86" name="Oval 85">
            <a:extLst>
              <a:ext uri="{FF2B5EF4-FFF2-40B4-BE49-F238E27FC236}">
                <a16:creationId xmlns:a16="http://schemas.microsoft.com/office/drawing/2014/main" id="{C17BDF51-E20D-34CC-6063-514C649C3C58}"/>
              </a:ext>
            </a:extLst>
          </p:cNvPr>
          <p:cNvSpPr>
            <a:spLocks noChangeAspect="1"/>
          </p:cNvSpPr>
          <p:nvPr/>
        </p:nvSpPr>
        <p:spPr>
          <a:xfrm>
            <a:off x="10636467" y="5453080"/>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extBox 86">
            <a:extLst>
              <a:ext uri="{FF2B5EF4-FFF2-40B4-BE49-F238E27FC236}">
                <a16:creationId xmlns:a16="http://schemas.microsoft.com/office/drawing/2014/main" id="{08801321-8C68-584E-B383-E41CB35E7A53}"/>
              </a:ext>
            </a:extLst>
          </p:cNvPr>
          <p:cNvSpPr txBox="1"/>
          <p:nvPr/>
        </p:nvSpPr>
        <p:spPr>
          <a:xfrm>
            <a:off x="10575767" y="5361679"/>
            <a:ext cx="545175" cy="246221"/>
          </a:xfrm>
          <a:prstGeom prst="rect">
            <a:avLst/>
          </a:prstGeom>
          <a:noFill/>
        </p:spPr>
        <p:txBody>
          <a:bodyPr wrap="square" rtlCol="0">
            <a:spAutoFit/>
          </a:bodyPr>
          <a:lstStyle/>
          <a:p>
            <a:pPr algn="ctr"/>
            <a:r>
              <a:rPr lang="en-US" sz="1000" b="1" dirty="0">
                <a:solidFill>
                  <a:srgbClr val="268037"/>
                </a:solidFill>
                <a:latin typeface="Arial Nova" panose="020B0504020202020204" pitchFamily="34" charset="0"/>
              </a:rPr>
              <a:t>36%</a:t>
            </a:r>
          </a:p>
        </p:txBody>
      </p:sp>
      <p:sp>
        <p:nvSpPr>
          <p:cNvPr id="88" name="Oval 87">
            <a:extLst>
              <a:ext uri="{FF2B5EF4-FFF2-40B4-BE49-F238E27FC236}">
                <a16:creationId xmlns:a16="http://schemas.microsoft.com/office/drawing/2014/main" id="{6F4B968F-6CA8-5580-96ED-16E2E97A40BF}"/>
              </a:ext>
            </a:extLst>
          </p:cNvPr>
          <p:cNvSpPr>
            <a:spLocks noChangeAspect="1"/>
          </p:cNvSpPr>
          <p:nvPr/>
        </p:nvSpPr>
        <p:spPr>
          <a:xfrm>
            <a:off x="8371492" y="5352186"/>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5017A138-BF1A-FF27-9222-1E4355DF5508}"/>
              </a:ext>
            </a:extLst>
          </p:cNvPr>
          <p:cNvSpPr>
            <a:spLocks noChangeAspect="1"/>
          </p:cNvSpPr>
          <p:nvPr/>
        </p:nvSpPr>
        <p:spPr>
          <a:xfrm>
            <a:off x="10636468" y="5443839"/>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a:extLst>
              <a:ext uri="{FF2B5EF4-FFF2-40B4-BE49-F238E27FC236}">
                <a16:creationId xmlns:a16="http://schemas.microsoft.com/office/drawing/2014/main" id="{80AEC07D-AF30-7FB4-E63F-FDB820E79CCB}"/>
              </a:ext>
            </a:extLst>
          </p:cNvPr>
          <p:cNvSpPr txBox="1"/>
          <p:nvPr/>
        </p:nvSpPr>
        <p:spPr>
          <a:xfrm>
            <a:off x="10455601" y="5546705"/>
            <a:ext cx="545175" cy="246221"/>
          </a:xfrm>
          <a:prstGeom prst="rect">
            <a:avLst/>
          </a:prstGeom>
          <a:noFill/>
        </p:spPr>
        <p:txBody>
          <a:bodyPr wrap="square" rtlCol="0">
            <a:spAutoFit/>
          </a:bodyPr>
          <a:lstStyle/>
          <a:p>
            <a:pPr algn="ctr"/>
            <a:r>
              <a:rPr lang="en-US" sz="1000" b="1" dirty="0">
                <a:solidFill>
                  <a:srgbClr val="D8397C"/>
                </a:solidFill>
                <a:latin typeface="Arial Nova" panose="020B0504020202020204" pitchFamily="34" charset="0"/>
              </a:rPr>
              <a:t>36%</a:t>
            </a:r>
          </a:p>
        </p:txBody>
      </p:sp>
      <p:sp>
        <p:nvSpPr>
          <p:cNvPr id="90" name="Oval 89">
            <a:extLst>
              <a:ext uri="{FF2B5EF4-FFF2-40B4-BE49-F238E27FC236}">
                <a16:creationId xmlns:a16="http://schemas.microsoft.com/office/drawing/2014/main" id="{C1D308C1-E3CD-F903-C69F-02D80ABD1BE2}"/>
              </a:ext>
            </a:extLst>
          </p:cNvPr>
          <p:cNvSpPr>
            <a:spLocks noChangeAspect="1"/>
          </p:cNvSpPr>
          <p:nvPr/>
        </p:nvSpPr>
        <p:spPr>
          <a:xfrm>
            <a:off x="8366237" y="5436051"/>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2214C032-D2B3-AA36-07BF-86ADE33419DD}"/>
              </a:ext>
            </a:extLst>
          </p:cNvPr>
          <p:cNvSpPr>
            <a:spLocks noChangeAspect="1"/>
          </p:cNvSpPr>
          <p:nvPr/>
        </p:nvSpPr>
        <p:spPr>
          <a:xfrm>
            <a:off x="10636462" y="5531589"/>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extBox 92">
            <a:extLst>
              <a:ext uri="{FF2B5EF4-FFF2-40B4-BE49-F238E27FC236}">
                <a16:creationId xmlns:a16="http://schemas.microsoft.com/office/drawing/2014/main" id="{1DF91CC0-857A-3A28-C631-1F57CDBD86B2}"/>
              </a:ext>
            </a:extLst>
          </p:cNvPr>
          <p:cNvSpPr txBox="1"/>
          <p:nvPr/>
        </p:nvSpPr>
        <p:spPr>
          <a:xfrm>
            <a:off x="10422550" y="5228496"/>
            <a:ext cx="545175" cy="246221"/>
          </a:xfrm>
          <a:prstGeom prst="rect">
            <a:avLst/>
          </a:prstGeom>
          <a:noFill/>
        </p:spPr>
        <p:txBody>
          <a:bodyPr wrap="square" rtlCol="0">
            <a:spAutoFit/>
          </a:bodyPr>
          <a:lstStyle/>
          <a:p>
            <a:pPr algn="ctr"/>
            <a:r>
              <a:rPr lang="en-US" sz="1000" b="1" dirty="0">
                <a:solidFill>
                  <a:srgbClr val="2E78BD"/>
                </a:solidFill>
                <a:latin typeface="Arial Nova" panose="020B0504020202020204" pitchFamily="34" charset="0"/>
              </a:rPr>
              <a:t>37%</a:t>
            </a:r>
          </a:p>
        </p:txBody>
      </p:sp>
      <p:sp>
        <p:nvSpPr>
          <p:cNvPr id="94" name="TextBox 93">
            <a:extLst>
              <a:ext uri="{FF2B5EF4-FFF2-40B4-BE49-F238E27FC236}">
                <a16:creationId xmlns:a16="http://schemas.microsoft.com/office/drawing/2014/main" id="{4473C60C-385E-8183-4A01-6EECF2E07825}"/>
              </a:ext>
            </a:extLst>
          </p:cNvPr>
          <p:cNvSpPr txBox="1"/>
          <p:nvPr/>
        </p:nvSpPr>
        <p:spPr>
          <a:xfrm>
            <a:off x="8140502" y="5134363"/>
            <a:ext cx="545175" cy="246221"/>
          </a:xfrm>
          <a:prstGeom prst="rect">
            <a:avLst/>
          </a:prstGeom>
          <a:noFill/>
        </p:spPr>
        <p:txBody>
          <a:bodyPr wrap="square" rtlCol="0">
            <a:spAutoFit/>
          </a:bodyPr>
          <a:lstStyle/>
          <a:p>
            <a:pPr algn="ctr"/>
            <a:r>
              <a:rPr lang="en-US" sz="1000" b="1" dirty="0">
                <a:solidFill>
                  <a:srgbClr val="2E78BD"/>
                </a:solidFill>
                <a:latin typeface="Arial Nova" panose="020B0504020202020204" pitchFamily="34" charset="0"/>
              </a:rPr>
              <a:t>38%</a:t>
            </a:r>
          </a:p>
        </p:txBody>
      </p:sp>
      <p:sp>
        <p:nvSpPr>
          <p:cNvPr id="95" name="TextBox 94">
            <a:extLst>
              <a:ext uri="{FF2B5EF4-FFF2-40B4-BE49-F238E27FC236}">
                <a16:creationId xmlns:a16="http://schemas.microsoft.com/office/drawing/2014/main" id="{92277A4B-7599-EA82-F580-DD4D88A3D21F}"/>
              </a:ext>
            </a:extLst>
          </p:cNvPr>
          <p:cNvSpPr txBox="1"/>
          <p:nvPr/>
        </p:nvSpPr>
        <p:spPr>
          <a:xfrm>
            <a:off x="8142280" y="5463221"/>
            <a:ext cx="545175" cy="246221"/>
          </a:xfrm>
          <a:prstGeom prst="rect">
            <a:avLst/>
          </a:prstGeom>
          <a:noFill/>
        </p:spPr>
        <p:txBody>
          <a:bodyPr wrap="square" rtlCol="0">
            <a:spAutoFit/>
          </a:bodyPr>
          <a:lstStyle/>
          <a:p>
            <a:pPr algn="ctr"/>
            <a:r>
              <a:rPr lang="en-US" sz="1000" b="1" dirty="0">
                <a:solidFill>
                  <a:srgbClr val="D8397C"/>
                </a:solidFill>
                <a:latin typeface="Arial Nova" panose="020B0504020202020204" pitchFamily="34" charset="0"/>
              </a:rPr>
              <a:t>37%</a:t>
            </a:r>
          </a:p>
        </p:txBody>
      </p:sp>
      <p:pic>
        <p:nvPicPr>
          <p:cNvPr id="98" name="Graphic 97" descr="Employee badge with solid fill">
            <a:extLst>
              <a:ext uri="{FF2B5EF4-FFF2-40B4-BE49-F238E27FC236}">
                <a16:creationId xmlns:a16="http://schemas.microsoft.com/office/drawing/2014/main" id="{15C91B22-A344-FCB7-6721-93E5869CC283}"/>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1403477" y="4630568"/>
            <a:ext cx="492022" cy="492022"/>
          </a:xfrm>
          <a:prstGeom prst="rect">
            <a:avLst/>
          </a:prstGeom>
        </p:spPr>
      </p:pic>
      <p:sp>
        <p:nvSpPr>
          <p:cNvPr id="30" name="TextBox 29">
            <a:extLst>
              <a:ext uri="{FF2B5EF4-FFF2-40B4-BE49-F238E27FC236}">
                <a16:creationId xmlns:a16="http://schemas.microsoft.com/office/drawing/2014/main" id="{5F1040AD-DA4B-C6B8-1C4C-0950C12EC3F3}"/>
              </a:ext>
            </a:extLst>
          </p:cNvPr>
          <p:cNvSpPr txBox="1"/>
          <p:nvPr/>
        </p:nvSpPr>
        <p:spPr>
          <a:xfrm>
            <a:off x="4131598" y="4029279"/>
            <a:ext cx="3889642"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Education &amp; training participation by age group</a:t>
            </a:r>
          </a:p>
        </p:txBody>
      </p:sp>
      <p:sp>
        <p:nvSpPr>
          <p:cNvPr id="31" name="TextBox 30">
            <a:extLst>
              <a:ext uri="{FF2B5EF4-FFF2-40B4-BE49-F238E27FC236}">
                <a16:creationId xmlns:a16="http://schemas.microsoft.com/office/drawing/2014/main" id="{1D27D54B-9233-31F8-4AAB-87AD5E4E8829}"/>
              </a:ext>
            </a:extLst>
          </p:cNvPr>
          <p:cNvSpPr txBox="1"/>
          <p:nvPr/>
        </p:nvSpPr>
        <p:spPr>
          <a:xfrm>
            <a:off x="4148641" y="5300319"/>
            <a:ext cx="3076729"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Higher education participation</a:t>
            </a:r>
          </a:p>
        </p:txBody>
      </p:sp>
      <p:pic>
        <p:nvPicPr>
          <p:cNvPr id="21" name="Graphic 20" descr="Users with solid fill">
            <a:extLst>
              <a:ext uri="{FF2B5EF4-FFF2-40B4-BE49-F238E27FC236}">
                <a16:creationId xmlns:a16="http://schemas.microsoft.com/office/drawing/2014/main" id="{17122C1D-E998-CC02-E87A-72A8B30EA2A0}"/>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7555579" y="2834810"/>
            <a:ext cx="485118" cy="485118"/>
          </a:xfrm>
          <a:prstGeom prst="rect">
            <a:avLst/>
          </a:prstGeom>
        </p:spPr>
      </p:pic>
      <p:pic>
        <p:nvPicPr>
          <p:cNvPr id="82" name="Graphic 81" descr="Classroom with solid fill">
            <a:extLst>
              <a:ext uri="{FF2B5EF4-FFF2-40B4-BE49-F238E27FC236}">
                <a16:creationId xmlns:a16="http://schemas.microsoft.com/office/drawing/2014/main" id="{775247A6-289A-E10A-8502-043A6EF2A16C}"/>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7571889" y="4087380"/>
            <a:ext cx="492022" cy="492022"/>
          </a:xfrm>
          <a:prstGeom prst="rect">
            <a:avLst/>
          </a:prstGeom>
        </p:spPr>
      </p:pic>
      <p:pic>
        <p:nvPicPr>
          <p:cNvPr id="101" name="Graphic 100" descr="Graduation cap with solid fill">
            <a:extLst>
              <a:ext uri="{FF2B5EF4-FFF2-40B4-BE49-F238E27FC236}">
                <a16:creationId xmlns:a16="http://schemas.microsoft.com/office/drawing/2014/main" id="{779E9F47-F13F-986E-3EDD-BEA92481BB5B}"/>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7583953" y="5259030"/>
            <a:ext cx="492022" cy="492022"/>
          </a:xfrm>
          <a:prstGeom prst="rect">
            <a:avLst/>
          </a:prstGeom>
        </p:spPr>
      </p:pic>
      <p:sp>
        <p:nvSpPr>
          <p:cNvPr id="103" name="TextBox 102">
            <a:extLst>
              <a:ext uri="{FF2B5EF4-FFF2-40B4-BE49-F238E27FC236}">
                <a16:creationId xmlns:a16="http://schemas.microsoft.com/office/drawing/2014/main" id="{DB9FFFB4-7303-7020-4AAA-158B3EE431D8}"/>
              </a:ext>
            </a:extLst>
          </p:cNvPr>
          <p:cNvSpPr txBox="1"/>
          <p:nvPr/>
        </p:nvSpPr>
        <p:spPr>
          <a:xfrm>
            <a:off x="8100850" y="2785401"/>
            <a:ext cx="3296361"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Median annual wage of all workers</a:t>
            </a:r>
          </a:p>
        </p:txBody>
      </p:sp>
      <p:pic>
        <p:nvPicPr>
          <p:cNvPr id="109" name="Graphic 108" descr="Money with solid fill">
            <a:extLst>
              <a:ext uri="{FF2B5EF4-FFF2-40B4-BE49-F238E27FC236}">
                <a16:creationId xmlns:a16="http://schemas.microsoft.com/office/drawing/2014/main" id="{71510CCE-3103-A8CB-5801-FE5BFEC15440}"/>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1227644" y="2764971"/>
            <a:ext cx="647595" cy="647595"/>
          </a:xfrm>
          <a:prstGeom prst="rect">
            <a:avLst/>
          </a:prstGeom>
        </p:spPr>
      </p:pic>
      <p:pic>
        <p:nvPicPr>
          <p:cNvPr id="22" name="Picture 21">
            <a:extLst>
              <a:ext uri="{FF2B5EF4-FFF2-40B4-BE49-F238E27FC236}">
                <a16:creationId xmlns:a16="http://schemas.microsoft.com/office/drawing/2014/main" id="{F8E7C861-5A69-E6EE-E35A-594FAB7EF927}"/>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t="83354" r="35938" b="-1081"/>
          <a:stretch/>
        </p:blipFill>
        <p:spPr>
          <a:xfrm>
            <a:off x="7970073" y="4293762"/>
            <a:ext cx="2579083" cy="357976"/>
          </a:xfrm>
          <a:prstGeom prst="rect">
            <a:avLst/>
          </a:prstGeom>
        </p:spPr>
      </p:pic>
      <p:sp>
        <p:nvSpPr>
          <p:cNvPr id="26" name="Oval 25">
            <a:extLst>
              <a:ext uri="{FF2B5EF4-FFF2-40B4-BE49-F238E27FC236}">
                <a16:creationId xmlns:a16="http://schemas.microsoft.com/office/drawing/2014/main" id="{36EF0939-222D-EA2B-D18E-B5F90C41796F}"/>
              </a:ext>
            </a:extLst>
          </p:cNvPr>
          <p:cNvSpPr>
            <a:spLocks noChangeAspect="1"/>
          </p:cNvSpPr>
          <p:nvPr/>
        </p:nvSpPr>
        <p:spPr>
          <a:xfrm>
            <a:off x="10235188" y="3296815"/>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BC425114-5F40-8BFD-F478-B319F4560978}"/>
              </a:ext>
            </a:extLst>
          </p:cNvPr>
          <p:cNvSpPr>
            <a:spLocks noChangeAspect="1"/>
          </p:cNvSpPr>
          <p:nvPr/>
        </p:nvSpPr>
        <p:spPr>
          <a:xfrm>
            <a:off x="8491674" y="3508693"/>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461829C5-94D2-BB92-9A27-54BA60900C57}"/>
              </a:ext>
            </a:extLst>
          </p:cNvPr>
          <p:cNvSpPr>
            <a:spLocks noChangeAspect="1"/>
          </p:cNvSpPr>
          <p:nvPr/>
        </p:nvSpPr>
        <p:spPr>
          <a:xfrm>
            <a:off x="8505849" y="3758276"/>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EBE68DA0-DD02-A230-50A0-B90179A46834}"/>
              </a:ext>
            </a:extLst>
          </p:cNvPr>
          <p:cNvSpPr>
            <a:spLocks noChangeAspect="1"/>
          </p:cNvSpPr>
          <p:nvPr/>
        </p:nvSpPr>
        <p:spPr>
          <a:xfrm>
            <a:off x="10230380" y="3527900"/>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A513994E-50B5-6361-DFCD-E26EB41B2EA0}"/>
              </a:ext>
            </a:extLst>
          </p:cNvPr>
          <p:cNvSpPr>
            <a:spLocks noChangeAspect="1"/>
          </p:cNvSpPr>
          <p:nvPr/>
        </p:nvSpPr>
        <p:spPr>
          <a:xfrm>
            <a:off x="10236900" y="3588649"/>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D85387C6-44C7-40F4-2108-F1F88DB8CD33}"/>
              </a:ext>
            </a:extLst>
          </p:cNvPr>
          <p:cNvSpPr>
            <a:spLocks noChangeAspect="1"/>
          </p:cNvSpPr>
          <p:nvPr/>
        </p:nvSpPr>
        <p:spPr>
          <a:xfrm>
            <a:off x="8504358" y="3830152"/>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Graphic 40" descr="Group of people with solid fill">
            <a:extLst>
              <a:ext uri="{FF2B5EF4-FFF2-40B4-BE49-F238E27FC236}">
                <a16:creationId xmlns:a16="http://schemas.microsoft.com/office/drawing/2014/main" id="{96EC87EF-847D-A892-A652-418DB78DA291}"/>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5130423" y="5607900"/>
            <a:ext cx="824798" cy="824798"/>
          </a:xfrm>
          <a:prstGeom prst="rect">
            <a:avLst/>
          </a:prstGeom>
        </p:spPr>
      </p:pic>
      <p:sp>
        <p:nvSpPr>
          <p:cNvPr id="42" name="TextBox 41">
            <a:extLst>
              <a:ext uri="{FF2B5EF4-FFF2-40B4-BE49-F238E27FC236}">
                <a16:creationId xmlns:a16="http://schemas.microsoft.com/office/drawing/2014/main" id="{F7518A78-F87E-6DE9-ACF8-EBBA6EDB35B6}"/>
              </a:ext>
            </a:extLst>
          </p:cNvPr>
          <p:cNvSpPr txBox="1"/>
          <p:nvPr/>
        </p:nvSpPr>
        <p:spPr>
          <a:xfrm>
            <a:off x="4049889" y="5480304"/>
            <a:ext cx="1372894" cy="523220"/>
          </a:xfrm>
          <a:prstGeom prst="rect">
            <a:avLst/>
          </a:prstGeom>
          <a:noFill/>
        </p:spPr>
        <p:txBody>
          <a:bodyPr wrap="square" rtlCol="0">
            <a:spAutoFit/>
          </a:bodyPr>
          <a:lstStyle/>
          <a:p>
            <a:pPr algn="ctr"/>
            <a:r>
              <a:rPr lang="en-US" sz="2800" dirty="0">
                <a:solidFill>
                  <a:srgbClr val="0A8037"/>
                </a:solidFill>
                <a:latin typeface="Arial Nova" panose="020B0504020202020204" pitchFamily="34" charset="0"/>
              </a:rPr>
              <a:t>27,300</a:t>
            </a:r>
          </a:p>
        </p:txBody>
      </p:sp>
      <p:sp>
        <p:nvSpPr>
          <p:cNvPr id="44" name="TextBox 43">
            <a:extLst>
              <a:ext uri="{FF2B5EF4-FFF2-40B4-BE49-F238E27FC236}">
                <a16:creationId xmlns:a16="http://schemas.microsoft.com/office/drawing/2014/main" id="{53817ADD-CDE8-7431-0C49-69234F8BE240}"/>
              </a:ext>
            </a:extLst>
          </p:cNvPr>
          <p:cNvSpPr txBox="1"/>
          <p:nvPr/>
        </p:nvSpPr>
        <p:spPr>
          <a:xfrm>
            <a:off x="4203729" y="5871190"/>
            <a:ext cx="1011948" cy="646331"/>
          </a:xfrm>
          <a:prstGeom prst="rect">
            <a:avLst/>
          </a:prstGeom>
          <a:noFill/>
        </p:spPr>
        <p:txBody>
          <a:bodyPr wrap="square" rtlCol="0">
            <a:spAutoFit/>
          </a:bodyPr>
          <a:lstStyle/>
          <a:p>
            <a:pPr algn="ctr"/>
            <a:r>
              <a:rPr lang="en-US" sz="1200" b="1" dirty="0">
                <a:solidFill>
                  <a:schemeClr val="tx1">
                    <a:lumMod val="75000"/>
                    <a:lumOff val="25000"/>
                  </a:schemeClr>
                </a:solidFill>
                <a:latin typeface="Arial Nova" panose="020B0504020202020204" pitchFamily="34" charset="0"/>
              </a:rPr>
              <a:t>Residents</a:t>
            </a:r>
          </a:p>
          <a:p>
            <a:pPr algn="ctr"/>
            <a:r>
              <a:rPr lang="en-US" sz="1200" b="1" dirty="0">
                <a:solidFill>
                  <a:schemeClr val="tx1">
                    <a:lumMod val="75000"/>
                    <a:lumOff val="25000"/>
                  </a:schemeClr>
                </a:solidFill>
                <a:latin typeface="Arial Nova" panose="020B0504020202020204" pitchFamily="34" charset="0"/>
              </a:rPr>
              <a:t>Aged 16-64 (</a:t>
            </a:r>
            <a:r>
              <a:rPr lang="en-US" sz="1200" b="1" dirty="0">
                <a:solidFill>
                  <a:srgbClr val="0A8037"/>
                </a:solidFill>
                <a:latin typeface="Arial Nova" panose="020B0504020202020204" pitchFamily="34" charset="0"/>
              </a:rPr>
              <a:t>26%</a:t>
            </a:r>
            <a:r>
              <a:rPr lang="en-US" sz="1200" b="1" dirty="0">
                <a:solidFill>
                  <a:schemeClr val="tx1">
                    <a:lumMod val="75000"/>
                    <a:lumOff val="25000"/>
                  </a:schemeClr>
                </a:solidFill>
                <a:latin typeface="Arial Nova" panose="020B0504020202020204" pitchFamily="34" charset="0"/>
              </a:rPr>
              <a:t>)</a:t>
            </a:r>
          </a:p>
        </p:txBody>
      </p:sp>
      <p:sp>
        <p:nvSpPr>
          <p:cNvPr id="45" name="TextBox 44">
            <a:extLst>
              <a:ext uri="{FF2B5EF4-FFF2-40B4-BE49-F238E27FC236}">
                <a16:creationId xmlns:a16="http://schemas.microsoft.com/office/drawing/2014/main" id="{00D37279-99D6-BDA3-6FEB-723FA31DCA9F}"/>
              </a:ext>
            </a:extLst>
          </p:cNvPr>
          <p:cNvSpPr txBox="1"/>
          <p:nvPr/>
        </p:nvSpPr>
        <p:spPr>
          <a:xfrm>
            <a:off x="5905101" y="5622642"/>
            <a:ext cx="2012327" cy="830997"/>
          </a:xfrm>
          <a:prstGeom prst="rect">
            <a:avLst/>
          </a:prstGeom>
          <a:noFill/>
        </p:spPr>
        <p:txBody>
          <a:bodyPr wrap="square" rtlCol="0">
            <a:spAutoFit/>
          </a:bodyPr>
          <a:lstStyle/>
          <a:p>
            <a:r>
              <a:rPr lang="en-US" sz="1200" dirty="0">
                <a:solidFill>
                  <a:schemeClr val="tx1">
                    <a:lumMod val="75000"/>
                    <a:lumOff val="25000"/>
                  </a:schemeClr>
                </a:solidFill>
                <a:latin typeface="Arial Nova" panose="020B0504020202020204" pitchFamily="34" charset="0"/>
              </a:rPr>
              <a:t>live in areas that are in the bottom quintile nationally based on higher education participation rates</a:t>
            </a:r>
          </a:p>
        </p:txBody>
      </p:sp>
      <p:pic>
        <p:nvPicPr>
          <p:cNvPr id="49" name="Graphic 48" descr="Group of people with solid fill">
            <a:extLst>
              <a:ext uri="{FF2B5EF4-FFF2-40B4-BE49-F238E27FC236}">
                <a16:creationId xmlns:a16="http://schemas.microsoft.com/office/drawing/2014/main" id="{64FB15D1-99F1-209D-8BA2-9DCB64F3FE7B}"/>
              </a:ext>
            </a:extLst>
          </p:cNvPr>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9088843" y="1825751"/>
            <a:ext cx="824798" cy="824798"/>
          </a:xfrm>
          <a:prstGeom prst="rect">
            <a:avLst/>
          </a:prstGeom>
        </p:spPr>
      </p:pic>
      <p:sp>
        <p:nvSpPr>
          <p:cNvPr id="50" name="TextBox 49">
            <a:extLst>
              <a:ext uri="{FF2B5EF4-FFF2-40B4-BE49-F238E27FC236}">
                <a16:creationId xmlns:a16="http://schemas.microsoft.com/office/drawing/2014/main" id="{FEA360DA-3E4B-D2E8-B8EB-F46B3103BFE0}"/>
              </a:ext>
            </a:extLst>
          </p:cNvPr>
          <p:cNvSpPr txBox="1"/>
          <p:nvPr/>
        </p:nvSpPr>
        <p:spPr>
          <a:xfrm>
            <a:off x="7986942" y="1676889"/>
            <a:ext cx="1372894" cy="523220"/>
          </a:xfrm>
          <a:prstGeom prst="rect">
            <a:avLst/>
          </a:prstGeom>
          <a:noFill/>
        </p:spPr>
        <p:txBody>
          <a:bodyPr wrap="square" rtlCol="0">
            <a:spAutoFit/>
          </a:bodyPr>
          <a:lstStyle/>
          <a:p>
            <a:pPr algn="ctr"/>
            <a:r>
              <a:rPr lang="en-US" sz="2800" dirty="0">
                <a:solidFill>
                  <a:srgbClr val="0A8037"/>
                </a:solidFill>
                <a:latin typeface="Arial Nova" panose="020B0504020202020204" pitchFamily="34" charset="0"/>
              </a:rPr>
              <a:t>20,410</a:t>
            </a:r>
          </a:p>
        </p:txBody>
      </p:sp>
      <p:sp>
        <p:nvSpPr>
          <p:cNvPr id="51" name="TextBox 50">
            <a:extLst>
              <a:ext uri="{FF2B5EF4-FFF2-40B4-BE49-F238E27FC236}">
                <a16:creationId xmlns:a16="http://schemas.microsoft.com/office/drawing/2014/main" id="{E2761E15-BCDA-0787-49DA-7C0491122738}"/>
              </a:ext>
            </a:extLst>
          </p:cNvPr>
          <p:cNvSpPr txBox="1"/>
          <p:nvPr/>
        </p:nvSpPr>
        <p:spPr>
          <a:xfrm>
            <a:off x="8116793" y="2067775"/>
            <a:ext cx="1075554" cy="646331"/>
          </a:xfrm>
          <a:prstGeom prst="rect">
            <a:avLst/>
          </a:prstGeom>
          <a:noFill/>
        </p:spPr>
        <p:txBody>
          <a:bodyPr wrap="square" rtlCol="0">
            <a:spAutoFit/>
          </a:bodyPr>
          <a:lstStyle/>
          <a:p>
            <a:pPr algn="ctr"/>
            <a:r>
              <a:rPr lang="en-US" sz="1200" b="1" dirty="0">
                <a:solidFill>
                  <a:schemeClr val="tx1">
                    <a:lumMod val="75000"/>
                    <a:lumOff val="25000"/>
                  </a:schemeClr>
                </a:solidFill>
                <a:latin typeface="Arial Nova" panose="020B0504020202020204" pitchFamily="34" charset="0"/>
              </a:rPr>
              <a:t>Residents</a:t>
            </a:r>
          </a:p>
          <a:p>
            <a:pPr algn="ctr"/>
            <a:r>
              <a:rPr lang="en-US" sz="1200" b="1" dirty="0">
                <a:solidFill>
                  <a:schemeClr val="tx1">
                    <a:lumMod val="75000"/>
                    <a:lumOff val="25000"/>
                  </a:schemeClr>
                </a:solidFill>
                <a:latin typeface="Arial Nova" panose="020B0504020202020204" pitchFamily="34" charset="0"/>
              </a:rPr>
              <a:t>Aged 16+ in employment</a:t>
            </a:r>
          </a:p>
        </p:txBody>
      </p:sp>
      <p:sp>
        <p:nvSpPr>
          <p:cNvPr id="52" name="TextBox 51">
            <a:extLst>
              <a:ext uri="{FF2B5EF4-FFF2-40B4-BE49-F238E27FC236}">
                <a16:creationId xmlns:a16="http://schemas.microsoft.com/office/drawing/2014/main" id="{ED5529C3-DE95-377D-1B32-8BED7E895B50}"/>
              </a:ext>
            </a:extLst>
          </p:cNvPr>
          <p:cNvSpPr txBox="1"/>
          <p:nvPr/>
        </p:nvSpPr>
        <p:spPr>
          <a:xfrm>
            <a:off x="9820989" y="2064476"/>
            <a:ext cx="2257630" cy="646331"/>
          </a:xfrm>
          <a:prstGeom prst="rect">
            <a:avLst/>
          </a:prstGeom>
          <a:noFill/>
        </p:spPr>
        <p:txBody>
          <a:bodyPr wrap="square" rtlCol="0">
            <a:spAutoFit/>
          </a:bodyPr>
          <a:lstStyle/>
          <a:p>
            <a:r>
              <a:rPr lang="en-US" sz="1200" dirty="0">
                <a:solidFill>
                  <a:schemeClr val="tx1">
                    <a:lumMod val="75000"/>
                    <a:lumOff val="25000"/>
                  </a:schemeClr>
                </a:solidFill>
                <a:latin typeface="Arial Nova" panose="020B0504020202020204" pitchFamily="34" charset="0"/>
              </a:rPr>
              <a:t>work in either ‘Process, plant and machine operative’ or ‘Elementary’ occupations </a:t>
            </a:r>
          </a:p>
        </p:txBody>
      </p:sp>
      <p:pic>
        <p:nvPicPr>
          <p:cNvPr id="61" name="Graphic 60" descr="Factory with solid fill">
            <a:extLst>
              <a:ext uri="{FF2B5EF4-FFF2-40B4-BE49-F238E27FC236}">
                <a16:creationId xmlns:a16="http://schemas.microsoft.com/office/drawing/2014/main" id="{321D14F3-EE4D-9FB8-3A49-1368D1FB2BF3}"/>
              </a:ext>
            </a:extLst>
          </p:cNvPr>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11322753" y="1516868"/>
            <a:ext cx="572746" cy="572746"/>
          </a:xfrm>
          <a:prstGeom prst="rect">
            <a:avLst/>
          </a:prstGeom>
        </p:spPr>
      </p:pic>
      <p:sp>
        <p:nvSpPr>
          <p:cNvPr id="63" name="TextBox 62">
            <a:extLst>
              <a:ext uri="{FF2B5EF4-FFF2-40B4-BE49-F238E27FC236}">
                <a16:creationId xmlns:a16="http://schemas.microsoft.com/office/drawing/2014/main" id="{5945DCEA-BCE6-188E-2FC1-9186946D05EE}"/>
              </a:ext>
            </a:extLst>
          </p:cNvPr>
          <p:cNvSpPr txBox="1"/>
          <p:nvPr/>
        </p:nvSpPr>
        <p:spPr>
          <a:xfrm>
            <a:off x="9663385" y="1681554"/>
            <a:ext cx="990403" cy="523220"/>
          </a:xfrm>
          <a:prstGeom prst="rect">
            <a:avLst/>
          </a:prstGeom>
          <a:noFill/>
        </p:spPr>
        <p:txBody>
          <a:bodyPr wrap="square" rtlCol="0">
            <a:spAutoFit/>
          </a:bodyPr>
          <a:lstStyle/>
          <a:p>
            <a:pPr algn="r"/>
            <a:r>
              <a:rPr lang="en-US" sz="2800" dirty="0">
                <a:solidFill>
                  <a:srgbClr val="0A8037"/>
                </a:solidFill>
                <a:latin typeface="Arial Nova" panose="020B0504020202020204" pitchFamily="34" charset="0"/>
              </a:rPr>
              <a:t>27%</a:t>
            </a:r>
          </a:p>
        </p:txBody>
      </p:sp>
      <p:sp>
        <p:nvSpPr>
          <p:cNvPr id="2" name="TextBox 1">
            <a:extLst>
              <a:ext uri="{FF2B5EF4-FFF2-40B4-BE49-F238E27FC236}">
                <a16:creationId xmlns:a16="http://schemas.microsoft.com/office/drawing/2014/main" id="{154FDEBB-9164-4CB4-A7CF-A1DE6EE16AE8}"/>
              </a:ext>
            </a:extLst>
          </p:cNvPr>
          <p:cNvSpPr txBox="1"/>
          <p:nvPr/>
        </p:nvSpPr>
        <p:spPr>
          <a:xfrm>
            <a:off x="278209" y="512281"/>
            <a:ext cx="5374445" cy="954107"/>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LOCAL LEARNING COMMUNITY DASHBOARD</a:t>
            </a:r>
          </a:p>
        </p:txBody>
      </p:sp>
      <p:sp>
        <p:nvSpPr>
          <p:cNvPr id="10" name="TextBox 9">
            <a:extLst>
              <a:ext uri="{FF2B5EF4-FFF2-40B4-BE49-F238E27FC236}">
                <a16:creationId xmlns:a16="http://schemas.microsoft.com/office/drawing/2014/main" id="{2857D8B3-B6C3-240B-D14F-A91E600BC555}"/>
              </a:ext>
            </a:extLst>
          </p:cNvPr>
          <p:cNvSpPr txBox="1"/>
          <p:nvPr/>
        </p:nvSpPr>
        <p:spPr>
          <a:xfrm>
            <a:off x="5717944" y="712264"/>
            <a:ext cx="5229542"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NORTH LINCOLNSHIRE</a:t>
            </a:r>
          </a:p>
        </p:txBody>
      </p:sp>
      <p:pic>
        <p:nvPicPr>
          <p:cNvPr id="38" name="Picture 37">
            <a:extLst>
              <a:ext uri="{FF2B5EF4-FFF2-40B4-BE49-F238E27FC236}">
                <a16:creationId xmlns:a16="http://schemas.microsoft.com/office/drawing/2014/main" id="{80849513-8C15-12CF-CE07-4AA01B7F324A}"/>
              </a:ext>
            </a:extLst>
          </p:cNvPr>
          <p:cNvPicPr>
            <a:picLocks noChangeAspect="1"/>
          </p:cNvPicPr>
          <p:nvPr/>
        </p:nvPicPr>
        <p:blipFill>
          <a:blip r:embed="rId32"/>
          <a:stretch>
            <a:fillRect/>
          </a:stretch>
        </p:blipFill>
        <p:spPr>
          <a:xfrm>
            <a:off x="289501" y="4474695"/>
            <a:ext cx="3784600" cy="2095500"/>
          </a:xfrm>
          <a:prstGeom prst="rect">
            <a:avLst/>
          </a:prstGeom>
        </p:spPr>
      </p:pic>
      <p:pic>
        <p:nvPicPr>
          <p:cNvPr id="65" name="Picture 64">
            <a:extLst>
              <a:ext uri="{FF2B5EF4-FFF2-40B4-BE49-F238E27FC236}">
                <a16:creationId xmlns:a16="http://schemas.microsoft.com/office/drawing/2014/main" id="{205331FF-41D6-C25F-664C-5F8A2A84BCC0}"/>
              </a:ext>
            </a:extLst>
          </p:cNvPr>
          <p:cNvPicPr>
            <a:picLocks noChangeAspect="1"/>
          </p:cNvPicPr>
          <p:nvPr/>
        </p:nvPicPr>
        <p:blipFill>
          <a:blip r:embed="rId33"/>
          <a:stretch>
            <a:fillRect/>
          </a:stretch>
        </p:blipFill>
        <p:spPr>
          <a:xfrm>
            <a:off x="4106926" y="1467358"/>
            <a:ext cx="4051300" cy="1308100"/>
          </a:xfrm>
          <a:prstGeom prst="rect">
            <a:avLst/>
          </a:prstGeom>
        </p:spPr>
      </p:pic>
      <p:pic>
        <p:nvPicPr>
          <p:cNvPr id="67" name="Picture 66">
            <a:extLst>
              <a:ext uri="{FF2B5EF4-FFF2-40B4-BE49-F238E27FC236}">
                <a16:creationId xmlns:a16="http://schemas.microsoft.com/office/drawing/2014/main" id="{42C8FFE8-0FFA-1308-97B0-71C40D5348D4}"/>
              </a:ext>
            </a:extLst>
          </p:cNvPr>
          <p:cNvPicPr>
            <a:picLocks noChangeAspect="1"/>
          </p:cNvPicPr>
          <p:nvPr/>
        </p:nvPicPr>
        <p:blipFill>
          <a:blip r:embed="rId34"/>
          <a:stretch>
            <a:fillRect/>
          </a:stretch>
        </p:blipFill>
        <p:spPr>
          <a:xfrm>
            <a:off x="4114800" y="4268724"/>
            <a:ext cx="3962400" cy="990600"/>
          </a:xfrm>
          <a:prstGeom prst="rect">
            <a:avLst/>
          </a:prstGeom>
        </p:spPr>
      </p:pic>
      <p:pic>
        <p:nvPicPr>
          <p:cNvPr id="68" name="Picture 67">
            <a:extLst>
              <a:ext uri="{FF2B5EF4-FFF2-40B4-BE49-F238E27FC236}">
                <a16:creationId xmlns:a16="http://schemas.microsoft.com/office/drawing/2014/main" id="{CC8535E3-012F-BACF-1630-AB8B508D962D}"/>
              </a:ext>
            </a:extLst>
          </p:cNvPr>
          <p:cNvPicPr>
            <a:picLocks noChangeAspect="1"/>
          </p:cNvPicPr>
          <p:nvPr/>
        </p:nvPicPr>
        <p:blipFill>
          <a:blip r:embed="rId35"/>
          <a:stretch>
            <a:fillRect/>
          </a:stretch>
        </p:blipFill>
        <p:spPr>
          <a:xfrm>
            <a:off x="4108450" y="2979420"/>
            <a:ext cx="3975100" cy="990600"/>
          </a:xfrm>
          <a:prstGeom prst="rect">
            <a:avLst/>
          </a:prstGeom>
        </p:spPr>
      </p:pic>
      <p:pic>
        <p:nvPicPr>
          <p:cNvPr id="71" name="Picture 70">
            <a:extLst>
              <a:ext uri="{FF2B5EF4-FFF2-40B4-BE49-F238E27FC236}">
                <a16:creationId xmlns:a16="http://schemas.microsoft.com/office/drawing/2014/main" id="{2DEFDD3F-5584-4028-C106-19C335E9DC4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0851" t="8270" b="54765"/>
          <a:stretch/>
        </p:blipFill>
        <p:spPr>
          <a:xfrm>
            <a:off x="10922380" y="4982771"/>
            <a:ext cx="1117946" cy="1065660"/>
          </a:xfrm>
          <a:prstGeom prst="rect">
            <a:avLst/>
          </a:prstGeom>
        </p:spPr>
      </p:pic>
      <p:sp>
        <p:nvSpPr>
          <p:cNvPr id="84" name="Oval 83">
            <a:extLst>
              <a:ext uri="{FF2B5EF4-FFF2-40B4-BE49-F238E27FC236}">
                <a16:creationId xmlns:a16="http://schemas.microsoft.com/office/drawing/2014/main" id="{AFB8C5D7-69B3-F0F4-8C0A-0BCA0C682720}"/>
              </a:ext>
            </a:extLst>
          </p:cNvPr>
          <p:cNvSpPr>
            <a:spLocks noChangeAspect="1"/>
          </p:cNvSpPr>
          <p:nvPr/>
        </p:nvSpPr>
        <p:spPr>
          <a:xfrm>
            <a:off x="8360985" y="5408519"/>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17A1EE7-93A8-8005-3751-073F43BE0A8B}"/>
              </a:ext>
            </a:extLst>
          </p:cNvPr>
          <p:cNvPicPr>
            <a:picLocks noChangeAspect="1"/>
          </p:cNvPicPr>
          <p:nvPr/>
        </p:nvPicPr>
        <p:blipFill>
          <a:blip r:embed="rId36">
            <a:biLevel thresh="25000"/>
          </a:blip>
          <a:stretch>
            <a:fillRect/>
          </a:stretch>
        </p:blipFill>
        <p:spPr>
          <a:xfrm>
            <a:off x="10770966" y="617628"/>
            <a:ext cx="1188470" cy="808003"/>
          </a:xfrm>
          <a:prstGeom prst="rect">
            <a:avLst/>
          </a:prstGeom>
        </p:spPr>
      </p:pic>
    </p:spTree>
    <p:extLst>
      <p:ext uri="{BB962C8B-B14F-4D97-AF65-F5344CB8AC3E}">
        <p14:creationId xmlns:p14="http://schemas.microsoft.com/office/powerpoint/2010/main" val="1875029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CB4B57A-73C9-CDEF-2C1D-1ACF4335835C}"/>
              </a:ext>
            </a:extLst>
          </p:cNvPr>
          <p:cNvSpPr/>
          <p:nvPr/>
        </p:nvSpPr>
        <p:spPr>
          <a:xfrm>
            <a:off x="8094416" y="4182305"/>
            <a:ext cx="3832375" cy="2404393"/>
          </a:xfrm>
          <a:prstGeom prst="rect">
            <a:avLst/>
          </a:prstGeom>
          <a:solidFill>
            <a:srgbClr val="2E78BD">
              <a:alpha val="19909"/>
            </a:srgb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79EC9FC0-8CD4-B09E-FB9A-6B330E8A9C3D}"/>
              </a:ext>
            </a:extLst>
          </p:cNvPr>
          <p:cNvSpPr/>
          <p:nvPr/>
        </p:nvSpPr>
        <p:spPr>
          <a:xfrm>
            <a:off x="8099827" y="1531992"/>
            <a:ext cx="3836204" cy="2598219"/>
          </a:xfrm>
          <a:prstGeom prst="rect">
            <a:avLst/>
          </a:prstGeom>
          <a:solidFill>
            <a:srgbClr val="D8397C">
              <a:alpha val="19909"/>
            </a:srgb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2BB2C33E-0425-B2C0-7BB2-79F48C693225}"/>
              </a:ext>
            </a:extLst>
          </p:cNvPr>
          <p:cNvSpPr/>
          <p:nvPr/>
        </p:nvSpPr>
        <p:spPr>
          <a:xfrm>
            <a:off x="269032" y="1523304"/>
            <a:ext cx="3828555" cy="2606907"/>
          </a:xfrm>
          <a:prstGeom prst="rect">
            <a:avLst/>
          </a:prstGeom>
          <a:solidFill>
            <a:srgbClr val="0C8036">
              <a:alpha val="10336"/>
            </a:srgb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E4353FE4-2688-A91A-9627-D42D4EB9F7F3}"/>
              </a:ext>
            </a:extLst>
          </p:cNvPr>
          <p:cNvSpPr/>
          <p:nvPr/>
        </p:nvSpPr>
        <p:spPr>
          <a:xfrm>
            <a:off x="274819" y="4182305"/>
            <a:ext cx="3820143" cy="2404393"/>
          </a:xfrm>
          <a:prstGeom prst="rect">
            <a:avLst/>
          </a:prstGeom>
          <a:solidFill>
            <a:srgbClr val="EFBF7A">
              <a:alpha val="19909"/>
            </a:srgb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8" name="TextBox 7">
            <a:extLst>
              <a:ext uri="{FF2B5EF4-FFF2-40B4-BE49-F238E27FC236}">
                <a16:creationId xmlns:a16="http://schemas.microsoft.com/office/drawing/2014/main" id="{0519F17C-5D87-E04B-9495-3C7C35CA7C6C}"/>
              </a:ext>
            </a:extLst>
          </p:cNvPr>
          <p:cNvSpPr txBox="1"/>
          <p:nvPr/>
        </p:nvSpPr>
        <p:spPr>
          <a:xfrm>
            <a:off x="274819" y="514503"/>
            <a:ext cx="5447887" cy="954107"/>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LOCAL LEARNING COMMUNITY CHARACTERISTICS</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6" name="TextBox 5">
            <a:extLst>
              <a:ext uri="{FF2B5EF4-FFF2-40B4-BE49-F238E27FC236}">
                <a16:creationId xmlns:a16="http://schemas.microsoft.com/office/drawing/2014/main" id="{E15C826F-8D95-B305-CAA8-9D3CBF7D9D79}"/>
              </a:ext>
            </a:extLst>
          </p:cNvPr>
          <p:cNvSpPr txBox="1"/>
          <p:nvPr/>
        </p:nvSpPr>
        <p:spPr>
          <a:xfrm>
            <a:off x="269033" y="1543065"/>
            <a:ext cx="3828554" cy="2577629"/>
          </a:xfrm>
          <a:prstGeom prst="rect">
            <a:avLst/>
          </a:prstGeom>
          <a:noFill/>
        </p:spPr>
        <p:txBody>
          <a:bodyPr wrap="square" rtlCol="0">
            <a:spAutoFit/>
          </a:bodyPr>
          <a:lstStyle/>
          <a:p>
            <a:pPr>
              <a:spcAft>
                <a:spcPts val="300"/>
              </a:spcAft>
            </a:pPr>
            <a:r>
              <a:rPr lang="en-US" sz="1400" b="1" dirty="0">
                <a:latin typeface="Arial Nova" panose="020B0504020202020204" pitchFamily="34" charset="0"/>
              </a:rPr>
              <a:t>Demographics:</a:t>
            </a:r>
          </a:p>
          <a:p>
            <a:pPr marL="285750" indent="-285750">
              <a:spcAft>
                <a:spcPts val="300"/>
              </a:spcAft>
              <a:buFont typeface="Wingdings" pitchFamily="2" charset="2"/>
              <a:buChar char="§"/>
            </a:pPr>
            <a:r>
              <a:rPr lang="en-US" sz="1400" dirty="0">
                <a:latin typeface="Arial Nova" panose="020B0504020202020204" pitchFamily="34" charset="0"/>
              </a:rPr>
              <a:t>School-age and working-age populations have declined over the last decade</a:t>
            </a:r>
          </a:p>
          <a:p>
            <a:pPr marL="285750" indent="-285750">
              <a:spcAft>
                <a:spcPts val="300"/>
              </a:spcAft>
              <a:buFont typeface="Wingdings" pitchFamily="2" charset="2"/>
              <a:buChar char="§"/>
            </a:pPr>
            <a:r>
              <a:rPr lang="en-US" sz="1400" dirty="0">
                <a:latin typeface="Arial Nova" panose="020B0504020202020204" pitchFamily="34" charset="0"/>
              </a:rPr>
              <a:t>Population ‘churn’ and in-migration from overseas in line with Greater Lincolnshire (and below national figures) as per the proportion of people who self-describe as ‘not speaking English well or at all’ </a:t>
            </a:r>
          </a:p>
          <a:p>
            <a:pPr marL="285750" indent="-285750">
              <a:spcAft>
                <a:spcPts val="300"/>
              </a:spcAft>
              <a:buFont typeface="Wingdings" pitchFamily="2" charset="2"/>
              <a:buChar char="§"/>
            </a:pPr>
            <a:r>
              <a:rPr lang="en-US" sz="1400" dirty="0">
                <a:latin typeface="Arial Nova" panose="020B0504020202020204" pitchFamily="34" charset="0"/>
              </a:rPr>
              <a:t>Slightly more residents with no qualifications and fewer with Level 4+ qualifications than local averages.</a:t>
            </a:r>
          </a:p>
        </p:txBody>
      </p:sp>
      <p:sp>
        <p:nvSpPr>
          <p:cNvPr id="7" name="TextBox 6">
            <a:extLst>
              <a:ext uri="{FF2B5EF4-FFF2-40B4-BE49-F238E27FC236}">
                <a16:creationId xmlns:a16="http://schemas.microsoft.com/office/drawing/2014/main" id="{9A57C170-7A2F-D723-EE46-15F7E7BCA3DE}"/>
              </a:ext>
            </a:extLst>
          </p:cNvPr>
          <p:cNvSpPr txBox="1"/>
          <p:nvPr/>
        </p:nvSpPr>
        <p:spPr>
          <a:xfrm>
            <a:off x="8086659" y="1525904"/>
            <a:ext cx="3843961" cy="1754326"/>
          </a:xfrm>
          <a:prstGeom prst="rect">
            <a:avLst/>
          </a:prstGeom>
          <a:noFill/>
        </p:spPr>
        <p:txBody>
          <a:bodyPr wrap="square" rtlCol="0">
            <a:spAutoFit/>
          </a:bodyPr>
          <a:lstStyle/>
          <a:p>
            <a:pPr>
              <a:spcAft>
                <a:spcPts val="600"/>
              </a:spcAft>
            </a:pPr>
            <a:r>
              <a:rPr lang="en-US" sz="1400" b="1" dirty="0">
                <a:latin typeface="Arial Nova" panose="020B0504020202020204" pitchFamily="34" charset="0"/>
              </a:rPr>
              <a:t>Economic Participation:</a:t>
            </a:r>
          </a:p>
          <a:p>
            <a:pPr marL="285750" indent="-285750">
              <a:spcAft>
                <a:spcPts val="600"/>
              </a:spcAft>
              <a:buFont typeface="Wingdings" pitchFamily="2" charset="2"/>
              <a:buChar char="§"/>
            </a:pPr>
            <a:r>
              <a:rPr lang="en-US" sz="1400" dirty="0">
                <a:latin typeface="Arial Nova" panose="020B0504020202020204" pitchFamily="34" charset="0"/>
              </a:rPr>
              <a:t>A higher proportion of residents in labour- intensive jobs requiring lower skills levels than both locally and nationally</a:t>
            </a:r>
          </a:p>
          <a:p>
            <a:pPr marL="285750" indent="-285750">
              <a:spcAft>
                <a:spcPts val="600"/>
              </a:spcAft>
              <a:buFont typeface="Wingdings" pitchFamily="2" charset="2"/>
              <a:buChar char="§"/>
            </a:pPr>
            <a:r>
              <a:rPr lang="en-US" sz="1400" dirty="0">
                <a:latin typeface="Arial Nova" panose="020B0504020202020204" pitchFamily="34" charset="0"/>
              </a:rPr>
              <a:t>Both levels of low pay and resident workers claiming Universal Credit in line with local averages </a:t>
            </a:r>
          </a:p>
        </p:txBody>
      </p:sp>
      <p:sp>
        <p:nvSpPr>
          <p:cNvPr id="9" name="TextBox 8">
            <a:extLst>
              <a:ext uri="{FF2B5EF4-FFF2-40B4-BE49-F238E27FC236}">
                <a16:creationId xmlns:a16="http://schemas.microsoft.com/office/drawing/2014/main" id="{FB3D5BCF-AEBA-2976-59B8-3B365DB4B5CD}"/>
              </a:ext>
            </a:extLst>
          </p:cNvPr>
          <p:cNvSpPr txBox="1"/>
          <p:nvPr/>
        </p:nvSpPr>
        <p:spPr>
          <a:xfrm>
            <a:off x="5735874" y="712264"/>
            <a:ext cx="5211611"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NORTH LINCOLNSHIRE</a:t>
            </a:r>
          </a:p>
        </p:txBody>
      </p:sp>
      <p:sp>
        <p:nvSpPr>
          <p:cNvPr id="14" name="TextBox 13">
            <a:extLst>
              <a:ext uri="{FF2B5EF4-FFF2-40B4-BE49-F238E27FC236}">
                <a16:creationId xmlns:a16="http://schemas.microsoft.com/office/drawing/2014/main" id="{DA31420C-CCDF-99B5-DFAE-AFC59FDE4DB6}"/>
              </a:ext>
            </a:extLst>
          </p:cNvPr>
          <p:cNvSpPr txBox="1"/>
          <p:nvPr/>
        </p:nvSpPr>
        <p:spPr>
          <a:xfrm>
            <a:off x="276683" y="4214906"/>
            <a:ext cx="3828554" cy="2262158"/>
          </a:xfrm>
          <a:prstGeom prst="rect">
            <a:avLst/>
          </a:prstGeom>
          <a:noFill/>
        </p:spPr>
        <p:txBody>
          <a:bodyPr wrap="square" rtlCol="0">
            <a:spAutoFit/>
          </a:bodyPr>
          <a:lstStyle/>
          <a:p>
            <a:pPr>
              <a:spcAft>
                <a:spcPts val="600"/>
              </a:spcAft>
            </a:pPr>
            <a:r>
              <a:rPr lang="en-US" sz="1400" b="1" dirty="0">
                <a:latin typeface="Arial Nova" panose="020B0504020202020204" pitchFamily="34" charset="0"/>
              </a:rPr>
              <a:t>Education &amp; Skills Participation:</a:t>
            </a:r>
          </a:p>
          <a:p>
            <a:pPr marL="285750" indent="-285750">
              <a:spcAft>
                <a:spcPts val="600"/>
              </a:spcAft>
              <a:buFont typeface="Wingdings" pitchFamily="2" charset="2"/>
              <a:buChar char="§"/>
            </a:pPr>
            <a:r>
              <a:rPr lang="en-US" sz="1400" dirty="0">
                <a:latin typeface="Arial Nova" panose="020B0504020202020204" pitchFamily="34" charset="0"/>
              </a:rPr>
              <a:t>Apprenticeship growth has stalled in 2021/22 with significant decreases in starts from adults over 25</a:t>
            </a:r>
          </a:p>
          <a:p>
            <a:pPr marL="285750" indent="-285750">
              <a:spcAft>
                <a:spcPts val="600"/>
              </a:spcAft>
              <a:buFont typeface="Wingdings" pitchFamily="2" charset="2"/>
              <a:buChar char="§"/>
            </a:pPr>
            <a:r>
              <a:rPr lang="en-US" sz="1400" dirty="0">
                <a:latin typeface="Arial Nova" panose="020B0504020202020204" pitchFamily="34" charset="0"/>
              </a:rPr>
              <a:t>Large increase in community learning, although decreasing participation by adults in ‘formal’ education and training</a:t>
            </a:r>
          </a:p>
          <a:p>
            <a:pPr marL="285750" indent="-285750">
              <a:spcAft>
                <a:spcPts val="600"/>
              </a:spcAft>
              <a:buFont typeface="Wingdings" pitchFamily="2" charset="2"/>
              <a:buChar char="§"/>
            </a:pPr>
            <a:r>
              <a:rPr lang="en-US" sz="1400" dirty="0">
                <a:latin typeface="Arial Nova" panose="020B0504020202020204" pitchFamily="34" charset="0"/>
              </a:rPr>
              <a:t>Low levels of higher education participation. </a:t>
            </a:r>
          </a:p>
        </p:txBody>
      </p:sp>
      <p:sp>
        <p:nvSpPr>
          <p:cNvPr id="19" name="TextBox 18">
            <a:extLst>
              <a:ext uri="{FF2B5EF4-FFF2-40B4-BE49-F238E27FC236}">
                <a16:creationId xmlns:a16="http://schemas.microsoft.com/office/drawing/2014/main" id="{8DA057EC-F202-E6DF-53A1-C9265010B21D}"/>
              </a:ext>
            </a:extLst>
          </p:cNvPr>
          <p:cNvSpPr txBox="1"/>
          <p:nvPr/>
        </p:nvSpPr>
        <p:spPr>
          <a:xfrm>
            <a:off x="8096745" y="4196130"/>
            <a:ext cx="3836205" cy="2323713"/>
          </a:xfrm>
          <a:prstGeom prst="rect">
            <a:avLst/>
          </a:prstGeom>
          <a:noFill/>
        </p:spPr>
        <p:txBody>
          <a:bodyPr wrap="square" rtlCol="0">
            <a:spAutoFit/>
          </a:bodyPr>
          <a:lstStyle/>
          <a:p>
            <a:pPr>
              <a:spcAft>
                <a:spcPts val="300"/>
              </a:spcAft>
            </a:pPr>
            <a:r>
              <a:rPr lang="en-US" sz="1400" b="1" dirty="0">
                <a:latin typeface="Arial Nova" panose="020B0504020202020204" pitchFamily="34" charset="0"/>
              </a:rPr>
              <a:t>Education, Employment, and Skills Implications / Considerations:</a:t>
            </a:r>
          </a:p>
          <a:p>
            <a:pPr marL="285750" indent="-285750">
              <a:spcAft>
                <a:spcPts val="300"/>
              </a:spcAft>
              <a:buFont typeface="Wingdings" pitchFamily="2" charset="2"/>
              <a:buChar char="§"/>
            </a:pPr>
            <a:r>
              <a:rPr lang="en-US" sz="1400" dirty="0">
                <a:latin typeface="Arial Nova" panose="020B0504020202020204" pitchFamily="34" charset="0"/>
              </a:rPr>
              <a:t>A reducing local ‘talent pool’ in a geographic location with projected high employment growth suggests a tight (and tightening) labour market</a:t>
            </a:r>
          </a:p>
          <a:p>
            <a:pPr marL="285750" indent="-285750">
              <a:spcAft>
                <a:spcPts val="300"/>
              </a:spcAft>
              <a:buFont typeface="Wingdings" pitchFamily="2" charset="2"/>
              <a:buChar char="§"/>
            </a:pPr>
            <a:r>
              <a:rPr lang="en-US" sz="1400" dirty="0">
                <a:latin typeface="Arial Nova" panose="020B0504020202020204" pitchFamily="34" charset="0"/>
              </a:rPr>
              <a:t>The opportunity, if labour demand is for higher level skills, to upskill the high proportion of residents in relatively low-skilled, low-paid employment.</a:t>
            </a:r>
          </a:p>
        </p:txBody>
      </p:sp>
      <p:pic>
        <p:nvPicPr>
          <p:cNvPr id="2" name="Picture 1">
            <a:extLst>
              <a:ext uri="{FF2B5EF4-FFF2-40B4-BE49-F238E27FC236}">
                <a16:creationId xmlns:a16="http://schemas.microsoft.com/office/drawing/2014/main" id="{8DA5E210-524A-CC75-326C-6EBC181343A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36703" y="1520624"/>
            <a:ext cx="3919820" cy="5066074"/>
          </a:xfrm>
          <a:prstGeom prst="rect">
            <a:avLst/>
          </a:prstGeom>
        </p:spPr>
      </p:pic>
      <p:pic>
        <p:nvPicPr>
          <p:cNvPr id="3" name="Picture 2">
            <a:extLst>
              <a:ext uri="{FF2B5EF4-FFF2-40B4-BE49-F238E27FC236}">
                <a16:creationId xmlns:a16="http://schemas.microsoft.com/office/drawing/2014/main" id="{567E686F-8886-BD78-B59B-6EE197DECEAC}"/>
              </a:ext>
            </a:extLst>
          </p:cNvPr>
          <p:cNvPicPr>
            <a:picLocks noChangeAspect="1"/>
          </p:cNvPicPr>
          <p:nvPr/>
        </p:nvPicPr>
        <p:blipFill>
          <a:blip r:embed="rId4">
            <a:biLevel thresh="25000"/>
          </a:blip>
          <a:stretch>
            <a:fillRect/>
          </a:stretch>
        </p:blipFill>
        <p:spPr>
          <a:xfrm>
            <a:off x="10770966" y="617628"/>
            <a:ext cx="1188470" cy="808003"/>
          </a:xfrm>
          <a:prstGeom prst="rect">
            <a:avLst/>
          </a:prstGeom>
        </p:spPr>
      </p:pic>
    </p:spTree>
    <p:extLst>
      <p:ext uri="{BB962C8B-B14F-4D97-AF65-F5344CB8AC3E}">
        <p14:creationId xmlns:p14="http://schemas.microsoft.com/office/powerpoint/2010/main" val="3532993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2984D9-E041-4FA9-B011-4D47EED52240}"/>
              </a:ext>
            </a:extLst>
          </p:cNvPr>
          <p:cNvSpPr txBox="1"/>
          <p:nvPr/>
        </p:nvSpPr>
        <p:spPr>
          <a:xfrm>
            <a:off x="267122" y="1622222"/>
            <a:ext cx="7790206" cy="4346062"/>
          </a:xfrm>
          <a:prstGeom prst="rect">
            <a:avLst/>
          </a:prstGeom>
          <a:noFill/>
        </p:spPr>
        <p:txBody>
          <a:bodyPr wrap="square" rtlCol="0">
            <a:spAutoFit/>
          </a:bodyPr>
          <a:lstStyle/>
          <a:p>
            <a:pPr marL="285750" lvl="0" indent="-285750" defTabSz="457200">
              <a:lnSpc>
                <a:spcPct val="110000"/>
              </a:lnSpc>
              <a:buFontTx/>
              <a:buChar char="-"/>
              <a:defRPr/>
            </a:pP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Population growth </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of just 1.3% between 2011 and 2021 is the lowest in Greater Lincolnshire without it being negative (see North East Lincolnshire).</a:t>
            </a:r>
          </a:p>
          <a:p>
            <a:pPr marL="285750" lvl="0" indent="-285750" defTabSz="457200">
              <a:lnSpc>
                <a:spcPct val="110000"/>
              </a:lnSpc>
              <a:spcAft>
                <a:spcPts val="600"/>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Growth has been driven by increases in those aged 67 and over, with younger people (-4.2%) and working-age populations (-3.1%) reducing in number over this period.</a:t>
            </a:r>
            <a:endParaRPr lang="en-US" altLang="en-US" sz="1400" dirty="0">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0000"/>
              </a:lnSpc>
              <a:spcAft>
                <a:spcPts val="600"/>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In terms of </a:t>
            </a:r>
            <a:r>
              <a:rPr lang="en-US" altLang="en-US" sz="1400" b="1"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usual residents living one year ago at a different address outside of the UK</a:t>
            </a: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 then at 0.5%, this proportion is lower than the Greater Lincolnshire and national averages.</a:t>
            </a:r>
          </a:p>
          <a:p>
            <a:pPr marL="285750" lvl="0" indent="-285750" defTabSz="457200">
              <a:lnSpc>
                <a:spcPct val="110000"/>
              </a:lnSpc>
              <a:spcAft>
                <a:spcPts val="138"/>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At 4.7%, North Lincolnshire has an above local average but below the national average of ‘households with no adult but at least one child aged 3-15 with English as main language’ / ‘households with no people who has English as main language’ (Greater Lincolnshire, 4.4%; England, 6.4%).</a:t>
            </a:r>
          </a:p>
          <a:p>
            <a:pPr marL="285750" lvl="0" indent="-285750" defTabSz="457200">
              <a:lnSpc>
                <a:spcPct val="110000"/>
              </a:lnSpc>
              <a:spcAft>
                <a:spcPts val="600"/>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6% of residents have a </a:t>
            </a:r>
            <a:r>
              <a:rPr lang="en-US" altLang="en-US" sz="1400" b="1"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main language that is not English</a:t>
            </a: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 and 26% describe themselves as either unable to speak English well or at all (Greater Lincolnshire, 25%; England, 20%).</a:t>
            </a:r>
          </a:p>
          <a:p>
            <a:pPr marL="285750" lvl="0" indent="-285750" defTabSz="457200">
              <a:lnSpc>
                <a:spcPct val="110000"/>
              </a:lnSpc>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22% of North Lincolnshire </a:t>
            </a: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residents aged 16+ have no qualifications</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 a fall of four percentage points on its 2011 proportion (26%).</a:t>
            </a:r>
          </a:p>
          <a:p>
            <a:pPr marL="285750" lvl="0" indent="-285750" defTabSz="457200">
              <a:lnSpc>
                <a:spcPct val="110000"/>
              </a:lnSpc>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At 24%, the proportion of North Lincolnshire </a:t>
            </a: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residents aged 16+ with level 4 qualifications and above </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is just below the local average but a long way behind the national average (ENG 34%). If level 3 qualifications are considered, then this proportion still only rises to 41%.</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descr="Aerial view of people walking">
            <a:extLst>
              <a:ext uri="{FF2B5EF4-FFF2-40B4-BE49-F238E27FC236}">
                <a16:creationId xmlns:a16="http://schemas.microsoft.com/office/drawing/2014/main" id="{64440471-4299-F316-07CB-629B95528234}"/>
              </a:ext>
            </a:extLst>
          </p:cNvPr>
          <p:cNvPicPr>
            <a:picLocks noChangeAspect="1"/>
          </p:cNvPicPr>
          <p:nvPr/>
        </p:nvPicPr>
        <p:blipFill rotWithShape="1">
          <a:blip r:embed="rId2" cstate="email">
            <a:alphaModFix amt="1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b="1733"/>
          <a:stretch/>
        </p:blipFill>
        <p:spPr>
          <a:xfrm>
            <a:off x="8057327" y="1531993"/>
            <a:ext cx="3836204" cy="4967130"/>
          </a:xfrm>
          <a:prstGeom prst="rect">
            <a:avLst/>
          </a:prstGeom>
        </p:spPr>
      </p:pic>
      <p:sp>
        <p:nvSpPr>
          <p:cNvPr id="8" name="Rectangle 7">
            <a:extLst>
              <a:ext uri="{FF2B5EF4-FFF2-40B4-BE49-F238E27FC236}">
                <a16:creationId xmlns:a16="http://schemas.microsoft.com/office/drawing/2014/main" id="{85977B29-73E7-7228-7204-D8F468EF7FC1}"/>
              </a:ext>
            </a:extLst>
          </p:cNvPr>
          <p:cNvSpPr/>
          <p:nvPr/>
        </p:nvSpPr>
        <p:spPr>
          <a:xfrm>
            <a:off x="8057327" y="1520051"/>
            <a:ext cx="3836204" cy="5054706"/>
          </a:xfrm>
          <a:prstGeom prst="rect">
            <a:avLst/>
          </a:prstGeom>
          <a:solidFill>
            <a:srgbClr val="0C8036">
              <a:alpha val="10336"/>
            </a:srgbClr>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descr="A picture containing text, plant, flower, wheel&#10;&#10;Description automatically generated">
            <a:extLst>
              <a:ext uri="{FF2B5EF4-FFF2-40B4-BE49-F238E27FC236}">
                <a16:creationId xmlns:a16="http://schemas.microsoft.com/office/drawing/2014/main" id="{D98B12B0-3A7D-6E56-E75E-52946FDAD75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20612" y="1573965"/>
            <a:ext cx="469899" cy="714246"/>
          </a:xfrm>
          <a:prstGeom prst="rect">
            <a:avLst/>
          </a:prstGeom>
        </p:spPr>
      </p:pic>
      <p:sp>
        <p:nvSpPr>
          <p:cNvPr id="11" name="TextBox 10">
            <a:extLst>
              <a:ext uri="{FF2B5EF4-FFF2-40B4-BE49-F238E27FC236}">
                <a16:creationId xmlns:a16="http://schemas.microsoft.com/office/drawing/2014/main" id="{C2908346-2D4E-6D86-50F9-5450AF9C0974}"/>
              </a:ext>
            </a:extLst>
          </p:cNvPr>
          <p:cNvSpPr txBox="1"/>
          <p:nvPr/>
        </p:nvSpPr>
        <p:spPr>
          <a:xfrm>
            <a:off x="8050872" y="2190239"/>
            <a:ext cx="1195191" cy="738664"/>
          </a:xfrm>
          <a:prstGeom prst="rect">
            <a:avLst/>
          </a:prstGeom>
          <a:noFill/>
        </p:spPr>
        <p:txBody>
          <a:bodyPr wrap="square" rtlCol="0">
            <a:spAutoFit/>
          </a:bodyPr>
          <a:lstStyle/>
          <a:p>
            <a:r>
              <a:rPr lang="en-US" sz="1400" b="1" dirty="0">
                <a:latin typeface="Arial Nova" panose="020B0504020202020204" pitchFamily="34" charset="0"/>
              </a:rPr>
              <a:t>Population change, 2011-2021</a:t>
            </a:r>
          </a:p>
        </p:txBody>
      </p:sp>
      <p:sp>
        <p:nvSpPr>
          <p:cNvPr id="12" name="TextBox 11">
            <a:extLst>
              <a:ext uri="{FF2B5EF4-FFF2-40B4-BE49-F238E27FC236}">
                <a16:creationId xmlns:a16="http://schemas.microsoft.com/office/drawing/2014/main" id="{54C8DBE9-3F70-A11A-9A09-9E6DF298626D}"/>
              </a:ext>
            </a:extLst>
          </p:cNvPr>
          <p:cNvSpPr txBox="1"/>
          <p:nvPr/>
        </p:nvSpPr>
        <p:spPr>
          <a:xfrm>
            <a:off x="10033996" y="2422344"/>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5.4%</a:t>
            </a:r>
          </a:p>
        </p:txBody>
      </p:sp>
      <p:sp>
        <p:nvSpPr>
          <p:cNvPr id="13" name="TextBox 12">
            <a:extLst>
              <a:ext uri="{FF2B5EF4-FFF2-40B4-BE49-F238E27FC236}">
                <a16:creationId xmlns:a16="http://schemas.microsoft.com/office/drawing/2014/main" id="{7588AF17-C709-8C2C-A6E2-3E160CE31486}"/>
              </a:ext>
            </a:extLst>
          </p:cNvPr>
          <p:cNvSpPr txBox="1"/>
          <p:nvPr/>
        </p:nvSpPr>
        <p:spPr>
          <a:xfrm>
            <a:off x="8057326" y="6108515"/>
            <a:ext cx="3836203" cy="461665"/>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2011 and 2021 Censuses, Office for National Statistics</a:t>
            </a:r>
          </a:p>
        </p:txBody>
      </p:sp>
      <p:sp>
        <p:nvSpPr>
          <p:cNvPr id="14" name="TextBox 13">
            <a:extLst>
              <a:ext uri="{FF2B5EF4-FFF2-40B4-BE49-F238E27FC236}">
                <a16:creationId xmlns:a16="http://schemas.microsoft.com/office/drawing/2014/main" id="{5D99CD77-8F63-9478-A680-D067659A02F8}"/>
              </a:ext>
            </a:extLst>
          </p:cNvPr>
          <p:cNvSpPr txBox="1"/>
          <p:nvPr/>
        </p:nvSpPr>
        <p:spPr>
          <a:xfrm>
            <a:off x="8057326" y="4024129"/>
            <a:ext cx="1467550" cy="954107"/>
          </a:xfrm>
          <a:prstGeom prst="rect">
            <a:avLst/>
          </a:prstGeom>
          <a:noFill/>
        </p:spPr>
        <p:txBody>
          <a:bodyPr wrap="square" rtlCol="0">
            <a:spAutoFit/>
          </a:bodyPr>
          <a:lstStyle/>
          <a:p>
            <a:r>
              <a:rPr lang="en-US" sz="1400" b="1" dirty="0">
                <a:latin typeface="Arial Nova" panose="020B0504020202020204" pitchFamily="34" charset="0"/>
              </a:rPr>
              <a:t>% of residents with a main language not English, 2021</a:t>
            </a:r>
          </a:p>
        </p:txBody>
      </p:sp>
      <p:sp>
        <p:nvSpPr>
          <p:cNvPr id="19" name="TextBox 18">
            <a:extLst>
              <a:ext uri="{FF2B5EF4-FFF2-40B4-BE49-F238E27FC236}">
                <a16:creationId xmlns:a16="http://schemas.microsoft.com/office/drawing/2014/main" id="{53B92666-0FC1-3FA3-802B-32484921407E}"/>
              </a:ext>
            </a:extLst>
          </p:cNvPr>
          <p:cNvSpPr txBox="1"/>
          <p:nvPr/>
        </p:nvSpPr>
        <p:spPr>
          <a:xfrm>
            <a:off x="9355945" y="4249409"/>
            <a:ext cx="826967"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6%</a:t>
            </a:r>
          </a:p>
        </p:txBody>
      </p:sp>
      <p:sp>
        <p:nvSpPr>
          <p:cNvPr id="20" name="TextBox 19">
            <a:extLst>
              <a:ext uri="{FF2B5EF4-FFF2-40B4-BE49-F238E27FC236}">
                <a16:creationId xmlns:a16="http://schemas.microsoft.com/office/drawing/2014/main" id="{A437D7A8-E1B0-9986-5A25-C7C1D081A43C}"/>
              </a:ext>
            </a:extLst>
          </p:cNvPr>
          <p:cNvSpPr txBox="1"/>
          <p:nvPr/>
        </p:nvSpPr>
        <p:spPr>
          <a:xfrm>
            <a:off x="10323376" y="4249410"/>
            <a:ext cx="72912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6%</a:t>
            </a:r>
          </a:p>
        </p:txBody>
      </p:sp>
      <p:sp>
        <p:nvSpPr>
          <p:cNvPr id="21" name="TextBox 20">
            <a:extLst>
              <a:ext uri="{FF2B5EF4-FFF2-40B4-BE49-F238E27FC236}">
                <a16:creationId xmlns:a16="http://schemas.microsoft.com/office/drawing/2014/main" id="{7937505D-0BBB-8AA4-0DC7-9479D59E5EFF}"/>
              </a:ext>
            </a:extLst>
          </p:cNvPr>
          <p:cNvSpPr txBox="1"/>
          <p:nvPr/>
        </p:nvSpPr>
        <p:spPr>
          <a:xfrm>
            <a:off x="11190293" y="4249410"/>
            <a:ext cx="72912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9%</a:t>
            </a:r>
          </a:p>
        </p:txBody>
      </p:sp>
      <p:sp>
        <p:nvSpPr>
          <p:cNvPr id="26" name="TextBox 25">
            <a:extLst>
              <a:ext uri="{FF2B5EF4-FFF2-40B4-BE49-F238E27FC236}">
                <a16:creationId xmlns:a16="http://schemas.microsoft.com/office/drawing/2014/main" id="{1DE78E1B-6D08-E01B-9C1C-1603EA85250C}"/>
              </a:ext>
            </a:extLst>
          </p:cNvPr>
          <p:cNvSpPr txBox="1"/>
          <p:nvPr/>
        </p:nvSpPr>
        <p:spPr>
          <a:xfrm>
            <a:off x="8050872" y="2990062"/>
            <a:ext cx="1467550" cy="954107"/>
          </a:xfrm>
          <a:prstGeom prst="rect">
            <a:avLst/>
          </a:prstGeom>
          <a:noFill/>
        </p:spPr>
        <p:txBody>
          <a:bodyPr wrap="square" rtlCol="0">
            <a:spAutoFit/>
          </a:bodyPr>
          <a:lstStyle/>
          <a:p>
            <a:r>
              <a:rPr lang="en-US" sz="1400" b="1" dirty="0">
                <a:latin typeface="Arial Nova" panose="020B0504020202020204" pitchFamily="34" charset="0"/>
              </a:rPr>
              <a:t>% of residents living outside UK one year ago, 2021</a:t>
            </a:r>
          </a:p>
        </p:txBody>
      </p:sp>
      <p:sp>
        <p:nvSpPr>
          <p:cNvPr id="27" name="TextBox 26">
            <a:extLst>
              <a:ext uri="{FF2B5EF4-FFF2-40B4-BE49-F238E27FC236}">
                <a16:creationId xmlns:a16="http://schemas.microsoft.com/office/drawing/2014/main" id="{953B9B18-4B91-5D23-4FCE-266E541A3B43}"/>
              </a:ext>
            </a:extLst>
          </p:cNvPr>
          <p:cNvSpPr txBox="1"/>
          <p:nvPr/>
        </p:nvSpPr>
        <p:spPr>
          <a:xfrm>
            <a:off x="9183752" y="3231889"/>
            <a:ext cx="1077810"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0.5%</a:t>
            </a:r>
          </a:p>
        </p:txBody>
      </p:sp>
      <p:sp>
        <p:nvSpPr>
          <p:cNvPr id="28" name="TextBox 27">
            <a:extLst>
              <a:ext uri="{FF2B5EF4-FFF2-40B4-BE49-F238E27FC236}">
                <a16:creationId xmlns:a16="http://schemas.microsoft.com/office/drawing/2014/main" id="{674C421C-9DDE-DCA3-C8E8-6898E406D843}"/>
              </a:ext>
            </a:extLst>
          </p:cNvPr>
          <p:cNvSpPr txBox="1"/>
          <p:nvPr/>
        </p:nvSpPr>
        <p:spPr>
          <a:xfrm>
            <a:off x="10034186" y="3227802"/>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0.6%</a:t>
            </a:r>
          </a:p>
        </p:txBody>
      </p:sp>
      <p:sp>
        <p:nvSpPr>
          <p:cNvPr id="29" name="TextBox 28">
            <a:extLst>
              <a:ext uri="{FF2B5EF4-FFF2-40B4-BE49-F238E27FC236}">
                <a16:creationId xmlns:a16="http://schemas.microsoft.com/office/drawing/2014/main" id="{B46B0B11-BF87-76C7-7A84-7419E1B8C804}"/>
              </a:ext>
            </a:extLst>
          </p:cNvPr>
          <p:cNvSpPr txBox="1"/>
          <p:nvPr/>
        </p:nvSpPr>
        <p:spPr>
          <a:xfrm>
            <a:off x="9257734" y="2423701"/>
            <a:ext cx="935031"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1.3%</a:t>
            </a:r>
          </a:p>
        </p:txBody>
      </p:sp>
      <p:sp>
        <p:nvSpPr>
          <p:cNvPr id="30" name="Up Arrow 29">
            <a:extLst>
              <a:ext uri="{FF2B5EF4-FFF2-40B4-BE49-F238E27FC236}">
                <a16:creationId xmlns:a16="http://schemas.microsoft.com/office/drawing/2014/main" id="{AF4E1ABF-3754-32F6-9A76-94319B896B9C}"/>
              </a:ext>
            </a:extLst>
          </p:cNvPr>
          <p:cNvSpPr/>
          <p:nvPr/>
        </p:nvSpPr>
        <p:spPr>
          <a:xfrm>
            <a:off x="9915056" y="2122635"/>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p Arrow 30">
            <a:extLst>
              <a:ext uri="{FF2B5EF4-FFF2-40B4-BE49-F238E27FC236}">
                <a16:creationId xmlns:a16="http://schemas.microsoft.com/office/drawing/2014/main" id="{A839AE66-8C57-0B89-E595-823577D90FDC}"/>
              </a:ext>
            </a:extLst>
          </p:cNvPr>
          <p:cNvSpPr/>
          <p:nvPr/>
        </p:nvSpPr>
        <p:spPr>
          <a:xfrm>
            <a:off x="10763898" y="2129568"/>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Up Arrow 31">
            <a:extLst>
              <a:ext uri="{FF2B5EF4-FFF2-40B4-BE49-F238E27FC236}">
                <a16:creationId xmlns:a16="http://schemas.microsoft.com/office/drawing/2014/main" id="{4D30BE1D-89AB-49C3-ABD7-CC89C5BAF315}"/>
              </a:ext>
            </a:extLst>
          </p:cNvPr>
          <p:cNvSpPr/>
          <p:nvPr/>
        </p:nvSpPr>
        <p:spPr>
          <a:xfrm>
            <a:off x="11600309" y="2137880"/>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95FF570F-6624-6536-6FA4-69915887C24B}"/>
              </a:ext>
            </a:extLst>
          </p:cNvPr>
          <p:cNvSpPr txBox="1"/>
          <p:nvPr/>
        </p:nvSpPr>
        <p:spPr>
          <a:xfrm>
            <a:off x="10878876" y="2429931"/>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6.6%</a:t>
            </a:r>
          </a:p>
        </p:txBody>
      </p:sp>
      <p:sp>
        <p:nvSpPr>
          <p:cNvPr id="34" name="TextBox 33">
            <a:extLst>
              <a:ext uri="{FF2B5EF4-FFF2-40B4-BE49-F238E27FC236}">
                <a16:creationId xmlns:a16="http://schemas.microsoft.com/office/drawing/2014/main" id="{B418E554-4C75-6A79-8B5D-B1078D6942C1}"/>
              </a:ext>
            </a:extLst>
          </p:cNvPr>
          <p:cNvSpPr txBox="1"/>
          <p:nvPr/>
        </p:nvSpPr>
        <p:spPr>
          <a:xfrm>
            <a:off x="10896746" y="3233191"/>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0.9%</a:t>
            </a:r>
          </a:p>
        </p:txBody>
      </p:sp>
      <p:sp>
        <p:nvSpPr>
          <p:cNvPr id="35" name="TextBox 34">
            <a:extLst>
              <a:ext uri="{FF2B5EF4-FFF2-40B4-BE49-F238E27FC236}">
                <a16:creationId xmlns:a16="http://schemas.microsoft.com/office/drawing/2014/main" id="{C2667FAB-44F6-8EE3-2612-59BEE518FA6A}"/>
              </a:ext>
            </a:extLst>
          </p:cNvPr>
          <p:cNvSpPr txBox="1"/>
          <p:nvPr/>
        </p:nvSpPr>
        <p:spPr>
          <a:xfrm>
            <a:off x="8057325" y="4958600"/>
            <a:ext cx="1377620" cy="1169551"/>
          </a:xfrm>
          <a:prstGeom prst="rect">
            <a:avLst/>
          </a:prstGeom>
          <a:noFill/>
        </p:spPr>
        <p:txBody>
          <a:bodyPr wrap="square" rtlCol="0">
            <a:spAutoFit/>
          </a:bodyPr>
          <a:lstStyle/>
          <a:p>
            <a:r>
              <a:rPr lang="en-US" sz="1400" b="1" dirty="0">
                <a:latin typeface="Arial Nova" panose="020B0504020202020204" pitchFamily="34" charset="0"/>
              </a:rPr>
              <a:t>% of residents aged 16+ with no quals / level 4+ quals, 2021</a:t>
            </a:r>
          </a:p>
        </p:txBody>
      </p:sp>
      <p:sp>
        <p:nvSpPr>
          <p:cNvPr id="36" name="TextBox 35">
            <a:extLst>
              <a:ext uri="{FF2B5EF4-FFF2-40B4-BE49-F238E27FC236}">
                <a16:creationId xmlns:a16="http://schemas.microsoft.com/office/drawing/2014/main" id="{B7DC1980-1B96-2D3D-A934-096BF6DD7CA1}"/>
              </a:ext>
            </a:extLst>
          </p:cNvPr>
          <p:cNvSpPr txBox="1"/>
          <p:nvPr/>
        </p:nvSpPr>
        <p:spPr>
          <a:xfrm>
            <a:off x="9355943" y="5088101"/>
            <a:ext cx="826967"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22%</a:t>
            </a:r>
          </a:p>
        </p:txBody>
      </p:sp>
      <p:sp>
        <p:nvSpPr>
          <p:cNvPr id="37" name="TextBox 36">
            <a:extLst>
              <a:ext uri="{FF2B5EF4-FFF2-40B4-BE49-F238E27FC236}">
                <a16:creationId xmlns:a16="http://schemas.microsoft.com/office/drawing/2014/main" id="{19DC174C-815C-4397-301E-3066CAAD9F9C}"/>
              </a:ext>
            </a:extLst>
          </p:cNvPr>
          <p:cNvSpPr txBox="1"/>
          <p:nvPr/>
        </p:nvSpPr>
        <p:spPr>
          <a:xfrm>
            <a:off x="10201781" y="5082545"/>
            <a:ext cx="830809"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21%</a:t>
            </a:r>
          </a:p>
        </p:txBody>
      </p:sp>
      <p:sp>
        <p:nvSpPr>
          <p:cNvPr id="38" name="TextBox 37">
            <a:extLst>
              <a:ext uri="{FF2B5EF4-FFF2-40B4-BE49-F238E27FC236}">
                <a16:creationId xmlns:a16="http://schemas.microsoft.com/office/drawing/2014/main" id="{225F4582-DB2D-1413-D47F-9FEC5EC2E69E}"/>
              </a:ext>
            </a:extLst>
          </p:cNvPr>
          <p:cNvSpPr txBox="1"/>
          <p:nvPr/>
        </p:nvSpPr>
        <p:spPr>
          <a:xfrm>
            <a:off x="11069497" y="5077711"/>
            <a:ext cx="795484"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18%</a:t>
            </a:r>
          </a:p>
        </p:txBody>
      </p:sp>
      <p:sp>
        <p:nvSpPr>
          <p:cNvPr id="39" name="TextBox 38">
            <a:extLst>
              <a:ext uri="{FF2B5EF4-FFF2-40B4-BE49-F238E27FC236}">
                <a16:creationId xmlns:a16="http://schemas.microsoft.com/office/drawing/2014/main" id="{14A02556-C077-E091-3919-D2DD2589D1CF}"/>
              </a:ext>
            </a:extLst>
          </p:cNvPr>
          <p:cNvSpPr txBox="1"/>
          <p:nvPr/>
        </p:nvSpPr>
        <p:spPr>
          <a:xfrm>
            <a:off x="9362869" y="5469103"/>
            <a:ext cx="826967"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24%</a:t>
            </a:r>
          </a:p>
        </p:txBody>
      </p:sp>
      <p:sp>
        <p:nvSpPr>
          <p:cNvPr id="40" name="TextBox 39">
            <a:extLst>
              <a:ext uri="{FF2B5EF4-FFF2-40B4-BE49-F238E27FC236}">
                <a16:creationId xmlns:a16="http://schemas.microsoft.com/office/drawing/2014/main" id="{50DD1C4C-9AE1-D0B6-92F2-D79CF5076480}"/>
              </a:ext>
            </a:extLst>
          </p:cNvPr>
          <p:cNvSpPr txBox="1"/>
          <p:nvPr/>
        </p:nvSpPr>
        <p:spPr>
          <a:xfrm>
            <a:off x="10208707" y="5463547"/>
            <a:ext cx="830809"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25%</a:t>
            </a:r>
          </a:p>
        </p:txBody>
      </p:sp>
      <p:sp>
        <p:nvSpPr>
          <p:cNvPr id="41" name="TextBox 40">
            <a:extLst>
              <a:ext uri="{FF2B5EF4-FFF2-40B4-BE49-F238E27FC236}">
                <a16:creationId xmlns:a16="http://schemas.microsoft.com/office/drawing/2014/main" id="{6A2D1B62-5E68-DEB1-BAEE-3ADA9252153E}"/>
              </a:ext>
            </a:extLst>
          </p:cNvPr>
          <p:cNvSpPr txBox="1"/>
          <p:nvPr/>
        </p:nvSpPr>
        <p:spPr>
          <a:xfrm>
            <a:off x="11076156" y="5471505"/>
            <a:ext cx="795484"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34%</a:t>
            </a:r>
          </a:p>
        </p:txBody>
      </p:sp>
      <p:cxnSp>
        <p:nvCxnSpPr>
          <p:cNvPr id="42" name="Straight Connector 41">
            <a:extLst>
              <a:ext uri="{FF2B5EF4-FFF2-40B4-BE49-F238E27FC236}">
                <a16:creationId xmlns:a16="http://schemas.microsoft.com/office/drawing/2014/main" id="{2EFC00D6-4759-7DB1-A70D-776D46C584E6}"/>
              </a:ext>
            </a:extLst>
          </p:cNvPr>
          <p:cNvCxnSpPr/>
          <p:nvPr/>
        </p:nvCxnSpPr>
        <p:spPr>
          <a:xfrm>
            <a:off x="9468747" y="5513495"/>
            <a:ext cx="574363" cy="0"/>
          </a:xfrm>
          <a:prstGeom prst="line">
            <a:avLst/>
          </a:prstGeom>
          <a:ln w="31750">
            <a:solidFill>
              <a:srgbClr val="28803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9F34FB8-A25C-C8BD-6488-0C93BC7FE7E0}"/>
              </a:ext>
            </a:extLst>
          </p:cNvPr>
          <p:cNvCxnSpPr/>
          <p:nvPr/>
        </p:nvCxnSpPr>
        <p:spPr>
          <a:xfrm>
            <a:off x="10317342" y="5510030"/>
            <a:ext cx="574363" cy="0"/>
          </a:xfrm>
          <a:prstGeom prst="line">
            <a:avLst/>
          </a:prstGeom>
          <a:ln w="31750">
            <a:solidFill>
              <a:srgbClr val="2E76B9"/>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5E32EDE-AD33-BE64-6546-87E5FFD4C03C}"/>
              </a:ext>
            </a:extLst>
          </p:cNvPr>
          <p:cNvCxnSpPr/>
          <p:nvPr/>
        </p:nvCxnSpPr>
        <p:spPr>
          <a:xfrm>
            <a:off x="11186717" y="5506565"/>
            <a:ext cx="574363" cy="0"/>
          </a:xfrm>
          <a:prstGeom prst="line">
            <a:avLst/>
          </a:prstGeom>
          <a:ln w="31750">
            <a:solidFill>
              <a:srgbClr val="D8397E"/>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48411E7-3209-7B4D-6E5B-12EB42379BEB}"/>
              </a:ext>
            </a:extLst>
          </p:cNvPr>
          <p:cNvSpPr/>
          <p:nvPr/>
        </p:nvSpPr>
        <p:spPr>
          <a:xfrm>
            <a:off x="269034" y="520593"/>
            <a:ext cx="11657757" cy="950617"/>
          </a:xfrm>
          <a:prstGeom prst="rect">
            <a:avLst/>
          </a:prstGeom>
          <a:solidFill>
            <a:srgbClr val="288036"/>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26981210-42A6-9172-4C46-FC4D38DDC816}"/>
              </a:ext>
            </a:extLst>
          </p:cNvPr>
          <p:cNvSpPr txBox="1"/>
          <p:nvPr/>
        </p:nvSpPr>
        <p:spPr>
          <a:xfrm>
            <a:off x="271783" y="518217"/>
            <a:ext cx="5464091" cy="954107"/>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LOCAL LEARNING COMMUNITY - DEMOGRAPHICS</a:t>
            </a:r>
          </a:p>
        </p:txBody>
      </p:sp>
      <p:sp>
        <p:nvSpPr>
          <p:cNvPr id="22" name="TextBox 21">
            <a:extLst>
              <a:ext uri="{FF2B5EF4-FFF2-40B4-BE49-F238E27FC236}">
                <a16:creationId xmlns:a16="http://schemas.microsoft.com/office/drawing/2014/main" id="{0CBFA8F0-66FF-2F59-4E61-4671C5BB4CF0}"/>
              </a:ext>
            </a:extLst>
          </p:cNvPr>
          <p:cNvSpPr txBox="1"/>
          <p:nvPr/>
        </p:nvSpPr>
        <p:spPr>
          <a:xfrm>
            <a:off x="5735874" y="712264"/>
            <a:ext cx="5211611"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NORTH LINCOLNSHIRE</a:t>
            </a:r>
          </a:p>
        </p:txBody>
      </p:sp>
      <p:pic>
        <p:nvPicPr>
          <p:cNvPr id="6" name="Picture 5">
            <a:extLst>
              <a:ext uri="{FF2B5EF4-FFF2-40B4-BE49-F238E27FC236}">
                <a16:creationId xmlns:a16="http://schemas.microsoft.com/office/drawing/2014/main" id="{E5843407-886B-0AAD-1B0A-4452CF17C546}"/>
              </a:ext>
            </a:extLst>
          </p:cNvPr>
          <p:cNvPicPr>
            <a:picLocks noChangeAspect="1"/>
          </p:cNvPicPr>
          <p:nvPr/>
        </p:nvPicPr>
        <p:blipFill>
          <a:blip r:embed="rId5"/>
          <a:stretch>
            <a:fillRect/>
          </a:stretch>
        </p:blipFill>
        <p:spPr>
          <a:xfrm>
            <a:off x="9052194" y="1532024"/>
            <a:ext cx="1188470" cy="808003"/>
          </a:xfrm>
          <a:prstGeom prst="rect">
            <a:avLst/>
          </a:prstGeom>
        </p:spPr>
      </p:pic>
      <p:pic>
        <p:nvPicPr>
          <p:cNvPr id="7" name="Picture 6">
            <a:extLst>
              <a:ext uri="{FF2B5EF4-FFF2-40B4-BE49-F238E27FC236}">
                <a16:creationId xmlns:a16="http://schemas.microsoft.com/office/drawing/2014/main" id="{564BCCDF-B8B4-7470-133E-983F691DCFC8}"/>
              </a:ext>
            </a:extLst>
          </p:cNvPr>
          <p:cNvPicPr>
            <a:picLocks noChangeAspect="1"/>
          </p:cNvPicPr>
          <p:nvPr/>
        </p:nvPicPr>
        <p:blipFill>
          <a:blip r:embed="rId5">
            <a:biLevel thresh="25000"/>
          </a:blip>
          <a:stretch>
            <a:fillRect/>
          </a:stretch>
        </p:blipFill>
        <p:spPr>
          <a:xfrm>
            <a:off x="10770966" y="617628"/>
            <a:ext cx="1188470" cy="808003"/>
          </a:xfrm>
          <a:prstGeom prst="rect">
            <a:avLst/>
          </a:prstGeom>
        </p:spPr>
      </p:pic>
      <p:pic>
        <p:nvPicPr>
          <p:cNvPr id="15" name="Picture 14">
            <a:extLst>
              <a:ext uri="{FF2B5EF4-FFF2-40B4-BE49-F238E27FC236}">
                <a16:creationId xmlns:a16="http://schemas.microsoft.com/office/drawing/2014/main" id="{D1E724B3-4C9C-6ABF-7D3D-D63B21F68D94}"/>
              </a:ext>
            </a:extLst>
          </p:cNvPr>
          <p:cNvPicPr>
            <a:picLocks noChangeAspect="1"/>
          </p:cNvPicPr>
          <p:nvPr/>
        </p:nvPicPr>
        <p:blipFill>
          <a:blip r:embed="rId6"/>
          <a:stretch>
            <a:fillRect/>
          </a:stretch>
        </p:blipFill>
        <p:spPr>
          <a:xfrm>
            <a:off x="10312811" y="1584734"/>
            <a:ext cx="522054" cy="703477"/>
          </a:xfrm>
          <a:prstGeom prst="rect">
            <a:avLst/>
          </a:prstGeom>
        </p:spPr>
      </p:pic>
    </p:spTree>
    <p:extLst>
      <p:ext uri="{BB962C8B-B14F-4D97-AF65-F5344CB8AC3E}">
        <p14:creationId xmlns:p14="http://schemas.microsoft.com/office/powerpoint/2010/main" val="3464005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462981A-A23A-0757-0654-A0C33FD4C0C5}"/>
              </a:ext>
            </a:extLst>
          </p:cNvPr>
          <p:cNvSpPr/>
          <p:nvPr/>
        </p:nvSpPr>
        <p:spPr>
          <a:xfrm>
            <a:off x="8101777" y="4664744"/>
            <a:ext cx="3831375" cy="1865046"/>
          </a:xfrm>
          <a:prstGeom prst="rect">
            <a:avLst/>
          </a:prstGeom>
          <a:solidFill>
            <a:srgbClr val="D8397C">
              <a:alpha val="19970"/>
            </a:srgbClr>
          </a:solidFill>
          <a:ln>
            <a:noFill/>
          </a:ln>
          <a:effectLst/>
        </p:spPr>
        <p:style>
          <a:lnRef idx="1">
            <a:schemeClr val="accent1"/>
          </a:lnRef>
          <a:fillRef idx="3">
            <a:schemeClr val="accent1"/>
          </a:fillRef>
          <a:effectRef idx="2">
            <a:schemeClr val="accent1"/>
          </a:effectRef>
          <a:fontRef idx="minor">
            <a:schemeClr val="lt1"/>
          </a:fontRef>
        </p:style>
      </p:sp>
      <p:pic>
        <p:nvPicPr>
          <p:cNvPr id="8" name="Picture 7">
            <a:extLst>
              <a:ext uri="{FF2B5EF4-FFF2-40B4-BE49-F238E27FC236}">
                <a16:creationId xmlns:a16="http://schemas.microsoft.com/office/drawing/2014/main" id="{9D3A3BE7-4692-0763-F539-39D0CEA7B1D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4924" r="28129" b="40736"/>
          <a:stretch/>
        </p:blipFill>
        <p:spPr>
          <a:xfrm>
            <a:off x="8182180" y="4876594"/>
            <a:ext cx="2756555" cy="1278286"/>
          </a:xfrm>
          <a:prstGeom prst="rect">
            <a:avLst/>
          </a:prstGeom>
        </p:spPr>
      </p:pic>
      <p:sp>
        <p:nvSpPr>
          <p:cNvPr id="102" name="Rectangle 101">
            <a:extLst>
              <a:ext uri="{FF2B5EF4-FFF2-40B4-BE49-F238E27FC236}">
                <a16:creationId xmlns:a16="http://schemas.microsoft.com/office/drawing/2014/main" id="{09AD7249-F450-C5F1-1B3E-09BC8F60D11E}"/>
              </a:ext>
            </a:extLst>
          </p:cNvPr>
          <p:cNvSpPr/>
          <p:nvPr/>
        </p:nvSpPr>
        <p:spPr>
          <a:xfrm>
            <a:off x="8101891" y="2796807"/>
            <a:ext cx="3817375" cy="1829875"/>
          </a:xfrm>
          <a:prstGeom prst="rect">
            <a:avLst/>
          </a:prstGeom>
          <a:solidFill>
            <a:srgbClr val="D8397C">
              <a:alpha val="19970"/>
            </a:srgbClr>
          </a:solidFill>
          <a:ln>
            <a:noFill/>
          </a:ln>
          <a:effectLst/>
        </p:spPr>
        <p:style>
          <a:lnRef idx="1">
            <a:schemeClr val="accent1"/>
          </a:lnRef>
          <a:fillRef idx="3">
            <a:schemeClr val="accent1"/>
          </a:fillRef>
          <a:effectRef idx="2">
            <a:schemeClr val="accent1"/>
          </a:effectRef>
          <a:fontRef idx="minor">
            <a:schemeClr val="lt1"/>
          </a:fontRef>
        </p:style>
      </p:sp>
      <p:pic>
        <p:nvPicPr>
          <p:cNvPr id="67" name="Picture 66">
            <a:extLst>
              <a:ext uri="{FF2B5EF4-FFF2-40B4-BE49-F238E27FC236}">
                <a16:creationId xmlns:a16="http://schemas.microsoft.com/office/drawing/2014/main" id="{BA7E15C1-8033-BC65-0863-BF6CE554367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645" r="2818" b="32388"/>
          <a:stretch/>
        </p:blipFill>
        <p:spPr>
          <a:xfrm>
            <a:off x="8194687" y="2977975"/>
            <a:ext cx="3685207" cy="1365301"/>
          </a:xfrm>
          <a:prstGeom prst="rect">
            <a:avLst/>
          </a:prstGeom>
        </p:spPr>
      </p:pic>
      <p:sp>
        <p:nvSpPr>
          <p:cNvPr id="3" name="Rectangle 2">
            <a:extLst>
              <a:ext uri="{FF2B5EF4-FFF2-40B4-BE49-F238E27FC236}">
                <a16:creationId xmlns:a16="http://schemas.microsoft.com/office/drawing/2014/main" id="{D96659EA-186D-37B1-6788-1ECD913304EB}"/>
              </a:ext>
            </a:extLst>
          </p:cNvPr>
          <p:cNvSpPr/>
          <p:nvPr/>
        </p:nvSpPr>
        <p:spPr>
          <a:xfrm>
            <a:off x="269033" y="1531992"/>
            <a:ext cx="3836204" cy="2468508"/>
          </a:xfrm>
          <a:prstGeom prst="rect">
            <a:avLst/>
          </a:prstGeom>
          <a:solidFill>
            <a:srgbClr val="0C8036">
              <a:alpha val="9722"/>
            </a:srgbClr>
          </a:solidFill>
          <a:ln>
            <a:noFill/>
          </a:ln>
          <a:effectLst/>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59D4BC6E-E0B7-19BB-9C71-2A3F3876666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4091"/>
          <a:stretch/>
        </p:blipFill>
        <p:spPr>
          <a:xfrm>
            <a:off x="301995" y="2073731"/>
            <a:ext cx="3873500" cy="2018449"/>
          </a:xfrm>
          <a:prstGeom prst="rect">
            <a:avLst/>
          </a:prstGeom>
        </p:spPr>
      </p:pic>
      <p:sp>
        <p:nvSpPr>
          <p:cNvPr id="24" name="Rectangle 23">
            <a:extLst>
              <a:ext uri="{FF2B5EF4-FFF2-40B4-BE49-F238E27FC236}">
                <a16:creationId xmlns:a16="http://schemas.microsoft.com/office/drawing/2014/main" id="{A887E63B-D123-5080-0E59-1E6731A08222}"/>
              </a:ext>
            </a:extLst>
          </p:cNvPr>
          <p:cNvSpPr/>
          <p:nvPr/>
        </p:nvSpPr>
        <p:spPr>
          <a:xfrm>
            <a:off x="4154090" y="5333237"/>
            <a:ext cx="3900917" cy="1193994"/>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72E90E82-1564-9352-1D85-953EEAD874D2}"/>
              </a:ext>
            </a:extLst>
          </p:cNvPr>
          <p:cNvSpPr/>
          <p:nvPr/>
        </p:nvSpPr>
        <p:spPr>
          <a:xfrm>
            <a:off x="4154090" y="4054335"/>
            <a:ext cx="3900917" cy="1229562"/>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152A6942-9233-A0DE-B5D3-2E2C4DD91A02}"/>
              </a:ext>
            </a:extLst>
          </p:cNvPr>
          <p:cNvSpPr/>
          <p:nvPr/>
        </p:nvSpPr>
        <p:spPr>
          <a:xfrm>
            <a:off x="4153049" y="2808515"/>
            <a:ext cx="3900917" cy="1193994"/>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5">
            <a:extLst>
              <a:ext uri="{FF2B5EF4-FFF2-40B4-BE49-F238E27FC236}">
                <a16:creationId xmlns:a16="http://schemas.microsoft.com/office/drawing/2014/main" id="{62F72092-1A25-EB15-CB03-A5D46D5D4D81}"/>
              </a:ext>
            </a:extLst>
          </p:cNvPr>
          <p:cNvSpPr/>
          <p:nvPr/>
        </p:nvSpPr>
        <p:spPr>
          <a:xfrm>
            <a:off x="8101778" y="1529612"/>
            <a:ext cx="3821190" cy="1229134"/>
          </a:xfrm>
          <a:prstGeom prst="rect">
            <a:avLst/>
          </a:prstGeom>
          <a:solidFill>
            <a:srgbClr val="D8397C">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5" name="Rectangle 4">
            <a:extLst>
              <a:ext uri="{FF2B5EF4-FFF2-40B4-BE49-F238E27FC236}">
                <a16:creationId xmlns:a16="http://schemas.microsoft.com/office/drawing/2014/main" id="{318EE0B7-B037-DC14-787E-C8C192380FD3}"/>
              </a:ext>
            </a:extLst>
          </p:cNvPr>
          <p:cNvSpPr/>
          <p:nvPr/>
        </p:nvSpPr>
        <p:spPr>
          <a:xfrm>
            <a:off x="269033" y="4061282"/>
            <a:ext cx="3836204" cy="2468508"/>
          </a:xfrm>
          <a:prstGeom prst="rect">
            <a:avLst/>
          </a:prstGeom>
          <a:solidFill>
            <a:srgbClr val="0C8036">
              <a:alpha val="10000"/>
            </a:srgbClr>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1AE17A6A-7467-022D-D7E5-41051A7FF51D}"/>
              </a:ext>
            </a:extLst>
          </p:cNvPr>
          <p:cNvSpPr/>
          <p:nvPr/>
        </p:nvSpPr>
        <p:spPr>
          <a:xfrm>
            <a:off x="4153049" y="1529613"/>
            <a:ext cx="3900917" cy="1229562"/>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14" name="TextBox 13">
            <a:extLst>
              <a:ext uri="{FF2B5EF4-FFF2-40B4-BE49-F238E27FC236}">
                <a16:creationId xmlns:a16="http://schemas.microsoft.com/office/drawing/2014/main" id="{A361AAD9-8876-3E52-7E3A-40D198A0E3E6}"/>
              </a:ext>
            </a:extLst>
          </p:cNvPr>
          <p:cNvSpPr txBox="1"/>
          <p:nvPr/>
        </p:nvSpPr>
        <p:spPr>
          <a:xfrm>
            <a:off x="4158018" y="1507529"/>
            <a:ext cx="3296361"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Apprenticeship starts by age group</a:t>
            </a:r>
          </a:p>
        </p:txBody>
      </p:sp>
      <p:sp>
        <p:nvSpPr>
          <p:cNvPr id="53" name="TextBox 52">
            <a:extLst>
              <a:ext uri="{FF2B5EF4-FFF2-40B4-BE49-F238E27FC236}">
                <a16:creationId xmlns:a16="http://schemas.microsoft.com/office/drawing/2014/main" id="{F3532C53-2339-B817-9EBB-5EA84BB13FF1}"/>
              </a:ext>
            </a:extLst>
          </p:cNvPr>
          <p:cNvSpPr txBox="1"/>
          <p:nvPr/>
        </p:nvSpPr>
        <p:spPr>
          <a:xfrm>
            <a:off x="269033" y="1511849"/>
            <a:ext cx="2904274" cy="461665"/>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Change in resident population by age group, 2011-2021</a:t>
            </a:r>
          </a:p>
        </p:txBody>
      </p:sp>
      <p:pic>
        <p:nvPicPr>
          <p:cNvPr id="58" name="Graphic 57" descr="Diploma roll with solid fill">
            <a:extLst>
              <a:ext uri="{FF2B5EF4-FFF2-40B4-BE49-F238E27FC236}">
                <a16:creationId xmlns:a16="http://schemas.microsoft.com/office/drawing/2014/main" id="{152954A3-60FF-EA72-6F49-7FECBB1A382E}"/>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493549" y="3972988"/>
            <a:ext cx="575200" cy="575200"/>
          </a:xfrm>
          <a:prstGeom prst="rect">
            <a:avLst/>
          </a:prstGeom>
        </p:spPr>
      </p:pic>
      <p:sp>
        <p:nvSpPr>
          <p:cNvPr id="66" name="TextBox 65">
            <a:extLst>
              <a:ext uri="{FF2B5EF4-FFF2-40B4-BE49-F238E27FC236}">
                <a16:creationId xmlns:a16="http://schemas.microsoft.com/office/drawing/2014/main" id="{49963036-E2EA-8DE8-FC46-0B1E9892B8B0}"/>
              </a:ext>
            </a:extLst>
          </p:cNvPr>
          <p:cNvSpPr txBox="1"/>
          <p:nvPr/>
        </p:nvSpPr>
        <p:spPr>
          <a:xfrm>
            <a:off x="4125468" y="2758746"/>
            <a:ext cx="3844605"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Community learning participation by age group</a:t>
            </a:r>
          </a:p>
        </p:txBody>
      </p:sp>
      <p:pic>
        <p:nvPicPr>
          <p:cNvPr id="28" name="Graphic 27" descr="Business Growth with solid fill">
            <a:extLst>
              <a:ext uri="{FF2B5EF4-FFF2-40B4-BE49-F238E27FC236}">
                <a16:creationId xmlns:a16="http://schemas.microsoft.com/office/drawing/2014/main" id="{F44A0544-BEDC-87CB-CDB1-C78CE0E25479}"/>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485970" y="1498384"/>
            <a:ext cx="601790" cy="601790"/>
          </a:xfrm>
          <a:prstGeom prst="rect">
            <a:avLst/>
          </a:prstGeom>
        </p:spPr>
      </p:pic>
      <p:sp>
        <p:nvSpPr>
          <p:cNvPr id="29" name="TextBox 28">
            <a:extLst>
              <a:ext uri="{FF2B5EF4-FFF2-40B4-BE49-F238E27FC236}">
                <a16:creationId xmlns:a16="http://schemas.microsoft.com/office/drawing/2014/main" id="{EB66552F-8613-3D2C-9747-C0516E8C18C5}"/>
              </a:ext>
            </a:extLst>
          </p:cNvPr>
          <p:cNvSpPr txBox="1"/>
          <p:nvPr/>
        </p:nvSpPr>
        <p:spPr>
          <a:xfrm>
            <a:off x="272734" y="4052974"/>
            <a:ext cx="2904274"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Qualifications by age, 2021</a:t>
            </a:r>
          </a:p>
        </p:txBody>
      </p:sp>
      <p:sp>
        <p:nvSpPr>
          <p:cNvPr id="46" name="TextBox 45">
            <a:extLst>
              <a:ext uri="{FF2B5EF4-FFF2-40B4-BE49-F238E27FC236}">
                <a16:creationId xmlns:a16="http://schemas.microsoft.com/office/drawing/2014/main" id="{13EAC1B9-7B01-AB4D-3046-84F3005D176A}"/>
              </a:ext>
            </a:extLst>
          </p:cNvPr>
          <p:cNvSpPr txBox="1"/>
          <p:nvPr/>
        </p:nvSpPr>
        <p:spPr>
          <a:xfrm>
            <a:off x="2445192" y="3679516"/>
            <a:ext cx="545175" cy="246221"/>
          </a:xfrm>
          <a:prstGeom prst="rect">
            <a:avLst/>
          </a:prstGeom>
          <a:noFill/>
        </p:spPr>
        <p:txBody>
          <a:bodyPr wrap="square" rtlCol="0">
            <a:spAutoFit/>
          </a:bodyPr>
          <a:lstStyle/>
          <a:p>
            <a:r>
              <a:rPr lang="en-US" sz="1000" b="1" dirty="0">
                <a:latin typeface="Arial Nova" panose="020B0504020202020204" pitchFamily="34" charset="0"/>
              </a:rPr>
              <a:t>(4%)</a:t>
            </a:r>
          </a:p>
        </p:txBody>
      </p:sp>
      <p:sp>
        <p:nvSpPr>
          <p:cNvPr id="55" name="TextBox 54">
            <a:extLst>
              <a:ext uri="{FF2B5EF4-FFF2-40B4-BE49-F238E27FC236}">
                <a16:creationId xmlns:a16="http://schemas.microsoft.com/office/drawing/2014/main" id="{AB767D32-CDC6-2C94-EDBE-F72CBFEE88E9}"/>
              </a:ext>
            </a:extLst>
          </p:cNvPr>
          <p:cNvSpPr txBox="1"/>
          <p:nvPr/>
        </p:nvSpPr>
        <p:spPr>
          <a:xfrm>
            <a:off x="2242392" y="3383976"/>
            <a:ext cx="545175" cy="246221"/>
          </a:xfrm>
          <a:prstGeom prst="rect">
            <a:avLst/>
          </a:prstGeom>
          <a:noFill/>
        </p:spPr>
        <p:txBody>
          <a:bodyPr wrap="square" rtlCol="0">
            <a:spAutoFit/>
          </a:bodyPr>
          <a:lstStyle/>
          <a:p>
            <a:r>
              <a:rPr lang="en-US" sz="1000" b="1" dirty="0">
                <a:latin typeface="Arial Nova" panose="020B0504020202020204" pitchFamily="34" charset="0"/>
              </a:rPr>
              <a:t>(2%)</a:t>
            </a:r>
          </a:p>
        </p:txBody>
      </p:sp>
      <p:sp>
        <p:nvSpPr>
          <p:cNvPr id="56" name="TextBox 55">
            <a:extLst>
              <a:ext uri="{FF2B5EF4-FFF2-40B4-BE49-F238E27FC236}">
                <a16:creationId xmlns:a16="http://schemas.microsoft.com/office/drawing/2014/main" id="{3A0EF9AE-01E4-04A7-9285-C96176E8EAFD}"/>
              </a:ext>
            </a:extLst>
          </p:cNvPr>
          <p:cNvSpPr txBox="1"/>
          <p:nvPr/>
        </p:nvSpPr>
        <p:spPr>
          <a:xfrm>
            <a:off x="2538583" y="3082384"/>
            <a:ext cx="545175" cy="246221"/>
          </a:xfrm>
          <a:prstGeom prst="rect">
            <a:avLst/>
          </a:prstGeom>
          <a:noFill/>
        </p:spPr>
        <p:txBody>
          <a:bodyPr wrap="square" rtlCol="0">
            <a:spAutoFit/>
          </a:bodyPr>
          <a:lstStyle/>
          <a:p>
            <a:r>
              <a:rPr lang="en-US" sz="1000" b="1" dirty="0">
                <a:latin typeface="Arial Nova" panose="020B0504020202020204" pitchFamily="34" charset="0"/>
              </a:rPr>
              <a:t>(17%)</a:t>
            </a:r>
          </a:p>
        </p:txBody>
      </p:sp>
      <p:sp>
        <p:nvSpPr>
          <p:cNvPr id="57" name="TextBox 56">
            <a:extLst>
              <a:ext uri="{FF2B5EF4-FFF2-40B4-BE49-F238E27FC236}">
                <a16:creationId xmlns:a16="http://schemas.microsoft.com/office/drawing/2014/main" id="{C0752149-B6A4-0B7B-2A2B-8AD192D09A98}"/>
              </a:ext>
            </a:extLst>
          </p:cNvPr>
          <p:cNvSpPr txBox="1"/>
          <p:nvPr/>
        </p:nvSpPr>
        <p:spPr>
          <a:xfrm>
            <a:off x="680657" y="2775067"/>
            <a:ext cx="545175" cy="246221"/>
          </a:xfrm>
          <a:prstGeom prst="rect">
            <a:avLst/>
          </a:prstGeom>
          <a:noFill/>
        </p:spPr>
        <p:txBody>
          <a:bodyPr wrap="square" rtlCol="0">
            <a:spAutoFit/>
          </a:bodyPr>
          <a:lstStyle/>
          <a:p>
            <a:r>
              <a:rPr lang="en-US" sz="1000" b="1" dirty="0">
                <a:latin typeface="Arial Nova" panose="020B0504020202020204" pitchFamily="34" charset="0"/>
              </a:rPr>
              <a:t>(-9%)</a:t>
            </a:r>
          </a:p>
        </p:txBody>
      </p:sp>
      <p:sp>
        <p:nvSpPr>
          <p:cNvPr id="59" name="TextBox 58">
            <a:extLst>
              <a:ext uri="{FF2B5EF4-FFF2-40B4-BE49-F238E27FC236}">
                <a16:creationId xmlns:a16="http://schemas.microsoft.com/office/drawing/2014/main" id="{60B3789A-17A8-C08B-03B0-BA97D77FEEF1}"/>
              </a:ext>
            </a:extLst>
          </p:cNvPr>
          <p:cNvSpPr txBox="1"/>
          <p:nvPr/>
        </p:nvSpPr>
        <p:spPr>
          <a:xfrm>
            <a:off x="2762441" y="2473315"/>
            <a:ext cx="545175" cy="246221"/>
          </a:xfrm>
          <a:prstGeom prst="rect">
            <a:avLst/>
          </a:prstGeom>
          <a:noFill/>
        </p:spPr>
        <p:txBody>
          <a:bodyPr wrap="square" rtlCol="0">
            <a:spAutoFit/>
          </a:bodyPr>
          <a:lstStyle/>
          <a:p>
            <a:r>
              <a:rPr lang="en-US" sz="1000" b="1" dirty="0">
                <a:latin typeface="Arial Nova" panose="020B0504020202020204" pitchFamily="34" charset="0"/>
              </a:rPr>
              <a:t>(10%)</a:t>
            </a:r>
          </a:p>
        </p:txBody>
      </p:sp>
      <p:sp>
        <p:nvSpPr>
          <p:cNvPr id="60" name="TextBox 59">
            <a:extLst>
              <a:ext uri="{FF2B5EF4-FFF2-40B4-BE49-F238E27FC236}">
                <a16:creationId xmlns:a16="http://schemas.microsoft.com/office/drawing/2014/main" id="{7CD903A1-EBD7-07A0-E76C-5DB610A7F9AC}"/>
              </a:ext>
            </a:extLst>
          </p:cNvPr>
          <p:cNvSpPr txBox="1"/>
          <p:nvPr/>
        </p:nvSpPr>
        <p:spPr>
          <a:xfrm>
            <a:off x="3658553" y="2171563"/>
            <a:ext cx="545175" cy="246221"/>
          </a:xfrm>
          <a:prstGeom prst="rect">
            <a:avLst/>
          </a:prstGeom>
          <a:noFill/>
        </p:spPr>
        <p:txBody>
          <a:bodyPr wrap="square" rtlCol="0">
            <a:spAutoFit/>
          </a:bodyPr>
          <a:lstStyle/>
          <a:p>
            <a:r>
              <a:rPr lang="en-US" sz="1000" b="1" dirty="0">
                <a:latin typeface="Arial Nova" panose="020B0504020202020204" pitchFamily="34" charset="0"/>
              </a:rPr>
              <a:t>(26%)</a:t>
            </a:r>
          </a:p>
        </p:txBody>
      </p:sp>
      <p:pic>
        <p:nvPicPr>
          <p:cNvPr id="62" name="Graphic 61" descr="Office worker male with solid fill">
            <a:extLst>
              <a:ext uri="{FF2B5EF4-FFF2-40B4-BE49-F238E27FC236}">
                <a16:creationId xmlns:a16="http://schemas.microsoft.com/office/drawing/2014/main" id="{DA263BF6-E4EC-1FFF-02E7-D82087BF51F5}"/>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621682" y="1548453"/>
            <a:ext cx="485118" cy="485118"/>
          </a:xfrm>
          <a:prstGeom prst="rect">
            <a:avLst/>
          </a:prstGeom>
        </p:spPr>
      </p:pic>
      <p:sp>
        <p:nvSpPr>
          <p:cNvPr id="77" name="TextBox 76">
            <a:extLst>
              <a:ext uri="{FF2B5EF4-FFF2-40B4-BE49-F238E27FC236}">
                <a16:creationId xmlns:a16="http://schemas.microsoft.com/office/drawing/2014/main" id="{BA049A3F-6BD5-0C6A-72F9-F7F12410A817}"/>
              </a:ext>
            </a:extLst>
          </p:cNvPr>
          <p:cNvSpPr txBox="1"/>
          <p:nvPr/>
        </p:nvSpPr>
        <p:spPr>
          <a:xfrm>
            <a:off x="8107116" y="1510392"/>
            <a:ext cx="3296361"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Labour intensive roles</a:t>
            </a:r>
          </a:p>
        </p:txBody>
      </p:sp>
      <p:pic>
        <p:nvPicPr>
          <p:cNvPr id="79" name="Picture 78">
            <a:extLst>
              <a:ext uri="{FF2B5EF4-FFF2-40B4-BE49-F238E27FC236}">
                <a16:creationId xmlns:a16="http://schemas.microsoft.com/office/drawing/2014/main" id="{56889C8E-E951-C9BC-C071-0E393C8BB13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t="62116" r="26389" b="15042"/>
          <a:stretch/>
        </p:blipFill>
        <p:spPr>
          <a:xfrm>
            <a:off x="8168576" y="5947204"/>
            <a:ext cx="2823263" cy="626592"/>
          </a:xfrm>
          <a:prstGeom prst="rect">
            <a:avLst/>
          </a:prstGeom>
        </p:spPr>
      </p:pic>
      <p:pic>
        <p:nvPicPr>
          <p:cNvPr id="83" name="Graphic 82" descr="Construction worker female with solid fill">
            <a:extLst>
              <a:ext uri="{FF2B5EF4-FFF2-40B4-BE49-F238E27FC236}">
                <a16:creationId xmlns:a16="http://schemas.microsoft.com/office/drawing/2014/main" id="{F64A7BD9-15FA-6F86-C0D3-915569BA5779}"/>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285463" y="1550368"/>
            <a:ext cx="485119" cy="485119"/>
          </a:xfrm>
          <a:prstGeom prst="rect">
            <a:avLst/>
          </a:prstGeom>
        </p:spPr>
      </p:pic>
      <p:sp>
        <p:nvSpPr>
          <p:cNvPr id="84" name="Oval 83">
            <a:extLst>
              <a:ext uri="{FF2B5EF4-FFF2-40B4-BE49-F238E27FC236}">
                <a16:creationId xmlns:a16="http://schemas.microsoft.com/office/drawing/2014/main" id="{AFB8C5D7-69B3-F0F4-8C0A-0BCA0C682720}"/>
              </a:ext>
            </a:extLst>
          </p:cNvPr>
          <p:cNvSpPr>
            <a:spLocks noChangeAspect="1"/>
          </p:cNvSpPr>
          <p:nvPr/>
        </p:nvSpPr>
        <p:spPr>
          <a:xfrm>
            <a:off x="8360985" y="5390231"/>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Box 84">
            <a:extLst>
              <a:ext uri="{FF2B5EF4-FFF2-40B4-BE49-F238E27FC236}">
                <a16:creationId xmlns:a16="http://schemas.microsoft.com/office/drawing/2014/main" id="{78DD0D7F-2233-438D-7059-A6D56CA4CD6B}"/>
              </a:ext>
            </a:extLst>
          </p:cNvPr>
          <p:cNvSpPr txBox="1"/>
          <p:nvPr/>
        </p:nvSpPr>
        <p:spPr>
          <a:xfrm>
            <a:off x="8144355" y="5175349"/>
            <a:ext cx="545175" cy="246221"/>
          </a:xfrm>
          <a:prstGeom prst="rect">
            <a:avLst/>
          </a:prstGeom>
          <a:noFill/>
        </p:spPr>
        <p:txBody>
          <a:bodyPr wrap="square" rtlCol="0">
            <a:spAutoFit/>
          </a:bodyPr>
          <a:lstStyle/>
          <a:p>
            <a:pPr algn="ctr"/>
            <a:r>
              <a:rPr lang="en-US" sz="1000" b="1" dirty="0">
                <a:solidFill>
                  <a:srgbClr val="268037"/>
                </a:solidFill>
                <a:latin typeface="Arial Nova" panose="020B0504020202020204" pitchFamily="34" charset="0"/>
              </a:rPr>
              <a:t>39%</a:t>
            </a:r>
          </a:p>
        </p:txBody>
      </p:sp>
      <p:sp>
        <p:nvSpPr>
          <p:cNvPr id="86" name="Oval 85">
            <a:extLst>
              <a:ext uri="{FF2B5EF4-FFF2-40B4-BE49-F238E27FC236}">
                <a16:creationId xmlns:a16="http://schemas.microsoft.com/office/drawing/2014/main" id="{C17BDF51-E20D-34CC-6063-514C649C3C58}"/>
              </a:ext>
            </a:extLst>
          </p:cNvPr>
          <p:cNvSpPr>
            <a:spLocks noChangeAspect="1"/>
          </p:cNvSpPr>
          <p:nvPr/>
        </p:nvSpPr>
        <p:spPr>
          <a:xfrm>
            <a:off x="10636467" y="5489656"/>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extBox 86">
            <a:extLst>
              <a:ext uri="{FF2B5EF4-FFF2-40B4-BE49-F238E27FC236}">
                <a16:creationId xmlns:a16="http://schemas.microsoft.com/office/drawing/2014/main" id="{08801321-8C68-584E-B383-E41CB35E7A53}"/>
              </a:ext>
            </a:extLst>
          </p:cNvPr>
          <p:cNvSpPr txBox="1"/>
          <p:nvPr/>
        </p:nvSpPr>
        <p:spPr>
          <a:xfrm>
            <a:off x="10447942" y="5284056"/>
            <a:ext cx="545175" cy="246221"/>
          </a:xfrm>
          <a:prstGeom prst="rect">
            <a:avLst/>
          </a:prstGeom>
          <a:noFill/>
        </p:spPr>
        <p:txBody>
          <a:bodyPr wrap="square" rtlCol="0">
            <a:spAutoFit/>
          </a:bodyPr>
          <a:lstStyle/>
          <a:p>
            <a:pPr algn="ctr"/>
            <a:r>
              <a:rPr lang="en-US" sz="1000" b="1" dirty="0">
                <a:solidFill>
                  <a:srgbClr val="268037"/>
                </a:solidFill>
                <a:latin typeface="Arial Nova" panose="020B0504020202020204" pitchFamily="34" charset="0"/>
              </a:rPr>
              <a:t>38%</a:t>
            </a:r>
          </a:p>
        </p:txBody>
      </p:sp>
      <p:sp>
        <p:nvSpPr>
          <p:cNvPr id="88" name="Oval 87">
            <a:extLst>
              <a:ext uri="{FF2B5EF4-FFF2-40B4-BE49-F238E27FC236}">
                <a16:creationId xmlns:a16="http://schemas.microsoft.com/office/drawing/2014/main" id="{6F4B968F-6CA8-5580-96ED-16E2E97A40BF}"/>
              </a:ext>
            </a:extLst>
          </p:cNvPr>
          <p:cNvSpPr>
            <a:spLocks noChangeAspect="1"/>
          </p:cNvSpPr>
          <p:nvPr/>
        </p:nvSpPr>
        <p:spPr>
          <a:xfrm>
            <a:off x="8371492" y="5461914"/>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5017A138-BF1A-FF27-9222-1E4355DF5508}"/>
              </a:ext>
            </a:extLst>
          </p:cNvPr>
          <p:cNvSpPr>
            <a:spLocks noChangeAspect="1"/>
          </p:cNvSpPr>
          <p:nvPr/>
        </p:nvSpPr>
        <p:spPr>
          <a:xfrm>
            <a:off x="10636468" y="5562711"/>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C1D308C1-E3CD-F903-C69F-02D80ABD1BE2}"/>
              </a:ext>
            </a:extLst>
          </p:cNvPr>
          <p:cNvSpPr>
            <a:spLocks noChangeAspect="1"/>
          </p:cNvSpPr>
          <p:nvPr/>
        </p:nvSpPr>
        <p:spPr>
          <a:xfrm>
            <a:off x="8366237" y="5573211"/>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2214C032-D2B3-AA36-07BF-86ADE33419DD}"/>
              </a:ext>
            </a:extLst>
          </p:cNvPr>
          <p:cNvSpPr>
            <a:spLocks noChangeAspect="1"/>
          </p:cNvSpPr>
          <p:nvPr/>
        </p:nvSpPr>
        <p:spPr>
          <a:xfrm>
            <a:off x="10636462" y="5668749"/>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a:extLst>
              <a:ext uri="{FF2B5EF4-FFF2-40B4-BE49-F238E27FC236}">
                <a16:creationId xmlns:a16="http://schemas.microsoft.com/office/drawing/2014/main" id="{80AEC07D-AF30-7FB4-E63F-FDB820E79CCB}"/>
              </a:ext>
            </a:extLst>
          </p:cNvPr>
          <p:cNvSpPr txBox="1"/>
          <p:nvPr/>
        </p:nvSpPr>
        <p:spPr>
          <a:xfrm>
            <a:off x="10437866" y="5692859"/>
            <a:ext cx="545175" cy="246221"/>
          </a:xfrm>
          <a:prstGeom prst="rect">
            <a:avLst/>
          </a:prstGeom>
          <a:noFill/>
        </p:spPr>
        <p:txBody>
          <a:bodyPr wrap="square" rtlCol="0">
            <a:spAutoFit/>
          </a:bodyPr>
          <a:lstStyle/>
          <a:p>
            <a:pPr algn="ctr"/>
            <a:r>
              <a:rPr lang="en-US" sz="1000" b="1" dirty="0">
                <a:solidFill>
                  <a:srgbClr val="D8397C"/>
                </a:solidFill>
                <a:latin typeface="Arial Nova" panose="020B0504020202020204" pitchFamily="34" charset="0"/>
              </a:rPr>
              <a:t>36%</a:t>
            </a:r>
          </a:p>
        </p:txBody>
      </p:sp>
      <p:sp>
        <p:nvSpPr>
          <p:cNvPr id="93" name="TextBox 92">
            <a:extLst>
              <a:ext uri="{FF2B5EF4-FFF2-40B4-BE49-F238E27FC236}">
                <a16:creationId xmlns:a16="http://schemas.microsoft.com/office/drawing/2014/main" id="{1DF91CC0-857A-3A28-C631-1F57CDBD86B2}"/>
              </a:ext>
            </a:extLst>
          </p:cNvPr>
          <p:cNvSpPr txBox="1"/>
          <p:nvPr/>
        </p:nvSpPr>
        <p:spPr>
          <a:xfrm>
            <a:off x="10574774" y="5487131"/>
            <a:ext cx="545175" cy="246221"/>
          </a:xfrm>
          <a:prstGeom prst="rect">
            <a:avLst/>
          </a:prstGeom>
          <a:noFill/>
        </p:spPr>
        <p:txBody>
          <a:bodyPr wrap="square" rtlCol="0">
            <a:spAutoFit/>
          </a:bodyPr>
          <a:lstStyle/>
          <a:p>
            <a:pPr algn="ctr"/>
            <a:r>
              <a:rPr lang="en-US" sz="1000" b="1" dirty="0">
                <a:solidFill>
                  <a:srgbClr val="2E78BD"/>
                </a:solidFill>
                <a:latin typeface="Arial Nova" panose="020B0504020202020204" pitchFamily="34" charset="0"/>
              </a:rPr>
              <a:t>37%</a:t>
            </a:r>
          </a:p>
        </p:txBody>
      </p:sp>
      <p:sp>
        <p:nvSpPr>
          <p:cNvPr id="94" name="TextBox 93">
            <a:extLst>
              <a:ext uri="{FF2B5EF4-FFF2-40B4-BE49-F238E27FC236}">
                <a16:creationId xmlns:a16="http://schemas.microsoft.com/office/drawing/2014/main" id="{4473C60C-385E-8183-4A01-6EECF2E07825}"/>
              </a:ext>
            </a:extLst>
          </p:cNvPr>
          <p:cNvSpPr txBox="1"/>
          <p:nvPr/>
        </p:nvSpPr>
        <p:spPr>
          <a:xfrm>
            <a:off x="7973401" y="5392667"/>
            <a:ext cx="545175" cy="246221"/>
          </a:xfrm>
          <a:prstGeom prst="rect">
            <a:avLst/>
          </a:prstGeom>
          <a:noFill/>
        </p:spPr>
        <p:txBody>
          <a:bodyPr wrap="square" rtlCol="0">
            <a:spAutoFit/>
          </a:bodyPr>
          <a:lstStyle/>
          <a:p>
            <a:pPr algn="ctr"/>
            <a:r>
              <a:rPr lang="en-US" sz="1000" b="1" dirty="0">
                <a:solidFill>
                  <a:srgbClr val="2E78BD"/>
                </a:solidFill>
                <a:latin typeface="Arial Nova" panose="020B0504020202020204" pitchFamily="34" charset="0"/>
              </a:rPr>
              <a:t>38%</a:t>
            </a:r>
          </a:p>
        </p:txBody>
      </p:sp>
      <p:sp>
        <p:nvSpPr>
          <p:cNvPr id="95" name="TextBox 94">
            <a:extLst>
              <a:ext uri="{FF2B5EF4-FFF2-40B4-BE49-F238E27FC236}">
                <a16:creationId xmlns:a16="http://schemas.microsoft.com/office/drawing/2014/main" id="{92277A4B-7599-EA82-F580-DD4D88A3D21F}"/>
              </a:ext>
            </a:extLst>
          </p:cNvPr>
          <p:cNvSpPr txBox="1"/>
          <p:nvPr/>
        </p:nvSpPr>
        <p:spPr>
          <a:xfrm>
            <a:off x="8170904" y="5583968"/>
            <a:ext cx="545175" cy="246221"/>
          </a:xfrm>
          <a:prstGeom prst="rect">
            <a:avLst/>
          </a:prstGeom>
          <a:noFill/>
        </p:spPr>
        <p:txBody>
          <a:bodyPr wrap="square" rtlCol="0">
            <a:spAutoFit/>
          </a:bodyPr>
          <a:lstStyle/>
          <a:p>
            <a:pPr algn="ctr"/>
            <a:r>
              <a:rPr lang="en-US" sz="1000" b="1" dirty="0">
                <a:solidFill>
                  <a:srgbClr val="D8397C"/>
                </a:solidFill>
                <a:latin typeface="Arial Nova" panose="020B0504020202020204" pitchFamily="34" charset="0"/>
              </a:rPr>
              <a:t>37%</a:t>
            </a:r>
          </a:p>
        </p:txBody>
      </p:sp>
      <p:sp>
        <p:nvSpPr>
          <p:cNvPr id="96" name="TextBox 95">
            <a:extLst>
              <a:ext uri="{FF2B5EF4-FFF2-40B4-BE49-F238E27FC236}">
                <a16:creationId xmlns:a16="http://schemas.microsoft.com/office/drawing/2014/main" id="{D366587C-AFC2-BCB0-451D-4E99B7BA6532}"/>
              </a:ext>
            </a:extLst>
          </p:cNvPr>
          <p:cNvSpPr txBox="1"/>
          <p:nvPr/>
        </p:nvSpPr>
        <p:spPr>
          <a:xfrm>
            <a:off x="8092065" y="4643991"/>
            <a:ext cx="2997115" cy="461665"/>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 of Universal Credit claimants who are working </a:t>
            </a:r>
          </a:p>
        </p:txBody>
      </p:sp>
      <p:pic>
        <p:nvPicPr>
          <p:cNvPr id="98" name="Graphic 97" descr="Employee badge with solid fill">
            <a:extLst>
              <a:ext uri="{FF2B5EF4-FFF2-40B4-BE49-F238E27FC236}">
                <a16:creationId xmlns:a16="http://schemas.microsoft.com/office/drawing/2014/main" id="{15C91B22-A344-FCB7-6721-93E5869CC283}"/>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1403477" y="4630568"/>
            <a:ext cx="492022" cy="492022"/>
          </a:xfrm>
          <a:prstGeom prst="rect">
            <a:avLst/>
          </a:prstGeom>
        </p:spPr>
      </p:pic>
      <p:sp>
        <p:nvSpPr>
          <p:cNvPr id="30" name="TextBox 29">
            <a:extLst>
              <a:ext uri="{FF2B5EF4-FFF2-40B4-BE49-F238E27FC236}">
                <a16:creationId xmlns:a16="http://schemas.microsoft.com/office/drawing/2014/main" id="{5F1040AD-DA4B-C6B8-1C4C-0950C12EC3F3}"/>
              </a:ext>
            </a:extLst>
          </p:cNvPr>
          <p:cNvSpPr txBox="1"/>
          <p:nvPr/>
        </p:nvSpPr>
        <p:spPr>
          <a:xfrm>
            <a:off x="4131598" y="4029279"/>
            <a:ext cx="3889642"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Education &amp; training participation by age group</a:t>
            </a:r>
          </a:p>
        </p:txBody>
      </p:sp>
      <p:sp>
        <p:nvSpPr>
          <p:cNvPr id="31" name="TextBox 30">
            <a:extLst>
              <a:ext uri="{FF2B5EF4-FFF2-40B4-BE49-F238E27FC236}">
                <a16:creationId xmlns:a16="http://schemas.microsoft.com/office/drawing/2014/main" id="{1D27D54B-9233-31F8-4AAB-87AD5E4E8829}"/>
              </a:ext>
            </a:extLst>
          </p:cNvPr>
          <p:cNvSpPr txBox="1"/>
          <p:nvPr/>
        </p:nvSpPr>
        <p:spPr>
          <a:xfrm>
            <a:off x="4148641" y="5300319"/>
            <a:ext cx="3076729"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Higher education participation</a:t>
            </a:r>
          </a:p>
        </p:txBody>
      </p:sp>
      <p:pic>
        <p:nvPicPr>
          <p:cNvPr id="21" name="Graphic 20" descr="Users with solid fill">
            <a:extLst>
              <a:ext uri="{FF2B5EF4-FFF2-40B4-BE49-F238E27FC236}">
                <a16:creationId xmlns:a16="http://schemas.microsoft.com/office/drawing/2014/main" id="{17122C1D-E998-CC02-E87A-72A8B30EA2A0}"/>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7555579" y="2834810"/>
            <a:ext cx="485118" cy="485118"/>
          </a:xfrm>
          <a:prstGeom prst="rect">
            <a:avLst/>
          </a:prstGeom>
        </p:spPr>
      </p:pic>
      <p:pic>
        <p:nvPicPr>
          <p:cNvPr id="82" name="Graphic 81" descr="Classroom with solid fill">
            <a:extLst>
              <a:ext uri="{FF2B5EF4-FFF2-40B4-BE49-F238E27FC236}">
                <a16:creationId xmlns:a16="http://schemas.microsoft.com/office/drawing/2014/main" id="{775247A6-289A-E10A-8502-043A6EF2A16C}"/>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7571889" y="4087380"/>
            <a:ext cx="492022" cy="492022"/>
          </a:xfrm>
          <a:prstGeom prst="rect">
            <a:avLst/>
          </a:prstGeom>
        </p:spPr>
      </p:pic>
      <p:pic>
        <p:nvPicPr>
          <p:cNvPr id="101" name="Graphic 100" descr="Graduation cap with solid fill">
            <a:extLst>
              <a:ext uri="{FF2B5EF4-FFF2-40B4-BE49-F238E27FC236}">
                <a16:creationId xmlns:a16="http://schemas.microsoft.com/office/drawing/2014/main" id="{779E9F47-F13F-986E-3EDD-BEA92481BB5B}"/>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7583953" y="5259030"/>
            <a:ext cx="492022" cy="492022"/>
          </a:xfrm>
          <a:prstGeom prst="rect">
            <a:avLst/>
          </a:prstGeom>
        </p:spPr>
      </p:pic>
      <p:sp>
        <p:nvSpPr>
          <p:cNvPr id="103" name="TextBox 102">
            <a:extLst>
              <a:ext uri="{FF2B5EF4-FFF2-40B4-BE49-F238E27FC236}">
                <a16:creationId xmlns:a16="http://schemas.microsoft.com/office/drawing/2014/main" id="{DB9FFFB4-7303-7020-4AAA-158B3EE431D8}"/>
              </a:ext>
            </a:extLst>
          </p:cNvPr>
          <p:cNvSpPr txBox="1"/>
          <p:nvPr/>
        </p:nvSpPr>
        <p:spPr>
          <a:xfrm>
            <a:off x="8100850" y="2785401"/>
            <a:ext cx="3296361"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Median annual wage of all workers</a:t>
            </a:r>
          </a:p>
        </p:txBody>
      </p:sp>
      <p:pic>
        <p:nvPicPr>
          <p:cNvPr id="109" name="Graphic 108" descr="Money with solid fill">
            <a:extLst>
              <a:ext uri="{FF2B5EF4-FFF2-40B4-BE49-F238E27FC236}">
                <a16:creationId xmlns:a16="http://schemas.microsoft.com/office/drawing/2014/main" id="{71510CCE-3103-A8CB-5801-FE5BFEC15440}"/>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1227644" y="2764971"/>
            <a:ext cx="647595" cy="647595"/>
          </a:xfrm>
          <a:prstGeom prst="rect">
            <a:avLst/>
          </a:prstGeom>
        </p:spPr>
      </p:pic>
      <p:pic>
        <p:nvPicPr>
          <p:cNvPr id="22" name="Picture 21">
            <a:extLst>
              <a:ext uri="{FF2B5EF4-FFF2-40B4-BE49-F238E27FC236}">
                <a16:creationId xmlns:a16="http://schemas.microsoft.com/office/drawing/2014/main" id="{F8E7C861-5A69-E6EE-E35A-594FAB7EF927}"/>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t="83354" r="35938" b="-1081"/>
          <a:stretch/>
        </p:blipFill>
        <p:spPr>
          <a:xfrm>
            <a:off x="7970073" y="4293762"/>
            <a:ext cx="2579083" cy="357976"/>
          </a:xfrm>
          <a:prstGeom prst="rect">
            <a:avLst/>
          </a:prstGeom>
        </p:spPr>
      </p:pic>
      <p:sp>
        <p:nvSpPr>
          <p:cNvPr id="26" name="Oval 25">
            <a:extLst>
              <a:ext uri="{FF2B5EF4-FFF2-40B4-BE49-F238E27FC236}">
                <a16:creationId xmlns:a16="http://schemas.microsoft.com/office/drawing/2014/main" id="{36EF0939-222D-EA2B-D18E-B5F90C41796F}"/>
              </a:ext>
            </a:extLst>
          </p:cNvPr>
          <p:cNvSpPr>
            <a:spLocks noChangeAspect="1"/>
          </p:cNvSpPr>
          <p:nvPr/>
        </p:nvSpPr>
        <p:spPr>
          <a:xfrm>
            <a:off x="10235188" y="3223663"/>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BC425114-5F40-8BFD-F478-B319F4560978}"/>
              </a:ext>
            </a:extLst>
          </p:cNvPr>
          <p:cNvSpPr>
            <a:spLocks noChangeAspect="1"/>
          </p:cNvSpPr>
          <p:nvPr/>
        </p:nvSpPr>
        <p:spPr>
          <a:xfrm>
            <a:off x="8491674" y="3426397"/>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461829C5-94D2-BB92-9A27-54BA60900C57}"/>
              </a:ext>
            </a:extLst>
          </p:cNvPr>
          <p:cNvSpPr>
            <a:spLocks noChangeAspect="1"/>
          </p:cNvSpPr>
          <p:nvPr/>
        </p:nvSpPr>
        <p:spPr>
          <a:xfrm>
            <a:off x="8505849" y="3685124"/>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EBE68DA0-DD02-A230-50A0-B90179A46834}"/>
              </a:ext>
            </a:extLst>
          </p:cNvPr>
          <p:cNvSpPr>
            <a:spLocks noChangeAspect="1"/>
          </p:cNvSpPr>
          <p:nvPr/>
        </p:nvSpPr>
        <p:spPr>
          <a:xfrm>
            <a:off x="10221236" y="3454748"/>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A513994E-50B5-6361-DFCD-E26EB41B2EA0}"/>
              </a:ext>
            </a:extLst>
          </p:cNvPr>
          <p:cNvSpPr>
            <a:spLocks noChangeAspect="1"/>
          </p:cNvSpPr>
          <p:nvPr/>
        </p:nvSpPr>
        <p:spPr>
          <a:xfrm>
            <a:off x="10236900" y="3442345"/>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D85387C6-44C7-40F4-2108-F1F88DB8CD33}"/>
              </a:ext>
            </a:extLst>
          </p:cNvPr>
          <p:cNvSpPr>
            <a:spLocks noChangeAspect="1"/>
          </p:cNvSpPr>
          <p:nvPr/>
        </p:nvSpPr>
        <p:spPr>
          <a:xfrm>
            <a:off x="8495214" y="3647272"/>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Graphic 40" descr="Group of people with solid fill">
            <a:extLst>
              <a:ext uri="{FF2B5EF4-FFF2-40B4-BE49-F238E27FC236}">
                <a16:creationId xmlns:a16="http://schemas.microsoft.com/office/drawing/2014/main" id="{96EC87EF-847D-A892-A652-418DB78DA291}"/>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5130423" y="5607900"/>
            <a:ext cx="824798" cy="824798"/>
          </a:xfrm>
          <a:prstGeom prst="rect">
            <a:avLst/>
          </a:prstGeom>
        </p:spPr>
      </p:pic>
      <p:sp>
        <p:nvSpPr>
          <p:cNvPr id="42" name="TextBox 41">
            <a:extLst>
              <a:ext uri="{FF2B5EF4-FFF2-40B4-BE49-F238E27FC236}">
                <a16:creationId xmlns:a16="http://schemas.microsoft.com/office/drawing/2014/main" id="{F7518A78-F87E-6DE9-ACF8-EBBA6EDB35B6}"/>
              </a:ext>
            </a:extLst>
          </p:cNvPr>
          <p:cNvSpPr txBox="1"/>
          <p:nvPr/>
        </p:nvSpPr>
        <p:spPr>
          <a:xfrm>
            <a:off x="4049889" y="5480304"/>
            <a:ext cx="1372894" cy="523220"/>
          </a:xfrm>
          <a:prstGeom prst="rect">
            <a:avLst/>
          </a:prstGeom>
          <a:noFill/>
        </p:spPr>
        <p:txBody>
          <a:bodyPr wrap="square" rtlCol="0">
            <a:spAutoFit/>
          </a:bodyPr>
          <a:lstStyle/>
          <a:p>
            <a:pPr algn="ctr"/>
            <a:r>
              <a:rPr lang="en-US" sz="2800" dirty="0">
                <a:solidFill>
                  <a:srgbClr val="0A8037"/>
                </a:solidFill>
                <a:latin typeface="Arial Nova" panose="020B0504020202020204" pitchFamily="34" charset="0"/>
              </a:rPr>
              <a:t>99,900</a:t>
            </a:r>
          </a:p>
        </p:txBody>
      </p:sp>
      <p:sp>
        <p:nvSpPr>
          <p:cNvPr id="44" name="TextBox 43">
            <a:extLst>
              <a:ext uri="{FF2B5EF4-FFF2-40B4-BE49-F238E27FC236}">
                <a16:creationId xmlns:a16="http://schemas.microsoft.com/office/drawing/2014/main" id="{53817ADD-CDE8-7431-0C49-69234F8BE240}"/>
              </a:ext>
            </a:extLst>
          </p:cNvPr>
          <p:cNvSpPr txBox="1"/>
          <p:nvPr/>
        </p:nvSpPr>
        <p:spPr>
          <a:xfrm>
            <a:off x="4203729" y="5871190"/>
            <a:ext cx="1011948" cy="646331"/>
          </a:xfrm>
          <a:prstGeom prst="rect">
            <a:avLst/>
          </a:prstGeom>
          <a:noFill/>
        </p:spPr>
        <p:txBody>
          <a:bodyPr wrap="square" rtlCol="0">
            <a:spAutoFit/>
          </a:bodyPr>
          <a:lstStyle/>
          <a:p>
            <a:pPr algn="ctr"/>
            <a:r>
              <a:rPr lang="en-US" sz="1200" b="1" dirty="0">
                <a:solidFill>
                  <a:schemeClr val="tx1">
                    <a:lumMod val="75000"/>
                    <a:lumOff val="25000"/>
                  </a:schemeClr>
                </a:solidFill>
                <a:latin typeface="Arial Nova" panose="020B0504020202020204" pitchFamily="34" charset="0"/>
              </a:rPr>
              <a:t>Residents</a:t>
            </a:r>
          </a:p>
          <a:p>
            <a:pPr algn="ctr"/>
            <a:r>
              <a:rPr lang="en-US" sz="1200" b="1" dirty="0">
                <a:solidFill>
                  <a:schemeClr val="tx1">
                    <a:lumMod val="75000"/>
                    <a:lumOff val="25000"/>
                  </a:schemeClr>
                </a:solidFill>
                <a:latin typeface="Arial Nova" panose="020B0504020202020204" pitchFamily="34" charset="0"/>
              </a:rPr>
              <a:t>Aged 16-64 (</a:t>
            </a:r>
            <a:r>
              <a:rPr lang="en-US" sz="1200" b="1" dirty="0">
                <a:solidFill>
                  <a:srgbClr val="0A8037"/>
                </a:solidFill>
                <a:latin typeface="Arial Nova" panose="020B0504020202020204" pitchFamily="34" charset="0"/>
              </a:rPr>
              <a:t>22%</a:t>
            </a:r>
            <a:r>
              <a:rPr lang="en-US" sz="1200" b="1" dirty="0">
                <a:solidFill>
                  <a:schemeClr val="tx1">
                    <a:lumMod val="75000"/>
                    <a:lumOff val="25000"/>
                  </a:schemeClr>
                </a:solidFill>
                <a:latin typeface="Arial Nova" panose="020B0504020202020204" pitchFamily="34" charset="0"/>
              </a:rPr>
              <a:t>)</a:t>
            </a:r>
          </a:p>
        </p:txBody>
      </p:sp>
      <p:sp>
        <p:nvSpPr>
          <p:cNvPr id="45" name="TextBox 44">
            <a:extLst>
              <a:ext uri="{FF2B5EF4-FFF2-40B4-BE49-F238E27FC236}">
                <a16:creationId xmlns:a16="http://schemas.microsoft.com/office/drawing/2014/main" id="{00D37279-99D6-BDA3-6FEB-723FA31DCA9F}"/>
              </a:ext>
            </a:extLst>
          </p:cNvPr>
          <p:cNvSpPr txBox="1"/>
          <p:nvPr/>
        </p:nvSpPr>
        <p:spPr>
          <a:xfrm>
            <a:off x="5905101" y="5622642"/>
            <a:ext cx="2257630" cy="830997"/>
          </a:xfrm>
          <a:prstGeom prst="rect">
            <a:avLst/>
          </a:prstGeom>
          <a:noFill/>
        </p:spPr>
        <p:txBody>
          <a:bodyPr wrap="square" rtlCol="0">
            <a:spAutoFit/>
          </a:bodyPr>
          <a:lstStyle/>
          <a:p>
            <a:r>
              <a:rPr lang="en-US" sz="1200" dirty="0">
                <a:solidFill>
                  <a:schemeClr val="tx1">
                    <a:lumMod val="75000"/>
                    <a:lumOff val="25000"/>
                  </a:schemeClr>
                </a:solidFill>
                <a:latin typeface="Arial Nova" panose="020B0504020202020204" pitchFamily="34" charset="0"/>
              </a:rPr>
              <a:t>live in areas that are in the bottom quintile nationally based on higher education participation rates</a:t>
            </a:r>
          </a:p>
        </p:txBody>
      </p:sp>
      <p:pic>
        <p:nvPicPr>
          <p:cNvPr id="49" name="Graphic 48" descr="Group of people with solid fill">
            <a:extLst>
              <a:ext uri="{FF2B5EF4-FFF2-40B4-BE49-F238E27FC236}">
                <a16:creationId xmlns:a16="http://schemas.microsoft.com/office/drawing/2014/main" id="{64FB15D1-99F1-209D-8BA2-9DCB64F3FE7B}"/>
              </a:ext>
            </a:extLst>
          </p:cNvPr>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9088843" y="1825751"/>
            <a:ext cx="824798" cy="824798"/>
          </a:xfrm>
          <a:prstGeom prst="rect">
            <a:avLst/>
          </a:prstGeom>
        </p:spPr>
      </p:pic>
      <p:sp>
        <p:nvSpPr>
          <p:cNvPr id="50" name="TextBox 49">
            <a:extLst>
              <a:ext uri="{FF2B5EF4-FFF2-40B4-BE49-F238E27FC236}">
                <a16:creationId xmlns:a16="http://schemas.microsoft.com/office/drawing/2014/main" id="{FEA360DA-3E4B-D2E8-B8EB-F46B3103BFE0}"/>
              </a:ext>
            </a:extLst>
          </p:cNvPr>
          <p:cNvSpPr txBox="1"/>
          <p:nvPr/>
        </p:nvSpPr>
        <p:spPr>
          <a:xfrm>
            <a:off x="8005230" y="1676889"/>
            <a:ext cx="1372894" cy="523220"/>
          </a:xfrm>
          <a:prstGeom prst="rect">
            <a:avLst/>
          </a:prstGeom>
          <a:noFill/>
        </p:spPr>
        <p:txBody>
          <a:bodyPr wrap="square" rtlCol="0">
            <a:spAutoFit/>
          </a:bodyPr>
          <a:lstStyle/>
          <a:p>
            <a:pPr algn="ctr"/>
            <a:r>
              <a:rPr lang="en-US" sz="2800" dirty="0">
                <a:solidFill>
                  <a:srgbClr val="0A8037"/>
                </a:solidFill>
                <a:latin typeface="Arial Nova" panose="020B0504020202020204" pitchFamily="34" charset="0"/>
              </a:rPr>
              <a:t>77,776</a:t>
            </a:r>
          </a:p>
        </p:txBody>
      </p:sp>
      <p:sp>
        <p:nvSpPr>
          <p:cNvPr id="51" name="TextBox 50">
            <a:extLst>
              <a:ext uri="{FF2B5EF4-FFF2-40B4-BE49-F238E27FC236}">
                <a16:creationId xmlns:a16="http://schemas.microsoft.com/office/drawing/2014/main" id="{E2761E15-BCDA-0787-49DA-7C0491122738}"/>
              </a:ext>
            </a:extLst>
          </p:cNvPr>
          <p:cNvSpPr txBox="1"/>
          <p:nvPr/>
        </p:nvSpPr>
        <p:spPr>
          <a:xfrm>
            <a:off x="8116793" y="2067775"/>
            <a:ext cx="1075554" cy="646331"/>
          </a:xfrm>
          <a:prstGeom prst="rect">
            <a:avLst/>
          </a:prstGeom>
          <a:noFill/>
        </p:spPr>
        <p:txBody>
          <a:bodyPr wrap="square" rtlCol="0">
            <a:spAutoFit/>
          </a:bodyPr>
          <a:lstStyle/>
          <a:p>
            <a:pPr algn="ctr"/>
            <a:r>
              <a:rPr lang="en-US" sz="1200" b="1" dirty="0">
                <a:solidFill>
                  <a:schemeClr val="tx1">
                    <a:lumMod val="75000"/>
                    <a:lumOff val="25000"/>
                  </a:schemeClr>
                </a:solidFill>
                <a:latin typeface="Arial Nova" panose="020B0504020202020204" pitchFamily="34" charset="0"/>
              </a:rPr>
              <a:t>Residents</a:t>
            </a:r>
          </a:p>
          <a:p>
            <a:pPr algn="ctr"/>
            <a:r>
              <a:rPr lang="en-US" sz="1200" b="1" dirty="0">
                <a:solidFill>
                  <a:schemeClr val="tx1">
                    <a:lumMod val="75000"/>
                    <a:lumOff val="25000"/>
                  </a:schemeClr>
                </a:solidFill>
                <a:latin typeface="Arial Nova" panose="020B0504020202020204" pitchFamily="34" charset="0"/>
              </a:rPr>
              <a:t>Aged 16+ in employment</a:t>
            </a:r>
          </a:p>
        </p:txBody>
      </p:sp>
      <p:sp>
        <p:nvSpPr>
          <p:cNvPr id="52" name="TextBox 51">
            <a:extLst>
              <a:ext uri="{FF2B5EF4-FFF2-40B4-BE49-F238E27FC236}">
                <a16:creationId xmlns:a16="http://schemas.microsoft.com/office/drawing/2014/main" id="{ED5529C3-DE95-377D-1B32-8BED7E895B50}"/>
              </a:ext>
            </a:extLst>
          </p:cNvPr>
          <p:cNvSpPr txBox="1"/>
          <p:nvPr/>
        </p:nvSpPr>
        <p:spPr>
          <a:xfrm>
            <a:off x="9820989" y="2064476"/>
            <a:ext cx="2257630" cy="646331"/>
          </a:xfrm>
          <a:prstGeom prst="rect">
            <a:avLst/>
          </a:prstGeom>
          <a:noFill/>
        </p:spPr>
        <p:txBody>
          <a:bodyPr wrap="square" rtlCol="0">
            <a:spAutoFit/>
          </a:bodyPr>
          <a:lstStyle/>
          <a:p>
            <a:r>
              <a:rPr lang="en-US" sz="1200" dirty="0">
                <a:solidFill>
                  <a:schemeClr val="tx1">
                    <a:lumMod val="75000"/>
                    <a:lumOff val="25000"/>
                  </a:schemeClr>
                </a:solidFill>
                <a:latin typeface="Arial Nova" panose="020B0504020202020204" pitchFamily="34" charset="0"/>
              </a:rPr>
              <a:t>work in either ‘Process, plant and machine operative’ or ‘Elementary’ occupations </a:t>
            </a:r>
          </a:p>
        </p:txBody>
      </p:sp>
      <p:pic>
        <p:nvPicPr>
          <p:cNvPr id="61" name="Graphic 60" descr="Factory with solid fill">
            <a:extLst>
              <a:ext uri="{FF2B5EF4-FFF2-40B4-BE49-F238E27FC236}">
                <a16:creationId xmlns:a16="http://schemas.microsoft.com/office/drawing/2014/main" id="{321D14F3-EE4D-9FB8-3A49-1368D1FB2BF3}"/>
              </a:ext>
            </a:extLst>
          </p:cNvPr>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11322753" y="1516868"/>
            <a:ext cx="572746" cy="572746"/>
          </a:xfrm>
          <a:prstGeom prst="rect">
            <a:avLst/>
          </a:prstGeom>
        </p:spPr>
      </p:pic>
      <p:sp>
        <p:nvSpPr>
          <p:cNvPr id="63" name="TextBox 62">
            <a:extLst>
              <a:ext uri="{FF2B5EF4-FFF2-40B4-BE49-F238E27FC236}">
                <a16:creationId xmlns:a16="http://schemas.microsoft.com/office/drawing/2014/main" id="{5945DCEA-BCE6-188E-2FC1-9186946D05EE}"/>
              </a:ext>
            </a:extLst>
          </p:cNvPr>
          <p:cNvSpPr txBox="1"/>
          <p:nvPr/>
        </p:nvSpPr>
        <p:spPr>
          <a:xfrm>
            <a:off x="9663385" y="1681554"/>
            <a:ext cx="990403" cy="523220"/>
          </a:xfrm>
          <a:prstGeom prst="rect">
            <a:avLst/>
          </a:prstGeom>
          <a:noFill/>
        </p:spPr>
        <p:txBody>
          <a:bodyPr wrap="square" rtlCol="0">
            <a:spAutoFit/>
          </a:bodyPr>
          <a:lstStyle/>
          <a:p>
            <a:pPr algn="r"/>
            <a:r>
              <a:rPr lang="en-US" sz="2800" dirty="0">
                <a:solidFill>
                  <a:srgbClr val="0A8037"/>
                </a:solidFill>
                <a:latin typeface="Arial Nova" panose="020B0504020202020204" pitchFamily="34" charset="0"/>
              </a:rPr>
              <a:t>22%</a:t>
            </a:r>
          </a:p>
        </p:txBody>
      </p:sp>
      <p:sp>
        <p:nvSpPr>
          <p:cNvPr id="2" name="TextBox 1">
            <a:extLst>
              <a:ext uri="{FF2B5EF4-FFF2-40B4-BE49-F238E27FC236}">
                <a16:creationId xmlns:a16="http://schemas.microsoft.com/office/drawing/2014/main" id="{154FDEBB-9164-4CB4-A7CF-A1DE6EE16AE8}"/>
              </a:ext>
            </a:extLst>
          </p:cNvPr>
          <p:cNvSpPr txBox="1"/>
          <p:nvPr/>
        </p:nvSpPr>
        <p:spPr>
          <a:xfrm>
            <a:off x="278209" y="512281"/>
            <a:ext cx="5374445" cy="954107"/>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LOCAL LEARNING COMMUNITY DASHBOARD</a:t>
            </a:r>
          </a:p>
        </p:txBody>
      </p:sp>
      <p:sp>
        <p:nvSpPr>
          <p:cNvPr id="10" name="TextBox 9">
            <a:extLst>
              <a:ext uri="{FF2B5EF4-FFF2-40B4-BE49-F238E27FC236}">
                <a16:creationId xmlns:a16="http://schemas.microsoft.com/office/drawing/2014/main" id="{2857D8B3-B6C3-240B-D14F-A91E600BC555}"/>
              </a:ext>
            </a:extLst>
          </p:cNvPr>
          <p:cNvSpPr txBox="1"/>
          <p:nvPr/>
        </p:nvSpPr>
        <p:spPr>
          <a:xfrm>
            <a:off x="8195270" y="712264"/>
            <a:ext cx="2752215"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LINCOLNSHIRE</a:t>
            </a:r>
          </a:p>
        </p:txBody>
      </p:sp>
      <p:pic>
        <p:nvPicPr>
          <p:cNvPr id="12" name="Picture 11">
            <a:extLst>
              <a:ext uri="{FF2B5EF4-FFF2-40B4-BE49-F238E27FC236}">
                <a16:creationId xmlns:a16="http://schemas.microsoft.com/office/drawing/2014/main" id="{D926CC3B-5E3A-8D7C-28C7-391F0DEB5E47}"/>
              </a:ext>
            </a:extLst>
          </p:cNvPr>
          <p:cNvPicPr>
            <a:picLocks noChangeAspect="1"/>
          </p:cNvPicPr>
          <p:nvPr/>
        </p:nvPicPr>
        <p:blipFill>
          <a:blip r:embed="rId32"/>
          <a:stretch>
            <a:fillRect/>
          </a:stretch>
        </p:blipFill>
        <p:spPr>
          <a:xfrm>
            <a:off x="289725" y="4501271"/>
            <a:ext cx="3784600" cy="2044700"/>
          </a:xfrm>
          <a:prstGeom prst="rect">
            <a:avLst/>
          </a:prstGeom>
        </p:spPr>
      </p:pic>
      <p:pic>
        <p:nvPicPr>
          <p:cNvPr id="47" name="Picture 46">
            <a:extLst>
              <a:ext uri="{FF2B5EF4-FFF2-40B4-BE49-F238E27FC236}">
                <a16:creationId xmlns:a16="http://schemas.microsoft.com/office/drawing/2014/main" id="{AB061B77-7399-939A-2950-896890642134}"/>
              </a:ext>
            </a:extLst>
          </p:cNvPr>
          <p:cNvPicPr>
            <a:picLocks noChangeAspect="1"/>
          </p:cNvPicPr>
          <p:nvPr/>
        </p:nvPicPr>
        <p:blipFill>
          <a:blip r:embed="rId33"/>
          <a:stretch>
            <a:fillRect/>
          </a:stretch>
        </p:blipFill>
        <p:spPr>
          <a:xfrm>
            <a:off x="4042918" y="1645666"/>
            <a:ext cx="4051300" cy="1079500"/>
          </a:xfrm>
          <a:prstGeom prst="rect">
            <a:avLst/>
          </a:prstGeom>
        </p:spPr>
      </p:pic>
      <p:pic>
        <p:nvPicPr>
          <p:cNvPr id="48" name="Picture 47">
            <a:extLst>
              <a:ext uri="{FF2B5EF4-FFF2-40B4-BE49-F238E27FC236}">
                <a16:creationId xmlns:a16="http://schemas.microsoft.com/office/drawing/2014/main" id="{1FC00873-8C1F-389F-5AF5-04222D0FCA9C}"/>
              </a:ext>
            </a:extLst>
          </p:cNvPr>
          <p:cNvPicPr>
            <a:picLocks noChangeAspect="1"/>
          </p:cNvPicPr>
          <p:nvPr/>
        </p:nvPicPr>
        <p:blipFill>
          <a:blip r:embed="rId34"/>
          <a:stretch>
            <a:fillRect/>
          </a:stretch>
        </p:blipFill>
        <p:spPr>
          <a:xfrm>
            <a:off x="4050792" y="4268724"/>
            <a:ext cx="3962400" cy="990600"/>
          </a:xfrm>
          <a:prstGeom prst="rect">
            <a:avLst/>
          </a:prstGeom>
        </p:spPr>
      </p:pic>
      <p:pic>
        <p:nvPicPr>
          <p:cNvPr id="54" name="Picture 53">
            <a:extLst>
              <a:ext uri="{FF2B5EF4-FFF2-40B4-BE49-F238E27FC236}">
                <a16:creationId xmlns:a16="http://schemas.microsoft.com/office/drawing/2014/main" id="{76910103-B8CA-C856-DF0F-9FED7CE0029B}"/>
              </a:ext>
            </a:extLst>
          </p:cNvPr>
          <p:cNvPicPr>
            <a:picLocks noChangeAspect="1"/>
          </p:cNvPicPr>
          <p:nvPr/>
        </p:nvPicPr>
        <p:blipFill>
          <a:blip r:embed="rId35"/>
          <a:stretch>
            <a:fillRect/>
          </a:stretch>
        </p:blipFill>
        <p:spPr>
          <a:xfrm>
            <a:off x="4044442" y="2988564"/>
            <a:ext cx="3975100" cy="990600"/>
          </a:xfrm>
          <a:prstGeom prst="rect">
            <a:avLst/>
          </a:prstGeom>
        </p:spPr>
      </p:pic>
      <p:pic>
        <p:nvPicPr>
          <p:cNvPr id="69" name="Picture 68">
            <a:extLst>
              <a:ext uri="{FF2B5EF4-FFF2-40B4-BE49-F238E27FC236}">
                <a16:creationId xmlns:a16="http://schemas.microsoft.com/office/drawing/2014/main" id="{E09B17A8-7B59-5774-1DA0-101F02219266}"/>
              </a:ext>
            </a:extLst>
          </p:cNvPr>
          <p:cNvPicPr>
            <a:picLocks noChangeAspect="1"/>
          </p:cNvPicPr>
          <p:nvPr/>
        </p:nvPicPr>
        <p:blipFill rotWithShape="1">
          <a:blip r:embed="rId36" cstate="email">
            <a:extLst>
              <a:ext uri="{28A0092B-C50C-407E-A947-70E740481C1C}">
                <a14:useLocalDpi xmlns:a14="http://schemas.microsoft.com/office/drawing/2010/main"/>
              </a:ext>
            </a:extLst>
          </a:blip>
          <a:srcRect l="69181" t="8741" b="51562"/>
          <a:stretch/>
        </p:blipFill>
        <p:spPr>
          <a:xfrm>
            <a:off x="10872808" y="4975654"/>
            <a:ext cx="1182030" cy="1144420"/>
          </a:xfrm>
          <a:prstGeom prst="rect">
            <a:avLst/>
          </a:prstGeom>
        </p:spPr>
      </p:pic>
      <p:pic>
        <p:nvPicPr>
          <p:cNvPr id="4" name="Picture 3">
            <a:extLst>
              <a:ext uri="{FF2B5EF4-FFF2-40B4-BE49-F238E27FC236}">
                <a16:creationId xmlns:a16="http://schemas.microsoft.com/office/drawing/2014/main" id="{4A52EE12-80AD-E12E-5AF9-212D9F76ABCA}"/>
              </a:ext>
            </a:extLst>
          </p:cNvPr>
          <p:cNvPicPr>
            <a:picLocks noChangeAspect="1"/>
          </p:cNvPicPr>
          <p:nvPr/>
        </p:nvPicPr>
        <p:blipFill>
          <a:blip r:embed="rId37" cstate="email">
            <a:biLevel thresh="25000"/>
            <a:extLst>
              <a:ext uri="{BEBA8EAE-BF5A-486C-A8C5-ECC9F3942E4B}">
                <a14:imgProps xmlns:a14="http://schemas.microsoft.com/office/drawing/2010/main">
                  <a14:imgLayer r:embed="rId38">
                    <a14:imgEffect>
                      <a14:colorTemperature colorTemp="11500"/>
                    </a14:imgEffect>
                    <a14:imgEffect>
                      <a14:saturation sat="400000"/>
                    </a14:imgEffect>
                  </a14:imgLayer>
                </a14:imgProps>
              </a:ext>
              <a:ext uri="{28A0092B-C50C-407E-A947-70E740481C1C}">
                <a14:useLocalDpi xmlns:a14="http://schemas.microsoft.com/office/drawing/2010/main"/>
              </a:ext>
            </a:extLst>
          </a:blip>
          <a:stretch>
            <a:fillRect/>
          </a:stretch>
        </p:blipFill>
        <p:spPr>
          <a:xfrm>
            <a:off x="11018184" y="533303"/>
            <a:ext cx="773015" cy="925584"/>
          </a:xfrm>
          <a:prstGeom prst="rect">
            <a:avLst/>
          </a:prstGeom>
        </p:spPr>
      </p:pic>
    </p:spTree>
    <p:extLst>
      <p:ext uri="{BB962C8B-B14F-4D97-AF65-F5344CB8AC3E}">
        <p14:creationId xmlns:p14="http://schemas.microsoft.com/office/powerpoint/2010/main" val="679619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2984D9-E041-4FA9-B011-4D47EED52240}"/>
              </a:ext>
            </a:extLst>
          </p:cNvPr>
          <p:cNvSpPr txBox="1"/>
          <p:nvPr/>
        </p:nvSpPr>
        <p:spPr>
          <a:xfrm>
            <a:off x="267121" y="1531993"/>
            <a:ext cx="7790206" cy="5281189"/>
          </a:xfrm>
          <a:prstGeom prst="rect">
            <a:avLst/>
          </a:prstGeom>
          <a:noFill/>
        </p:spPr>
        <p:txBody>
          <a:bodyPr wrap="square" rtlCol="0">
            <a:spAutoFit/>
          </a:bodyPr>
          <a:lstStyle/>
          <a:p>
            <a:pPr marL="285750" indent="-285750" defTabSz="457200">
              <a:lnSpc>
                <a:spcPct val="110000"/>
              </a:lnSpc>
              <a:spcAft>
                <a:spcPts val="3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Pupils across North Lincolnshire achieved an average attainment 8 score of 46.8 in 2021/22 (compared to a national average of 48.8), down from 48.7 in 2020/21 but in line with the national trend.  </a:t>
            </a:r>
            <a:endPar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0000"/>
              </a:lnSpc>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An advance in </a:t>
            </a: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apprenticeship numbers </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since a low of 940 in 2019/20 appears to have stalled somewhat, with 2021/22 only seeing an increase by 10 starts on 2020/21 numbers (1,190 to 1,200 – which could be due to rounding). </a:t>
            </a:r>
          </a:p>
          <a:p>
            <a:pPr marL="285750" lvl="0" indent="-285750" defTabSz="457200">
              <a:lnSpc>
                <a:spcPct val="110000"/>
              </a:lnSpc>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Numbers have increased slightly in under 19s and 19-24s, but these have been wiped out by a decrease in starts by those aged 25+.</a:t>
            </a:r>
          </a:p>
          <a:p>
            <a:pPr marL="285750" lvl="0" indent="-285750" defTabSz="457200">
              <a:lnSpc>
                <a:spcPct val="110000"/>
              </a:lnSpc>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Increases can also be seen in starts in advanced and higher apprenticeships, but again these have been wiped out by falls in intermediate starts.</a:t>
            </a:r>
          </a:p>
          <a:p>
            <a:pPr marL="285750" lvl="0" indent="-285750" defTabSz="457200">
              <a:lnSpc>
                <a:spcPct val="110000"/>
              </a:lnSpc>
              <a:spcAft>
                <a:spcPts val="3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The highest apprenticeship starts were across the subject areas of ‘Business administration and law’ (290 starts – 24%), ‘Health, public services and care’ (280 starts – 23%), and ‘Engineering and manufacturing technologies’ starts (220 starts – 18%). </a:t>
            </a:r>
          </a:p>
          <a:p>
            <a:pPr marL="285750" lvl="0" indent="-285750" defTabSz="457200">
              <a:lnSpc>
                <a:spcPct val="110000"/>
              </a:lnSpc>
              <a:spcAft>
                <a:spcPts val="3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Similar to other areas, participation levels of those aged 19+ in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community learning</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increased in 2021/22 to 610 (up from a low of 400 in 2020/21), whilst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education and training</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participation numbers have continued to fall, reaching 2,810 in 2021/22, down from a recent high of 3,850 in 2016/17. </a:t>
            </a:r>
          </a:p>
          <a:p>
            <a:pPr marL="285750" lvl="0" indent="-285750" defTabSz="457200">
              <a:lnSpc>
                <a:spcPct val="110000"/>
              </a:lnSpc>
              <a:buFontTx/>
              <a:buChar char="-"/>
              <a:defRPr/>
            </a:pP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Participation in higher education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in North Lincolnshire is low, with half (50%) of all communities in the bottom two quintiles (24% in Q1 and 26% in Q2) nationally based on the proportion of 16-year-old state-funded mainstream school pupils who go on into higher education. Only three percent of communities feature in the top quintile.</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descr="Audience raising hands during work presentation">
            <a:extLst>
              <a:ext uri="{FF2B5EF4-FFF2-40B4-BE49-F238E27FC236}">
                <a16:creationId xmlns:a16="http://schemas.microsoft.com/office/drawing/2014/main" id="{A963999B-26F0-C6DA-3AB1-8E9139E3831A}"/>
              </a:ext>
            </a:extLst>
          </p:cNvPr>
          <p:cNvPicPr>
            <a:picLocks noChangeAspect="1"/>
          </p:cNvPicPr>
          <p:nvPr/>
        </p:nvPicPr>
        <p:blipFill rotWithShape="1">
          <a:blip r:embed="rId2" cstate="email">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8088672" y="1537791"/>
            <a:ext cx="3836205" cy="5048907"/>
          </a:xfrm>
          <a:prstGeom prst="rect">
            <a:avLst/>
          </a:prstGeom>
        </p:spPr>
      </p:pic>
      <p:sp>
        <p:nvSpPr>
          <p:cNvPr id="8" name="Rectangle 7">
            <a:extLst>
              <a:ext uri="{FF2B5EF4-FFF2-40B4-BE49-F238E27FC236}">
                <a16:creationId xmlns:a16="http://schemas.microsoft.com/office/drawing/2014/main" id="{F1EE04A0-7CBA-6DEE-1A19-1EE2D208CCE7}"/>
              </a:ext>
            </a:extLst>
          </p:cNvPr>
          <p:cNvSpPr/>
          <p:nvPr/>
        </p:nvSpPr>
        <p:spPr>
          <a:xfrm>
            <a:off x="8099827" y="1531992"/>
            <a:ext cx="3836204" cy="5054706"/>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descr="A picture containing text, plant, flower, wheel&#10;&#10;Description automatically generated">
            <a:extLst>
              <a:ext uri="{FF2B5EF4-FFF2-40B4-BE49-F238E27FC236}">
                <a16:creationId xmlns:a16="http://schemas.microsoft.com/office/drawing/2014/main" id="{38434D4A-888C-39BF-CA9B-DC3C88DE83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20612" y="1573965"/>
            <a:ext cx="469899" cy="714246"/>
          </a:xfrm>
          <a:prstGeom prst="rect">
            <a:avLst/>
          </a:prstGeom>
        </p:spPr>
      </p:pic>
      <p:sp>
        <p:nvSpPr>
          <p:cNvPr id="11" name="TextBox 10">
            <a:extLst>
              <a:ext uri="{FF2B5EF4-FFF2-40B4-BE49-F238E27FC236}">
                <a16:creationId xmlns:a16="http://schemas.microsoft.com/office/drawing/2014/main" id="{F3AF9576-7673-2AD3-36F4-66D05530BACD}"/>
              </a:ext>
            </a:extLst>
          </p:cNvPr>
          <p:cNvSpPr txBox="1"/>
          <p:nvPr/>
        </p:nvSpPr>
        <p:spPr>
          <a:xfrm>
            <a:off x="10036281" y="2335516"/>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11%</a:t>
            </a:r>
          </a:p>
        </p:txBody>
      </p:sp>
      <p:sp>
        <p:nvSpPr>
          <p:cNvPr id="12" name="TextBox 11">
            <a:extLst>
              <a:ext uri="{FF2B5EF4-FFF2-40B4-BE49-F238E27FC236}">
                <a16:creationId xmlns:a16="http://schemas.microsoft.com/office/drawing/2014/main" id="{44344FF8-34D9-712D-BC6B-F91AE2A29080}"/>
              </a:ext>
            </a:extLst>
          </p:cNvPr>
          <p:cNvSpPr txBox="1"/>
          <p:nvPr/>
        </p:nvSpPr>
        <p:spPr>
          <a:xfrm>
            <a:off x="10898591" y="2330939"/>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9%</a:t>
            </a:r>
          </a:p>
        </p:txBody>
      </p:sp>
      <p:sp>
        <p:nvSpPr>
          <p:cNvPr id="13" name="TextBox 12">
            <a:extLst>
              <a:ext uri="{FF2B5EF4-FFF2-40B4-BE49-F238E27FC236}">
                <a16:creationId xmlns:a16="http://schemas.microsoft.com/office/drawing/2014/main" id="{244E48A5-1CB7-DFD1-AE9E-06C62AE95171}"/>
              </a:ext>
            </a:extLst>
          </p:cNvPr>
          <p:cNvSpPr txBox="1"/>
          <p:nvPr/>
        </p:nvSpPr>
        <p:spPr>
          <a:xfrm>
            <a:off x="8057948" y="2893412"/>
            <a:ext cx="1364831" cy="954107"/>
          </a:xfrm>
          <a:prstGeom prst="rect">
            <a:avLst/>
          </a:prstGeom>
          <a:noFill/>
        </p:spPr>
        <p:txBody>
          <a:bodyPr wrap="square" rtlCol="0">
            <a:spAutoFit/>
          </a:bodyPr>
          <a:lstStyle/>
          <a:p>
            <a:r>
              <a:rPr lang="en-US" sz="1400" b="1" dirty="0">
                <a:latin typeface="Arial Nova" panose="020B0504020202020204" pitchFamily="34" charset="0"/>
              </a:rPr>
              <a:t>Community Learning Participation, 20/21-21/22</a:t>
            </a:r>
          </a:p>
        </p:txBody>
      </p:sp>
      <p:sp>
        <p:nvSpPr>
          <p:cNvPr id="14" name="TextBox 13">
            <a:extLst>
              <a:ext uri="{FF2B5EF4-FFF2-40B4-BE49-F238E27FC236}">
                <a16:creationId xmlns:a16="http://schemas.microsoft.com/office/drawing/2014/main" id="{26F7BEDC-3DB5-F62D-AD5D-67A429AB4733}"/>
              </a:ext>
            </a:extLst>
          </p:cNvPr>
          <p:cNvSpPr txBox="1"/>
          <p:nvPr/>
        </p:nvSpPr>
        <p:spPr>
          <a:xfrm>
            <a:off x="8068476" y="4974101"/>
            <a:ext cx="1574287" cy="1384995"/>
          </a:xfrm>
          <a:prstGeom prst="rect">
            <a:avLst/>
          </a:prstGeom>
          <a:noFill/>
        </p:spPr>
        <p:txBody>
          <a:bodyPr wrap="square" rtlCol="0">
            <a:spAutoFit/>
          </a:bodyPr>
          <a:lstStyle/>
          <a:p>
            <a:r>
              <a:rPr lang="en-US" sz="1400" b="1" dirty="0">
                <a:latin typeface="Arial Nova" panose="020B0504020202020204" pitchFamily="34" charset="0"/>
              </a:rPr>
              <a:t>% of communities    in lowest /</a:t>
            </a:r>
          </a:p>
          <a:p>
            <a:r>
              <a:rPr lang="en-US" sz="1400" b="1" dirty="0">
                <a:latin typeface="Arial Nova" panose="020B0504020202020204" pitchFamily="34" charset="0"/>
              </a:rPr>
              <a:t>highest quintiles for    HE participation</a:t>
            </a:r>
          </a:p>
        </p:txBody>
      </p:sp>
      <p:sp>
        <p:nvSpPr>
          <p:cNvPr id="19" name="TextBox 18">
            <a:extLst>
              <a:ext uri="{FF2B5EF4-FFF2-40B4-BE49-F238E27FC236}">
                <a16:creationId xmlns:a16="http://schemas.microsoft.com/office/drawing/2014/main" id="{3A9E18C8-FCAE-E6EC-91E4-7101FDD03A3E}"/>
              </a:ext>
            </a:extLst>
          </p:cNvPr>
          <p:cNvSpPr txBox="1"/>
          <p:nvPr/>
        </p:nvSpPr>
        <p:spPr>
          <a:xfrm>
            <a:off x="8057326" y="6309235"/>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TUNDRA</a:t>
            </a:r>
          </a:p>
        </p:txBody>
      </p:sp>
      <p:sp>
        <p:nvSpPr>
          <p:cNvPr id="20" name="TextBox 19">
            <a:extLst>
              <a:ext uri="{FF2B5EF4-FFF2-40B4-BE49-F238E27FC236}">
                <a16:creationId xmlns:a16="http://schemas.microsoft.com/office/drawing/2014/main" id="{9AD20B20-33AE-2D02-EE0C-7392B30785BE}"/>
              </a:ext>
            </a:extLst>
          </p:cNvPr>
          <p:cNvSpPr txBox="1"/>
          <p:nvPr/>
        </p:nvSpPr>
        <p:spPr>
          <a:xfrm>
            <a:off x="9257734" y="2330182"/>
            <a:ext cx="935031"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a:t>
            </a:r>
          </a:p>
        </p:txBody>
      </p:sp>
      <p:sp>
        <p:nvSpPr>
          <p:cNvPr id="21" name="Up Arrow 20">
            <a:extLst>
              <a:ext uri="{FF2B5EF4-FFF2-40B4-BE49-F238E27FC236}">
                <a16:creationId xmlns:a16="http://schemas.microsoft.com/office/drawing/2014/main" id="{FD8110D1-2AE7-DF22-A5E4-5A212DC301B7}"/>
              </a:ext>
            </a:extLst>
          </p:cNvPr>
          <p:cNvSpPr/>
          <p:nvPr/>
        </p:nvSpPr>
        <p:spPr>
          <a:xfrm>
            <a:off x="9915056" y="2029116"/>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p Arrow 21">
            <a:extLst>
              <a:ext uri="{FF2B5EF4-FFF2-40B4-BE49-F238E27FC236}">
                <a16:creationId xmlns:a16="http://schemas.microsoft.com/office/drawing/2014/main" id="{A70C6B68-70B6-C955-F390-044215591EB1}"/>
              </a:ext>
            </a:extLst>
          </p:cNvPr>
          <p:cNvSpPr/>
          <p:nvPr/>
        </p:nvSpPr>
        <p:spPr>
          <a:xfrm>
            <a:off x="10784680" y="2054753"/>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p Arrow 22">
            <a:extLst>
              <a:ext uri="{FF2B5EF4-FFF2-40B4-BE49-F238E27FC236}">
                <a16:creationId xmlns:a16="http://schemas.microsoft.com/office/drawing/2014/main" id="{103D20FA-FE78-E695-E2F5-AA0DA058D3CC}"/>
              </a:ext>
            </a:extLst>
          </p:cNvPr>
          <p:cNvSpPr/>
          <p:nvPr/>
        </p:nvSpPr>
        <p:spPr>
          <a:xfrm>
            <a:off x="11569136" y="2054752"/>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809EDDB2-A0F3-3589-5DE8-CA81DABD403B}"/>
              </a:ext>
            </a:extLst>
          </p:cNvPr>
          <p:cNvSpPr txBox="1"/>
          <p:nvPr/>
        </p:nvSpPr>
        <p:spPr>
          <a:xfrm>
            <a:off x="9183752" y="3159152"/>
            <a:ext cx="1077810"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53%</a:t>
            </a:r>
          </a:p>
        </p:txBody>
      </p:sp>
      <p:sp>
        <p:nvSpPr>
          <p:cNvPr id="25" name="TextBox 24">
            <a:extLst>
              <a:ext uri="{FF2B5EF4-FFF2-40B4-BE49-F238E27FC236}">
                <a16:creationId xmlns:a16="http://schemas.microsoft.com/office/drawing/2014/main" id="{29AF7F2A-0210-21B8-D4AA-D168F98EF399}"/>
              </a:ext>
            </a:extLst>
          </p:cNvPr>
          <p:cNvSpPr txBox="1"/>
          <p:nvPr/>
        </p:nvSpPr>
        <p:spPr>
          <a:xfrm>
            <a:off x="10034186" y="3155065"/>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22%</a:t>
            </a:r>
          </a:p>
        </p:txBody>
      </p:sp>
      <p:sp>
        <p:nvSpPr>
          <p:cNvPr id="26" name="TextBox 25">
            <a:extLst>
              <a:ext uri="{FF2B5EF4-FFF2-40B4-BE49-F238E27FC236}">
                <a16:creationId xmlns:a16="http://schemas.microsoft.com/office/drawing/2014/main" id="{BED98187-23C0-938D-0621-15A04264742F}"/>
              </a:ext>
            </a:extLst>
          </p:cNvPr>
          <p:cNvSpPr txBox="1"/>
          <p:nvPr/>
        </p:nvSpPr>
        <p:spPr>
          <a:xfrm>
            <a:off x="10813618" y="3160454"/>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25%</a:t>
            </a:r>
          </a:p>
        </p:txBody>
      </p:sp>
      <p:sp>
        <p:nvSpPr>
          <p:cNvPr id="27" name="TextBox 26">
            <a:extLst>
              <a:ext uri="{FF2B5EF4-FFF2-40B4-BE49-F238E27FC236}">
                <a16:creationId xmlns:a16="http://schemas.microsoft.com/office/drawing/2014/main" id="{16EB0D2F-7BE5-80BC-883C-3133E39D65F8}"/>
              </a:ext>
            </a:extLst>
          </p:cNvPr>
          <p:cNvSpPr txBox="1"/>
          <p:nvPr/>
        </p:nvSpPr>
        <p:spPr>
          <a:xfrm>
            <a:off x="9205780" y="4083153"/>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-3%</a:t>
            </a:r>
          </a:p>
        </p:txBody>
      </p:sp>
      <p:sp>
        <p:nvSpPr>
          <p:cNvPr id="28" name="TextBox 27">
            <a:extLst>
              <a:ext uri="{FF2B5EF4-FFF2-40B4-BE49-F238E27FC236}">
                <a16:creationId xmlns:a16="http://schemas.microsoft.com/office/drawing/2014/main" id="{5DC6D3F0-2A7F-ADC4-1576-000109EAD62D}"/>
              </a:ext>
            </a:extLst>
          </p:cNvPr>
          <p:cNvSpPr txBox="1"/>
          <p:nvPr/>
        </p:nvSpPr>
        <p:spPr>
          <a:xfrm>
            <a:off x="10209607" y="4083154"/>
            <a:ext cx="790934"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-5%</a:t>
            </a:r>
          </a:p>
        </p:txBody>
      </p:sp>
      <p:sp>
        <p:nvSpPr>
          <p:cNvPr id="29" name="TextBox 28">
            <a:extLst>
              <a:ext uri="{FF2B5EF4-FFF2-40B4-BE49-F238E27FC236}">
                <a16:creationId xmlns:a16="http://schemas.microsoft.com/office/drawing/2014/main" id="{2D551601-87D2-F894-CADB-90F5C61C665B}"/>
              </a:ext>
            </a:extLst>
          </p:cNvPr>
          <p:cNvSpPr txBox="1"/>
          <p:nvPr/>
        </p:nvSpPr>
        <p:spPr>
          <a:xfrm>
            <a:off x="11075992" y="4083154"/>
            <a:ext cx="72912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1%</a:t>
            </a:r>
          </a:p>
        </p:txBody>
      </p:sp>
      <p:sp>
        <p:nvSpPr>
          <p:cNvPr id="30" name="Up Arrow 29">
            <a:extLst>
              <a:ext uri="{FF2B5EF4-FFF2-40B4-BE49-F238E27FC236}">
                <a16:creationId xmlns:a16="http://schemas.microsoft.com/office/drawing/2014/main" id="{7A16A274-8DFA-3912-EC0C-CE7640C78E75}"/>
              </a:ext>
            </a:extLst>
          </p:cNvPr>
          <p:cNvSpPr/>
          <p:nvPr/>
        </p:nvSpPr>
        <p:spPr>
          <a:xfrm>
            <a:off x="9911591" y="2836147"/>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p Arrow 30">
            <a:extLst>
              <a:ext uri="{FF2B5EF4-FFF2-40B4-BE49-F238E27FC236}">
                <a16:creationId xmlns:a16="http://schemas.microsoft.com/office/drawing/2014/main" id="{81FB9BC1-831E-2DFD-3795-1CA489807735}"/>
              </a:ext>
            </a:extLst>
          </p:cNvPr>
          <p:cNvSpPr/>
          <p:nvPr/>
        </p:nvSpPr>
        <p:spPr>
          <a:xfrm>
            <a:off x="10781215" y="2861784"/>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Up Arrow 31">
            <a:extLst>
              <a:ext uri="{FF2B5EF4-FFF2-40B4-BE49-F238E27FC236}">
                <a16:creationId xmlns:a16="http://schemas.microsoft.com/office/drawing/2014/main" id="{B8956D9F-9B3C-6512-0E20-585A7E7EA1C3}"/>
              </a:ext>
            </a:extLst>
          </p:cNvPr>
          <p:cNvSpPr/>
          <p:nvPr/>
        </p:nvSpPr>
        <p:spPr>
          <a:xfrm>
            <a:off x="11565671" y="2861783"/>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Up Arrow 32">
            <a:extLst>
              <a:ext uri="{FF2B5EF4-FFF2-40B4-BE49-F238E27FC236}">
                <a16:creationId xmlns:a16="http://schemas.microsoft.com/office/drawing/2014/main" id="{479CC64A-760B-68F6-4D01-5DFEAE11502B}"/>
              </a:ext>
            </a:extLst>
          </p:cNvPr>
          <p:cNvSpPr/>
          <p:nvPr/>
        </p:nvSpPr>
        <p:spPr>
          <a:xfrm rot="10800000">
            <a:off x="9908126" y="3767867"/>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Up Arrow 33">
            <a:extLst>
              <a:ext uri="{FF2B5EF4-FFF2-40B4-BE49-F238E27FC236}">
                <a16:creationId xmlns:a16="http://schemas.microsoft.com/office/drawing/2014/main" id="{A7835471-C85B-EFFC-BD22-3CB71BB95000}"/>
              </a:ext>
            </a:extLst>
          </p:cNvPr>
          <p:cNvSpPr/>
          <p:nvPr/>
        </p:nvSpPr>
        <p:spPr>
          <a:xfrm rot="10800000">
            <a:off x="10777750" y="3793504"/>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Up Arrow 34">
            <a:extLst>
              <a:ext uri="{FF2B5EF4-FFF2-40B4-BE49-F238E27FC236}">
                <a16:creationId xmlns:a16="http://schemas.microsoft.com/office/drawing/2014/main" id="{65464568-43A7-1187-DC91-D0BA0B2BFD04}"/>
              </a:ext>
            </a:extLst>
          </p:cNvPr>
          <p:cNvSpPr/>
          <p:nvPr/>
        </p:nvSpPr>
        <p:spPr>
          <a:xfrm>
            <a:off x="11562206" y="3793503"/>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EBB345FC-327D-6487-25A9-BCB736A5AAF6}"/>
              </a:ext>
            </a:extLst>
          </p:cNvPr>
          <p:cNvSpPr txBox="1"/>
          <p:nvPr/>
        </p:nvSpPr>
        <p:spPr>
          <a:xfrm>
            <a:off x="9236144" y="5234904"/>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24%</a:t>
            </a:r>
          </a:p>
        </p:txBody>
      </p:sp>
      <p:cxnSp>
        <p:nvCxnSpPr>
          <p:cNvPr id="37" name="Straight Connector 36">
            <a:extLst>
              <a:ext uri="{FF2B5EF4-FFF2-40B4-BE49-F238E27FC236}">
                <a16:creationId xmlns:a16="http://schemas.microsoft.com/office/drawing/2014/main" id="{00E829EB-9C14-8E47-280A-F9159EA971B1}"/>
              </a:ext>
            </a:extLst>
          </p:cNvPr>
          <p:cNvCxnSpPr/>
          <p:nvPr/>
        </p:nvCxnSpPr>
        <p:spPr>
          <a:xfrm>
            <a:off x="9396010" y="5700533"/>
            <a:ext cx="574363" cy="0"/>
          </a:xfrm>
          <a:prstGeom prst="line">
            <a:avLst/>
          </a:prstGeom>
          <a:ln w="31750">
            <a:solidFill>
              <a:srgbClr val="288036"/>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08D92EF-D121-A5F5-F3DB-B8DA4F03CBA3}"/>
              </a:ext>
            </a:extLst>
          </p:cNvPr>
          <p:cNvSpPr txBox="1"/>
          <p:nvPr/>
        </p:nvSpPr>
        <p:spPr>
          <a:xfrm>
            <a:off x="9236144" y="5703265"/>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3%</a:t>
            </a:r>
          </a:p>
        </p:txBody>
      </p:sp>
      <p:sp>
        <p:nvSpPr>
          <p:cNvPr id="39" name="TextBox 38">
            <a:extLst>
              <a:ext uri="{FF2B5EF4-FFF2-40B4-BE49-F238E27FC236}">
                <a16:creationId xmlns:a16="http://schemas.microsoft.com/office/drawing/2014/main" id="{9D0E9B4D-6474-4649-6B9B-D1EE73E5B211}"/>
              </a:ext>
            </a:extLst>
          </p:cNvPr>
          <p:cNvSpPr txBox="1"/>
          <p:nvPr/>
        </p:nvSpPr>
        <p:spPr>
          <a:xfrm>
            <a:off x="10095128" y="5231441"/>
            <a:ext cx="925178"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25%</a:t>
            </a:r>
          </a:p>
        </p:txBody>
      </p:sp>
      <p:sp>
        <p:nvSpPr>
          <p:cNvPr id="40" name="TextBox 39">
            <a:extLst>
              <a:ext uri="{FF2B5EF4-FFF2-40B4-BE49-F238E27FC236}">
                <a16:creationId xmlns:a16="http://schemas.microsoft.com/office/drawing/2014/main" id="{627F3E26-A1FB-F306-49B1-5FD5125916B8}"/>
              </a:ext>
            </a:extLst>
          </p:cNvPr>
          <p:cNvSpPr txBox="1"/>
          <p:nvPr/>
        </p:nvSpPr>
        <p:spPr>
          <a:xfrm>
            <a:off x="10095128" y="5699802"/>
            <a:ext cx="925178"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9%</a:t>
            </a:r>
          </a:p>
        </p:txBody>
      </p:sp>
      <p:cxnSp>
        <p:nvCxnSpPr>
          <p:cNvPr id="41" name="Straight Connector 40">
            <a:extLst>
              <a:ext uri="{FF2B5EF4-FFF2-40B4-BE49-F238E27FC236}">
                <a16:creationId xmlns:a16="http://schemas.microsoft.com/office/drawing/2014/main" id="{9E6DC9D5-C8D4-3357-CB88-DD01B7B684B5}"/>
              </a:ext>
            </a:extLst>
          </p:cNvPr>
          <p:cNvCxnSpPr/>
          <p:nvPr/>
        </p:nvCxnSpPr>
        <p:spPr>
          <a:xfrm>
            <a:off x="10254996" y="5697068"/>
            <a:ext cx="574363" cy="0"/>
          </a:xfrm>
          <a:prstGeom prst="line">
            <a:avLst/>
          </a:prstGeom>
          <a:ln w="31750">
            <a:solidFill>
              <a:srgbClr val="2E76B9"/>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94867EE3-D710-F598-5399-7746495FC9E5}"/>
              </a:ext>
            </a:extLst>
          </p:cNvPr>
          <p:cNvSpPr txBox="1"/>
          <p:nvPr/>
        </p:nvSpPr>
        <p:spPr>
          <a:xfrm>
            <a:off x="8050872" y="2190239"/>
            <a:ext cx="1505723" cy="738664"/>
          </a:xfrm>
          <a:prstGeom prst="rect">
            <a:avLst/>
          </a:prstGeom>
          <a:noFill/>
        </p:spPr>
        <p:txBody>
          <a:bodyPr wrap="square" rtlCol="0">
            <a:spAutoFit/>
          </a:bodyPr>
          <a:lstStyle/>
          <a:p>
            <a:r>
              <a:rPr lang="en-US" sz="1400" b="1" dirty="0">
                <a:latin typeface="Arial Nova" panose="020B0504020202020204" pitchFamily="34" charset="0"/>
              </a:rPr>
              <a:t>Apprenticeship Starts, </a:t>
            </a:r>
          </a:p>
          <a:p>
            <a:r>
              <a:rPr lang="en-US" sz="1400" b="1" dirty="0">
                <a:latin typeface="Arial Nova" panose="020B0504020202020204" pitchFamily="34" charset="0"/>
              </a:rPr>
              <a:t>20/21 - 21/22</a:t>
            </a:r>
          </a:p>
        </p:txBody>
      </p:sp>
      <p:sp>
        <p:nvSpPr>
          <p:cNvPr id="44" name="TextBox 43">
            <a:extLst>
              <a:ext uri="{FF2B5EF4-FFF2-40B4-BE49-F238E27FC236}">
                <a16:creationId xmlns:a16="http://schemas.microsoft.com/office/drawing/2014/main" id="{0F79A808-BE0C-7D46-4747-E4BD6FC85016}"/>
              </a:ext>
            </a:extLst>
          </p:cNvPr>
          <p:cNvSpPr txBox="1"/>
          <p:nvPr/>
        </p:nvSpPr>
        <p:spPr>
          <a:xfrm>
            <a:off x="8048302" y="3840810"/>
            <a:ext cx="1364831" cy="954107"/>
          </a:xfrm>
          <a:prstGeom prst="rect">
            <a:avLst/>
          </a:prstGeom>
          <a:noFill/>
        </p:spPr>
        <p:txBody>
          <a:bodyPr wrap="square" rtlCol="0">
            <a:spAutoFit/>
          </a:bodyPr>
          <a:lstStyle/>
          <a:p>
            <a:r>
              <a:rPr lang="en-US" sz="1400" b="1" dirty="0">
                <a:latin typeface="Arial Nova" panose="020B0504020202020204" pitchFamily="34" charset="0"/>
              </a:rPr>
              <a:t>Education &amp;  Training Participation, 20/21-21/22</a:t>
            </a:r>
          </a:p>
        </p:txBody>
      </p:sp>
      <p:sp>
        <p:nvSpPr>
          <p:cNvPr id="45" name="TextBox 44">
            <a:extLst>
              <a:ext uri="{FF2B5EF4-FFF2-40B4-BE49-F238E27FC236}">
                <a16:creationId xmlns:a16="http://schemas.microsoft.com/office/drawing/2014/main" id="{8B3EF498-1BD2-2956-AD81-1EC7948972AB}"/>
              </a:ext>
            </a:extLst>
          </p:cNvPr>
          <p:cNvSpPr txBox="1"/>
          <p:nvPr/>
        </p:nvSpPr>
        <p:spPr>
          <a:xfrm>
            <a:off x="8052272" y="4705399"/>
            <a:ext cx="3836203" cy="276999"/>
          </a:xfrm>
          <a:prstGeom prst="rect">
            <a:avLst/>
          </a:prstGeom>
          <a:noFill/>
        </p:spPr>
        <p:txBody>
          <a:bodyPr wrap="square" rtlCol="0">
            <a:spAutoFit/>
          </a:bodyPr>
          <a:lstStyle/>
          <a:p>
            <a:r>
              <a:rPr lang="en-US" sz="1200" b="1" dirty="0">
                <a:latin typeface="Arial Nova" panose="020B0504020202020204" pitchFamily="34" charset="0"/>
              </a:rPr>
              <a:t>Sources: </a:t>
            </a:r>
            <a:r>
              <a:rPr lang="en-US" sz="1200" dirty="0">
                <a:latin typeface="Arial Nova" panose="020B0504020202020204" pitchFamily="34" charset="0"/>
              </a:rPr>
              <a:t>Department for Education</a:t>
            </a:r>
          </a:p>
        </p:txBody>
      </p:sp>
      <p:sp>
        <p:nvSpPr>
          <p:cNvPr id="4" name="TextBox 3">
            <a:extLst>
              <a:ext uri="{FF2B5EF4-FFF2-40B4-BE49-F238E27FC236}">
                <a16:creationId xmlns:a16="http://schemas.microsoft.com/office/drawing/2014/main" id="{A16BE53F-16A5-4AA9-650B-E08E67287E42}"/>
              </a:ext>
            </a:extLst>
          </p:cNvPr>
          <p:cNvSpPr txBox="1"/>
          <p:nvPr/>
        </p:nvSpPr>
        <p:spPr>
          <a:xfrm>
            <a:off x="10965659" y="5227746"/>
            <a:ext cx="925178" cy="461665"/>
          </a:xfrm>
          <a:prstGeom prst="rect">
            <a:avLst/>
          </a:prstGeom>
          <a:noFill/>
        </p:spPr>
        <p:txBody>
          <a:bodyPr wrap="square" rtlCol="0">
            <a:spAutoFit/>
          </a:bodyPr>
          <a:lstStyle/>
          <a:p>
            <a:pPr algn="ctr"/>
            <a:r>
              <a:rPr lang="en-US" sz="2400" b="1" dirty="0">
                <a:solidFill>
                  <a:srgbClr val="D8397C"/>
                </a:solidFill>
                <a:latin typeface="Arial Nova" panose="020B0504020202020204" pitchFamily="34" charset="0"/>
              </a:rPr>
              <a:t>20%</a:t>
            </a:r>
          </a:p>
        </p:txBody>
      </p:sp>
      <p:sp>
        <p:nvSpPr>
          <p:cNvPr id="5" name="TextBox 4">
            <a:extLst>
              <a:ext uri="{FF2B5EF4-FFF2-40B4-BE49-F238E27FC236}">
                <a16:creationId xmlns:a16="http://schemas.microsoft.com/office/drawing/2014/main" id="{4A840B02-C37D-6FC1-A805-C19F0ADF8064}"/>
              </a:ext>
            </a:extLst>
          </p:cNvPr>
          <p:cNvSpPr txBox="1"/>
          <p:nvPr/>
        </p:nvSpPr>
        <p:spPr>
          <a:xfrm>
            <a:off x="10965659" y="5696107"/>
            <a:ext cx="925178" cy="461665"/>
          </a:xfrm>
          <a:prstGeom prst="rect">
            <a:avLst/>
          </a:prstGeom>
          <a:noFill/>
        </p:spPr>
        <p:txBody>
          <a:bodyPr wrap="square" rtlCol="0">
            <a:spAutoFit/>
          </a:bodyPr>
          <a:lstStyle/>
          <a:p>
            <a:pPr algn="ctr"/>
            <a:r>
              <a:rPr lang="en-US" sz="2400" b="1" dirty="0">
                <a:solidFill>
                  <a:srgbClr val="D8397C"/>
                </a:solidFill>
                <a:latin typeface="Arial Nova" panose="020B0504020202020204" pitchFamily="34" charset="0"/>
              </a:rPr>
              <a:t>20%</a:t>
            </a:r>
          </a:p>
        </p:txBody>
      </p:sp>
      <p:cxnSp>
        <p:nvCxnSpPr>
          <p:cNvPr id="46" name="Straight Connector 45">
            <a:extLst>
              <a:ext uri="{FF2B5EF4-FFF2-40B4-BE49-F238E27FC236}">
                <a16:creationId xmlns:a16="http://schemas.microsoft.com/office/drawing/2014/main" id="{C569AC64-17D6-ED03-07F0-88F64DBC70BA}"/>
              </a:ext>
            </a:extLst>
          </p:cNvPr>
          <p:cNvCxnSpPr/>
          <p:nvPr/>
        </p:nvCxnSpPr>
        <p:spPr>
          <a:xfrm>
            <a:off x="11125527" y="5693373"/>
            <a:ext cx="574363" cy="0"/>
          </a:xfrm>
          <a:prstGeom prst="line">
            <a:avLst/>
          </a:prstGeom>
          <a:ln w="31750">
            <a:solidFill>
              <a:srgbClr val="D8397C"/>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2810DFEF-8ABF-B9E7-B759-60D5AC3A1FFD}"/>
              </a:ext>
            </a:extLst>
          </p:cNvPr>
          <p:cNvSpPr/>
          <p:nvPr/>
        </p:nvSpPr>
        <p:spPr>
          <a:xfrm>
            <a:off x="269034" y="520593"/>
            <a:ext cx="11657757" cy="950617"/>
          </a:xfrm>
          <a:prstGeom prst="rect">
            <a:avLst/>
          </a:prstGeom>
          <a:solidFill>
            <a:srgbClr val="EE9F3F"/>
          </a:solidFill>
          <a:ln>
            <a:noFill/>
          </a:ln>
          <a:effectLst/>
        </p:spPr>
        <p:style>
          <a:lnRef idx="1">
            <a:schemeClr val="accent1"/>
          </a:lnRef>
          <a:fillRef idx="3">
            <a:schemeClr val="accent1"/>
          </a:fillRef>
          <a:effectRef idx="2">
            <a:schemeClr val="accent1"/>
          </a:effectRef>
          <a:fontRef idx="minor">
            <a:schemeClr val="lt1"/>
          </a:fontRef>
        </p:style>
      </p:sp>
      <p:sp>
        <p:nvSpPr>
          <p:cNvPr id="47" name="TextBox 46">
            <a:extLst>
              <a:ext uri="{FF2B5EF4-FFF2-40B4-BE49-F238E27FC236}">
                <a16:creationId xmlns:a16="http://schemas.microsoft.com/office/drawing/2014/main" id="{335FFB43-F44D-00D5-5FB2-01ABECEDB47B}"/>
              </a:ext>
            </a:extLst>
          </p:cNvPr>
          <p:cNvSpPr txBox="1"/>
          <p:nvPr/>
        </p:nvSpPr>
        <p:spPr>
          <a:xfrm>
            <a:off x="263469" y="518217"/>
            <a:ext cx="7222637" cy="954107"/>
          </a:xfrm>
          <a:prstGeom prst="rect">
            <a:avLst/>
          </a:prstGeom>
          <a:noFill/>
        </p:spPr>
        <p:txBody>
          <a:bodyPr wrap="square" rtlCol="0">
            <a:spAutoFit/>
          </a:bodyPr>
          <a:lstStyle/>
          <a:p>
            <a:pPr lvl="0">
              <a:defRPr/>
            </a:pP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Segoe UI Historic" panose="020B0502040204020203" pitchFamily="34" charset="0"/>
                <a:cs typeface="Segoe UI Historic" panose="020B0502040204020203" pitchFamily="34" charset="0"/>
              </a:rPr>
              <a:t>LOCAL LEARNING COMMUNITY - </a:t>
            </a: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EDUCATION </a:t>
            </a: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Segoe UI Historic" panose="020B0502040204020203" pitchFamily="34" charset="0"/>
                <a:cs typeface="Segoe UI Historic" panose="020B0502040204020203" pitchFamily="34" charset="0"/>
              </a:rPr>
              <a:t>&amp; SKILLS </a:t>
            </a: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PARTICIPATION</a:t>
            </a:r>
          </a:p>
        </p:txBody>
      </p:sp>
      <p:sp>
        <p:nvSpPr>
          <p:cNvPr id="48" name="TextBox 47">
            <a:extLst>
              <a:ext uri="{FF2B5EF4-FFF2-40B4-BE49-F238E27FC236}">
                <a16:creationId xmlns:a16="http://schemas.microsoft.com/office/drawing/2014/main" id="{D318C812-7FA0-AB8E-6C12-6515036D5B8F}"/>
              </a:ext>
            </a:extLst>
          </p:cNvPr>
          <p:cNvSpPr txBox="1"/>
          <p:nvPr/>
        </p:nvSpPr>
        <p:spPr>
          <a:xfrm>
            <a:off x="5735874" y="712264"/>
            <a:ext cx="5211611"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NORTH LINCOLNSHIRE</a:t>
            </a:r>
          </a:p>
        </p:txBody>
      </p:sp>
      <p:pic>
        <p:nvPicPr>
          <p:cNvPr id="6" name="Picture 5">
            <a:extLst>
              <a:ext uri="{FF2B5EF4-FFF2-40B4-BE49-F238E27FC236}">
                <a16:creationId xmlns:a16="http://schemas.microsoft.com/office/drawing/2014/main" id="{39937005-6F58-B9CC-3AA5-DFA481B20876}"/>
              </a:ext>
            </a:extLst>
          </p:cNvPr>
          <p:cNvPicPr>
            <a:picLocks noChangeAspect="1"/>
          </p:cNvPicPr>
          <p:nvPr/>
        </p:nvPicPr>
        <p:blipFill>
          <a:blip r:embed="rId5"/>
          <a:stretch>
            <a:fillRect/>
          </a:stretch>
        </p:blipFill>
        <p:spPr>
          <a:xfrm>
            <a:off x="9052194" y="1532024"/>
            <a:ext cx="1188470" cy="808003"/>
          </a:xfrm>
          <a:prstGeom prst="rect">
            <a:avLst/>
          </a:prstGeom>
        </p:spPr>
      </p:pic>
      <p:pic>
        <p:nvPicPr>
          <p:cNvPr id="7" name="Picture 6">
            <a:extLst>
              <a:ext uri="{FF2B5EF4-FFF2-40B4-BE49-F238E27FC236}">
                <a16:creationId xmlns:a16="http://schemas.microsoft.com/office/drawing/2014/main" id="{00414422-00BC-E39A-2E2A-D606B1AE774C}"/>
              </a:ext>
            </a:extLst>
          </p:cNvPr>
          <p:cNvPicPr>
            <a:picLocks noChangeAspect="1"/>
          </p:cNvPicPr>
          <p:nvPr/>
        </p:nvPicPr>
        <p:blipFill>
          <a:blip r:embed="rId5">
            <a:biLevel thresh="25000"/>
          </a:blip>
          <a:stretch>
            <a:fillRect/>
          </a:stretch>
        </p:blipFill>
        <p:spPr>
          <a:xfrm>
            <a:off x="10770966" y="617628"/>
            <a:ext cx="1188470" cy="808003"/>
          </a:xfrm>
          <a:prstGeom prst="rect">
            <a:avLst/>
          </a:prstGeom>
        </p:spPr>
      </p:pic>
      <p:pic>
        <p:nvPicPr>
          <p:cNvPr id="15" name="Picture 14">
            <a:extLst>
              <a:ext uri="{FF2B5EF4-FFF2-40B4-BE49-F238E27FC236}">
                <a16:creationId xmlns:a16="http://schemas.microsoft.com/office/drawing/2014/main" id="{8F2FB7C7-3C4B-E46E-A9E6-CED3679C575E}"/>
              </a:ext>
            </a:extLst>
          </p:cNvPr>
          <p:cNvPicPr>
            <a:picLocks noChangeAspect="1"/>
          </p:cNvPicPr>
          <p:nvPr/>
        </p:nvPicPr>
        <p:blipFill>
          <a:blip r:embed="rId6"/>
          <a:stretch>
            <a:fillRect/>
          </a:stretch>
        </p:blipFill>
        <p:spPr>
          <a:xfrm>
            <a:off x="10312811" y="1584734"/>
            <a:ext cx="522054" cy="703477"/>
          </a:xfrm>
          <a:prstGeom prst="rect">
            <a:avLst/>
          </a:prstGeom>
        </p:spPr>
      </p:pic>
    </p:spTree>
    <p:extLst>
      <p:ext uri="{BB962C8B-B14F-4D97-AF65-F5344CB8AC3E}">
        <p14:creationId xmlns:p14="http://schemas.microsoft.com/office/powerpoint/2010/main" val="3242587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descr="Steel workers walking in a factory">
            <a:extLst>
              <a:ext uri="{FF2B5EF4-FFF2-40B4-BE49-F238E27FC236}">
                <a16:creationId xmlns:a16="http://schemas.microsoft.com/office/drawing/2014/main" id="{B346739A-271A-D1E6-A41C-0740E8A6CB88}"/>
              </a:ext>
            </a:extLst>
          </p:cNvPr>
          <p:cNvPicPr>
            <a:picLocks noChangeAspect="1"/>
          </p:cNvPicPr>
          <p:nvPr/>
        </p:nvPicPr>
        <p:blipFill rotWithShape="1">
          <a:blip r:embed="rId3" cstate="email">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8089553" y="1529923"/>
            <a:ext cx="3838908" cy="5058843"/>
          </a:xfrm>
          <a:prstGeom prst="rect">
            <a:avLst/>
          </a:prstGeom>
        </p:spPr>
      </p:pic>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D8397C"/>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452984D9-E041-4FA9-B011-4D47EED52240}"/>
              </a:ext>
            </a:extLst>
          </p:cNvPr>
          <p:cNvSpPr txBox="1"/>
          <p:nvPr/>
        </p:nvSpPr>
        <p:spPr>
          <a:xfrm>
            <a:off x="267122" y="1664391"/>
            <a:ext cx="7790206" cy="4961102"/>
          </a:xfrm>
          <a:prstGeom prst="rect">
            <a:avLst/>
          </a:prstGeom>
          <a:noFill/>
        </p:spPr>
        <p:txBody>
          <a:bodyPr wrap="square" rtlCol="0">
            <a:spAutoFit/>
          </a:bodyPr>
          <a:lstStyle/>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27% of the resident population aged 16 plus are in either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‘Process, plant, and machine operative’ occupations or ‘Elementary’ occupations</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This is higher than the Greater Lincolnshire average (24%) and the national average (17%).</a:t>
            </a:r>
          </a:p>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We estimate that around 33% of all residents in work earn below £20,319 per annum (AEB low-pay indicator). This compares with around 33% across Greater Lincolnshire and 30% nationally.</a:t>
            </a:r>
          </a:p>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On average, the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basic hours worked (excluding overtime)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by residents across North Lincolnshire align with those across Greater Lincolnshire and nationally at 37.5 hours. </a:t>
            </a:r>
          </a:p>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Based on the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claimant count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(the number of people claiming Jobseeker's Allowance plus those who claim Universal Credit and are required to seek work and be available for work), 3.5% of working-age residents were claiming an out-of-work benefit compared to 3.4% across Greater Lincolnshire, and 3.7% nationally.</a:t>
            </a:r>
          </a:p>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As of February 2023, 16,148 North Lincolnshire residents claimed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Universal Credit</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Of these, 36% (5,882 residents) were in work (compared to 37% across Greater Lincolnshire and 36% nationally), whilst 21% (3,362 residents) were searching for work (compared to 21% across Greater Lincolnshire and 24% nationally). </a:t>
            </a:r>
          </a:p>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6.7% of working-age North Lincolnshire residents (6,920 people) are disabled, and their day-to-day activities are limited. This is slightly higher than the Greater Lincolnshire (6.6%) and national (5.8%) averages.</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D3E58AAA-0622-FD94-8DB5-E9FF9F560A06}"/>
              </a:ext>
            </a:extLst>
          </p:cNvPr>
          <p:cNvSpPr txBox="1"/>
          <p:nvPr/>
        </p:nvSpPr>
        <p:spPr>
          <a:xfrm>
            <a:off x="265477" y="516418"/>
            <a:ext cx="612805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Segoe UI Historic" panose="020B0502040204020203" pitchFamily="34" charset="0"/>
                <a:cs typeface="Segoe UI Historic" panose="020B0502040204020203" pitchFamily="34" charset="0"/>
              </a:rPr>
              <a:t>LOCAL LEARNING COMMUNITY - </a:t>
            </a: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ECONOMIC PARTICIPATION</a:t>
            </a:r>
          </a:p>
        </p:txBody>
      </p:sp>
      <p:sp>
        <p:nvSpPr>
          <p:cNvPr id="8" name="Rectangle 7">
            <a:extLst>
              <a:ext uri="{FF2B5EF4-FFF2-40B4-BE49-F238E27FC236}">
                <a16:creationId xmlns:a16="http://schemas.microsoft.com/office/drawing/2014/main" id="{1DCBFF79-A073-9A84-1885-FE183663C7AA}"/>
              </a:ext>
            </a:extLst>
          </p:cNvPr>
          <p:cNvSpPr/>
          <p:nvPr/>
        </p:nvSpPr>
        <p:spPr>
          <a:xfrm>
            <a:off x="8089553" y="1531992"/>
            <a:ext cx="3836204" cy="5054706"/>
          </a:xfrm>
          <a:prstGeom prst="rect">
            <a:avLst/>
          </a:prstGeom>
          <a:solidFill>
            <a:srgbClr val="D8397C">
              <a:alpha val="19909"/>
            </a:srgbClr>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descr="A picture containing text, plant, flower, wheel&#10;&#10;Description automatically generated">
            <a:extLst>
              <a:ext uri="{FF2B5EF4-FFF2-40B4-BE49-F238E27FC236}">
                <a16:creationId xmlns:a16="http://schemas.microsoft.com/office/drawing/2014/main" id="{86B00E7C-643A-2502-39B5-6F54915830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20612" y="1573965"/>
            <a:ext cx="469899" cy="714246"/>
          </a:xfrm>
          <a:prstGeom prst="rect">
            <a:avLst/>
          </a:prstGeom>
        </p:spPr>
      </p:pic>
      <p:sp>
        <p:nvSpPr>
          <p:cNvPr id="12" name="TextBox 11">
            <a:extLst>
              <a:ext uri="{FF2B5EF4-FFF2-40B4-BE49-F238E27FC236}">
                <a16:creationId xmlns:a16="http://schemas.microsoft.com/office/drawing/2014/main" id="{6BB58022-11F3-C46F-A902-BACD1C6F9288}"/>
              </a:ext>
            </a:extLst>
          </p:cNvPr>
          <p:cNvSpPr txBox="1"/>
          <p:nvPr/>
        </p:nvSpPr>
        <p:spPr>
          <a:xfrm>
            <a:off x="8050872" y="2148199"/>
            <a:ext cx="1505723" cy="830997"/>
          </a:xfrm>
          <a:prstGeom prst="rect">
            <a:avLst/>
          </a:prstGeom>
          <a:noFill/>
        </p:spPr>
        <p:txBody>
          <a:bodyPr wrap="square" rtlCol="0">
            <a:spAutoFit/>
          </a:bodyPr>
          <a:lstStyle/>
          <a:p>
            <a:r>
              <a:rPr lang="en-US" sz="1200" b="1" dirty="0">
                <a:latin typeface="Arial Nova" panose="020B0504020202020204" pitchFamily="34" charset="0"/>
              </a:rPr>
              <a:t>% of resident population aged 16+ in ‘labour intensive’ roles</a:t>
            </a:r>
          </a:p>
        </p:txBody>
      </p:sp>
      <p:sp>
        <p:nvSpPr>
          <p:cNvPr id="14" name="TextBox 13">
            <a:extLst>
              <a:ext uri="{FF2B5EF4-FFF2-40B4-BE49-F238E27FC236}">
                <a16:creationId xmlns:a16="http://schemas.microsoft.com/office/drawing/2014/main" id="{B223764D-36AF-7C40-7CAE-4FFF35DC8C8E}"/>
              </a:ext>
            </a:extLst>
          </p:cNvPr>
          <p:cNvSpPr txBox="1"/>
          <p:nvPr/>
        </p:nvSpPr>
        <p:spPr>
          <a:xfrm>
            <a:off x="10036281" y="2335516"/>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24%</a:t>
            </a:r>
          </a:p>
        </p:txBody>
      </p:sp>
      <p:sp>
        <p:nvSpPr>
          <p:cNvPr id="19" name="TextBox 18">
            <a:extLst>
              <a:ext uri="{FF2B5EF4-FFF2-40B4-BE49-F238E27FC236}">
                <a16:creationId xmlns:a16="http://schemas.microsoft.com/office/drawing/2014/main" id="{001487DC-233D-CF0F-9829-56EA65A6DF90}"/>
              </a:ext>
            </a:extLst>
          </p:cNvPr>
          <p:cNvSpPr txBox="1"/>
          <p:nvPr/>
        </p:nvSpPr>
        <p:spPr>
          <a:xfrm>
            <a:off x="10898591" y="2330939"/>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17%</a:t>
            </a:r>
          </a:p>
        </p:txBody>
      </p:sp>
      <p:sp>
        <p:nvSpPr>
          <p:cNvPr id="20" name="TextBox 19">
            <a:extLst>
              <a:ext uri="{FF2B5EF4-FFF2-40B4-BE49-F238E27FC236}">
                <a16:creationId xmlns:a16="http://schemas.microsoft.com/office/drawing/2014/main" id="{05A88410-F2E9-F503-A1D8-D3BD662F6E06}"/>
              </a:ext>
            </a:extLst>
          </p:cNvPr>
          <p:cNvSpPr txBox="1"/>
          <p:nvPr/>
        </p:nvSpPr>
        <p:spPr>
          <a:xfrm>
            <a:off x="8048301" y="3165617"/>
            <a:ext cx="1420427" cy="830997"/>
          </a:xfrm>
          <a:prstGeom prst="rect">
            <a:avLst/>
          </a:prstGeom>
          <a:noFill/>
        </p:spPr>
        <p:txBody>
          <a:bodyPr wrap="square" rtlCol="0">
            <a:spAutoFit/>
          </a:bodyPr>
          <a:lstStyle/>
          <a:p>
            <a:r>
              <a:rPr lang="en-US" sz="1200" b="1" dirty="0">
                <a:latin typeface="Arial Nova" panose="020B0504020202020204" pitchFamily="34" charset="0"/>
              </a:rPr>
              <a:t>Median basic hours worked per week by full-time workers</a:t>
            </a:r>
          </a:p>
        </p:txBody>
      </p:sp>
      <p:sp>
        <p:nvSpPr>
          <p:cNvPr id="21" name="TextBox 20">
            <a:extLst>
              <a:ext uri="{FF2B5EF4-FFF2-40B4-BE49-F238E27FC236}">
                <a16:creationId xmlns:a16="http://schemas.microsoft.com/office/drawing/2014/main" id="{6F30AB4E-4653-27D4-5366-B6E9CAA7E186}"/>
              </a:ext>
            </a:extLst>
          </p:cNvPr>
          <p:cNvSpPr txBox="1"/>
          <p:nvPr/>
        </p:nvSpPr>
        <p:spPr>
          <a:xfrm>
            <a:off x="8048303" y="4366318"/>
            <a:ext cx="1209432" cy="1015663"/>
          </a:xfrm>
          <a:prstGeom prst="rect">
            <a:avLst/>
          </a:prstGeom>
          <a:noFill/>
        </p:spPr>
        <p:txBody>
          <a:bodyPr wrap="square" rtlCol="0">
            <a:spAutoFit/>
          </a:bodyPr>
          <a:lstStyle/>
          <a:p>
            <a:r>
              <a:rPr lang="en-US" sz="1200" b="1" dirty="0">
                <a:latin typeface="Arial Nova" panose="020B0504020202020204" pitchFamily="34" charset="0"/>
              </a:rPr>
              <a:t>Claimant count as a % of working age residents (Feb 2023)</a:t>
            </a:r>
          </a:p>
        </p:txBody>
      </p:sp>
      <p:sp>
        <p:nvSpPr>
          <p:cNvPr id="22" name="TextBox 21">
            <a:extLst>
              <a:ext uri="{FF2B5EF4-FFF2-40B4-BE49-F238E27FC236}">
                <a16:creationId xmlns:a16="http://schemas.microsoft.com/office/drawing/2014/main" id="{07D262C2-CC3C-78F4-EA00-B37690B482EA}"/>
              </a:ext>
            </a:extLst>
          </p:cNvPr>
          <p:cNvSpPr txBox="1"/>
          <p:nvPr/>
        </p:nvSpPr>
        <p:spPr>
          <a:xfrm>
            <a:off x="8068476" y="5604716"/>
            <a:ext cx="1488119" cy="830997"/>
          </a:xfrm>
          <a:prstGeom prst="rect">
            <a:avLst/>
          </a:prstGeom>
          <a:noFill/>
        </p:spPr>
        <p:txBody>
          <a:bodyPr wrap="square" rtlCol="0">
            <a:spAutoFit/>
          </a:bodyPr>
          <a:lstStyle/>
          <a:p>
            <a:r>
              <a:rPr lang="en-US" sz="1200" b="1" dirty="0">
                <a:latin typeface="Arial Nova" panose="020B0504020202020204" pitchFamily="34" charset="0"/>
              </a:rPr>
              <a:t>% of Universal Credit claimants in work (Feb 2023)</a:t>
            </a:r>
          </a:p>
        </p:txBody>
      </p:sp>
      <p:sp>
        <p:nvSpPr>
          <p:cNvPr id="23" name="TextBox 22">
            <a:extLst>
              <a:ext uri="{FF2B5EF4-FFF2-40B4-BE49-F238E27FC236}">
                <a16:creationId xmlns:a16="http://schemas.microsoft.com/office/drawing/2014/main" id="{80012A4C-4EE8-5118-3079-31729AC66110}"/>
              </a:ext>
            </a:extLst>
          </p:cNvPr>
          <p:cNvSpPr txBox="1"/>
          <p:nvPr/>
        </p:nvSpPr>
        <p:spPr>
          <a:xfrm>
            <a:off x="8057326" y="6330255"/>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Department for Work and Pensions</a:t>
            </a:r>
          </a:p>
        </p:txBody>
      </p:sp>
      <p:sp>
        <p:nvSpPr>
          <p:cNvPr id="4" name="TextBox 3">
            <a:extLst>
              <a:ext uri="{FF2B5EF4-FFF2-40B4-BE49-F238E27FC236}">
                <a16:creationId xmlns:a16="http://schemas.microsoft.com/office/drawing/2014/main" id="{C4C72550-0EAE-63DD-F837-9780C40ED2A2}"/>
              </a:ext>
            </a:extLst>
          </p:cNvPr>
          <p:cNvSpPr txBox="1"/>
          <p:nvPr/>
        </p:nvSpPr>
        <p:spPr>
          <a:xfrm>
            <a:off x="9257734" y="2330182"/>
            <a:ext cx="935031"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27%</a:t>
            </a:r>
          </a:p>
        </p:txBody>
      </p:sp>
      <p:sp>
        <p:nvSpPr>
          <p:cNvPr id="30" name="TextBox 29">
            <a:extLst>
              <a:ext uri="{FF2B5EF4-FFF2-40B4-BE49-F238E27FC236}">
                <a16:creationId xmlns:a16="http://schemas.microsoft.com/office/drawing/2014/main" id="{2DFF0FD2-E0FA-B70D-F8E7-CF98F7BCA55A}"/>
              </a:ext>
            </a:extLst>
          </p:cNvPr>
          <p:cNvSpPr txBox="1"/>
          <p:nvPr/>
        </p:nvSpPr>
        <p:spPr>
          <a:xfrm>
            <a:off x="9183752" y="3337822"/>
            <a:ext cx="1077810"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37.5</a:t>
            </a:r>
          </a:p>
        </p:txBody>
      </p:sp>
      <p:sp>
        <p:nvSpPr>
          <p:cNvPr id="31" name="TextBox 30">
            <a:extLst>
              <a:ext uri="{FF2B5EF4-FFF2-40B4-BE49-F238E27FC236}">
                <a16:creationId xmlns:a16="http://schemas.microsoft.com/office/drawing/2014/main" id="{4EEB303E-8EBD-590C-2329-46E8E7FA06EE}"/>
              </a:ext>
            </a:extLst>
          </p:cNvPr>
          <p:cNvSpPr txBox="1"/>
          <p:nvPr/>
        </p:nvSpPr>
        <p:spPr>
          <a:xfrm>
            <a:off x="10034186" y="3333735"/>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37.5</a:t>
            </a:r>
          </a:p>
        </p:txBody>
      </p:sp>
      <p:sp>
        <p:nvSpPr>
          <p:cNvPr id="32" name="TextBox 31">
            <a:extLst>
              <a:ext uri="{FF2B5EF4-FFF2-40B4-BE49-F238E27FC236}">
                <a16:creationId xmlns:a16="http://schemas.microsoft.com/office/drawing/2014/main" id="{375DCB28-2B2F-6AD7-F33D-000E9A6B2716}"/>
              </a:ext>
            </a:extLst>
          </p:cNvPr>
          <p:cNvSpPr txBox="1"/>
          <p:nvPr/>
        </p:nvSpPr>
        <p:spPr>
          <a:xfrm>
            <a:off x="10906165" y="3339124"/>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37.5</a:t>
            </a:r>
          </a:p>
        </p:txBody>
      </p:sp>
      <p:sp>
        <p:nvSpPr>
          <p:cNvPr id="33" name="TextBox 32">
            <a:extLst>
              <a:ext uri="{FF2B5EF4-FFF2-40B4-BE49-F238E27FC236}">
                <a16:creationId xmlns:a16="http://schemas.microsoft.com/office/drawing/2014/main" id="{37760E44-8112-F3B5-4089-AC86E6FEB663}"/>
              </a:ext>
            </a:extLst>
          </p:cNvPr>
          <p:cNvSpPr txBox="1"/>
          <p:nvPr/>
        </p:nvSpPr>
        <p:spPr>
          <a:xfrm>
            <a:off x="9220081" y="4629681"/>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3.5%</a:t>
            </a:r>
          </a:p>
        </p:txBody>
      </p:sp>
      <p:sp>
        <p:nvSpPr>
          <p:cNvPr id="34" name="TextBox 33">
            <a:extLst>
              <a:ext uri="{FF2B5EF4-FFF2-40B4-BE49-F238E27FC236}">
                <a16:creationId xmlns:a16="http://schemas.microsoft.com/office/drawing/2014/main" id="{17555AE4-F6B2-E6B1-7219-54EDE3F18BF6}"/>
              </a:ext>
            </a:extLst>
          </p:cNvPr>
          <p:cNvSpPr txBox="1"/>
          <p:nvPr/>
        </p:nvSpPr>
        <p:spPr>
          <a:xfrm>
            <a:off x="10082897" y="4629682"/>
            <a:ext cx="911005"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3.4%</a:t>
            </a:r>
          </a:p>
        </p:txBody>
      </p:sp>
      <p:sp>
        <p:nvSpPr>
          <p:cNvPr id="35" name="TextBox 34">
            <a:extLst>
              <a:ext uri="{FF2B5EF4-FFF2-40B4-BE49-F238E27FC236}">
                <a16:creationId xmlns:a16="http://schemas.microsoft.com/office/drawing/2014/main" id="{86D66B6C-1FB6-4CA7-D7CA-827B37844B0A}"/>
              </a:ext>
            </a:extLst>
          </p:cNvPr>
          <p:cNvSpPr txBox="1"/>
          <p:nvPr/>
        </p:nvSpPr>
        <p:spPr>
          <a:xfrm>
            <a:off x="10941983" y="4629682"/>
            <a:ext cx="911005"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3.7%</a:t>
            </a:r>
          </a:p>
        </p:txBody>
      </p:sp>
      <p:sp>
        <p:nvSpPr>
          <p:cNvPr id="44" name="TextBox 43">
            <a:extLst>
              <a:ext uri="{FF2B5EF4-FFF2-40B4-BE49-F238E27FC236}">
                <a16:creationId xmlns:a16="http://schemas.microsoft.com/office/drawing/2014/main" id="{E96F1FA2-3A3D-715D-EEAA-192A2C3FA65B}"/>
              </a:ext>
            </a:extLst>
          </p:cNvPr>
          <p:cNvSpPr txBox="1"/>
          <p:nvPr/>
        </p:nvSpPr>
        <p:spPr>
          <a:xfrm>
            <a:off x="9261545" y="5823479"/>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36%</a:t>
            </a:r>
          </a:p>
        </p:txBody>
      </p:sp>
      <p:sp>
        <p:nvSpPr>
          <p:cNvPr id="48" name="TextBox 47">
            <a:extLst>
              <a:ext uri="{FF2B5EF4-FFF2-40B4-BE49-F238E27FC236}">
                <a16:creationId xmlns:a16="http://schemas.microsoft.com/office/drawing/2014/main" id="{197C9B6D-8B9B-15BE-639E-B2DE38A3976B}"/>
              </a:ext>
            </a:extLst>
          </p:cNvPr>
          <p:cNvSpPr txBox="1"/>
          <p:nvPr/>
        </p:nvSpPr>
        <p:spPr>
          <a:xfrm>
            <a:off x="10103595" y="5820016"/>
            <a:ext cx="925178"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37%</a:t>
            </a:r>
          </a:p>
        </p:txBody>
      </p:sp>
      <p:sp>
        <p:nvSpPr>
          <p:cNvPr id="13" name="TextBox 12">
            <a:extLst>
              <a:ext uri="{FF2B5EF4-FFF2-40B4-BE49-F238E27FC236}">
                <a16:creationId xmlns:a16="http://schemas.microsoft.com/office/drawing/2014/main" id="{18763106-647C-D7F1-E7F9-8435B94C7E41}"/>
              </a:ext>
            </a:extLst>
          </p:cNvPr>
          <p:cNvSpPr txBox="1"/>
          <p:nvPr/>
        </p:nvSpPr>
        <p:spPr>
          <a:xfrm>
            <a:off x="10983266" y="5820016"/>
            <a:ext cx="911005"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36%</a:t>
            </a:r>
          </a:p>
        </p:txBody>
      </p:sp>
      <p:sp>
        <p:nvSpPr>
          <p:cNvPr id="25" name="TextBox 24">
            <a:extLst>
              <a:ext uri="{FF2B5EF4-FFF2-40B4-BE49-F238E27FC236}">
                <a16:creationId xmlns:a16="http://schemas.microsoft.com/office/drawing/2014/main" id="{DAD8B6B7-F7C4-D750-D9EA-756B3E3A5CF2}"/>
              </a:ext>
            </a:extLst>
          </p:cNvPr>
          <p:cNvSpPr txBox="1"/>
          <p:nvPr/>
        </p:nvSpPr>
        <p:spPr>
          <a:xfrm>
            <a:off x="8053362" y="2876595"/>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2021 Census, Office for National Statistics</a:t>
            </a:r>
          </a:p>
        </p:txBody>
      </p:sp>
      <p:sp>
        <p:nvSpPr>
          <p:cNvPr id="26" name="TextBox 25">
            <a:extLst>
              <a:ext uri="{FF2B5EF4-FFF2-40B4-BE49-F238E27FC236}">
                <a16:creationId xmlns:a16="http://schemas.microsoft.com/office/drawing/2014/main" id="{6C419E77-EFB8-7566-7308-6FC247BCFDFE}"/>
              </a:ext>
            </a:extLst>
          </p:cNvPr>
          <p:cNvSpPr txBox="1"/>
          <p:nvPr/>
        </p:nvSpPr>
        <p:spPr>
          <a:xfrm>
            <a:off x="8048301" y="3891757"/>
            <a:ext cx="3836203" cy="461665"/>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2022</a:t>
            </a:r>
            <a:r>
              <a:rPr lang="en-US" sz="1200" b="1" dirty="0">
                <a:latin typeface="Arial Nova" panose="020B0504020202020204" pitchFamily="34" charset="0"/>
              </a:rPr>
              <a:t> </a:t>
            </a:r>
            <a:r>
              <a:rPr lang="en-US" sz="1200" dirty="0">
                <a:latin typeface="Arial Nova" panose="020B0504020202020204" pitchFamily="34" charset="0"/>
              </a:rPr>
              <a:t>Annual Survey of Hours and Earnings, Office for National Statistics</a:t>
            </a:r>
          </a:p>
        </p:txBody>
      </p:sp>
      <p:sp>
        <p:nvSpPr>
          <p:cNvPr id="36" name="TextBox 35">
            <a:extLst>
              <a:ext uri="{FF2B5EF4-FFF2-40B4-BE49-F238E27FC236}">
                <a16:creationId xmlns:a16="http://schemas.microsoft.com/office/drawing/2014/main" id="{CD2EC2ED-4924-D598-F5AB-9793BE966FE9}"/>
              </a:ext>
            </a:extLst>
          </p:cNvPr>
          <p:cNvSpPr txBox="1"/>
          <p:nvPr/>
        </p:nvSpPr>
        <p:spPr>
          <a:xfrm>
            <a:off x="8040482" y="5299150"/>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Office for National Statistics</a:t>
            </a:r>
          </a:p>
        </p:txBody>
      </p:sp>
      <p:sp>
        <p:nvSpPr>
          <p:cNvPr id="3" name="TextBox 2">
            <a:extLst>
              <a:ext uri="{FF2B5EF4-FFF2-40B4-BE49-F238E27FC236}">
                <a16:creationId xmlns:a16="http://schemas.microsoft.com/office/drawing/2014/main" id="{767B740D-720A-A9C4-4200-ECCFDB480D96}"/>
              </a:ext>
            </a:extLst>
          </p:cNvPr>
          <p:cNvSpPr txBox="1"/>
          <p:nvPr/>
        </p:nvSpPr>
        <p:spPr>
          <a:xfrm>
            <a:off x="5735874" y="712264"/>
            <a:ext cx="5211611"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NORTH LINCOLNSHIRE</a:t>
            </a:r>
          </a:p>
        </p:txBody>
      </p:sp>
      <p:pic>
        <p:nvPicPr>
          <p:cNvPr id="6" name="Picture 5">
            <a:extLst>
              <a:ext uri="{FF2B5EF4-FFF2-40B4-BE49-F238E27FC236}">
                <a16:creationId xmlns:a16="http://schemas.microsoft.com/office/drawing/2014/main" id="{3A6F04AD-CC53-7745-7FAD-F18D5A88BC8D}"/>
              </a:ext>
            </a:extLst>
          </p:cNvPr>
          <p:cNvPicPr>
            <a:picLocks noChangeAspect="1"/>
          </p:cNvPicPr>
          <p:nvPr/>
        </p:nvPicPr>
        <p:blipFill>
          <a:blip r:embed="rId6"/>
          <a:stretch>
            <a:fillRect/>
          </a:stretch>
        </p:blipFill>
        <p:spPr>
          <a:xfrm>
            <a:off x="9052194" y="1532024"/>
            <a:ext cx="1188470" cy="808003"/>
          </a:xfrm>
          <a:prstGeom prst="rect">
            <a:avLst/>
          </a:prstGeom>
        </p:spPr>
      </p:pic>
      <p:pic>
        <p:nvPicPr>
          <p:cNvPr id="7" name="Picture 6">
            <a:extLst>
              <a:ext uri="{FF2B5EF4-FFF2-40B4-BE49-F238E27FC236}">
                <a16:creationId xmlns:a16="http://schemas.microsoft.com/office/drawing/2014/main" id="{215B270D-BF4A-FCA5-B40F-E3608E6A5DC6}"/>
              </a:ext>
            </a:extLst>
          </p:cNvPr>
          <p:cNvPicPr>
            <a:picLocks noChangeAspect="1"/>
          </p:cNvPicPr>
          <p:nvPr/>
        </p:nvPicPr>
        <p:blipFill>
          <a:blip r:embed="rId6">
            <a:biLevel thresh="25000"/>
          </a:blip>
          <a:stretch>
            <a:fillRect/>
          </a:stretch>
        </p:blipFill>
        <p:spPr>
          <a:xfrm>
            <a:off x="10770966" y="617628"/>
            <a:ext cx="1188470" cy="808003"/>
          </a:xfrm>
          <a:prstGeom prst="rect">
            <a:avLst/>
          </a:prstGeom>
        </p:spPr>
      </p:pic>
      <p:pic>
        <p:nvPicPr>
          <p:cNvPr id="11" name="Picture 10">
            <a:extLst>
              <a:ext uri="{FF2B5EF4-FFF2-40B4-BE49-F238E27FC236}">
                <a16:creationId xmlns:a16="http://schemas.microsoft.com/office/drawing/2014/main" id="{805A1306-87C5-2888-A89F-87B36AED95FA}"/>
              </a:ext>
            </a:extLst>
          </p:cNvPr>
          <p:cNvPicPr>
            <a:picLocks noChangeAspect="1"/>
          </p:cNvPicPr>
          <p:nvPr/>
        </p:nvPicPr>
        <p:blipFill>
          <a:blip r:embed="rId7"/>
          <a:stretch>
            <a:fillRect/>
          </a:stretch>
        </p:blipFill>
        <p:spPr>
          <a:xfrm>
            <a:off x="10312811" y="1584734"/>
            <a:ext cx="522054" cy="703477"/>
          </a:xfrm>
          <a:prstGeom prst="rect">
            <a:avLst/>
          </a:prstGeom>
        </p:spPr>
      </p:pic>
    </p:spTree>
    <p:extLst>
      <p:ext uri="{BB962C8B-B14F-4D97-AF65-F5344CB8AC3E}">
        <p14:creationId xmlns:p14="http://schemas.microsoft.com/office/powerpoint/2010/main" val="1389120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887E63B-D123-5080-0E59-1E6731A08222}"/>
              </a:ext>
            </a:extLst>
          </p:cNvPr>
          <p:cNvSpPr/>
          <p:nvPr/>
        </p:nvSpPr>
        <p:spPr>
          <a:xfrm>
            <a:off x="4154090" y="5333237"/>
            <a:ext cx="3900917" cy="1193994"/>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72E90E82-1564-9352-1D85-953EEAD874D2}"/>
              </a:ext>
            </a:extLst>
          </p:cNvPr>
          <p:cNvSpPr/>
          <p:nvPr/>
        </p:nvSpPr>
        <p:spPr>
          <a:xfrm>
            <a:off x="4154090" y="4054335"/>
            <a:ext cx="3900917" cy="1229562"/>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152A6942-9233-A0DE-B5D3-2E2C4DD91A02}"/>
              </a:ext>
            </a:extLst>
          </p:cNvPr>
          <p:cNvSpPr/>
          <p:nvPr/>
        </p:nvSpPr>
        <p:spPr>
          <a:xfrm>
            <a:off x="4153049" y="2808515"/>
            <a:ext cx="3900917" cy="1193994"/>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5">
            <a:extLst>
              <a:ext uri="{FF2B5EF4-FFF2-40B4-BE49-F238E27FC236}">
                <a16:creationId xmlns:a16="http://schemas.microsoft.com/office/drawing/2014/main" id="{62F72092-1A25-EB15-CB03-A5D46D5D4D81}"/>
              </a:ext>
            </a:extLst>
          </p:cNvPr>
          <p:cNvSpPr/>
          <p:nvPr/>
        </p:nvSpPr>
        <p:spPr>
          <a:xfrm>
            <a:off x="8101778" y="1529612"/>
            <a:ext cx="3821190" cy="1229134"/>
          </a:xfrm>
          <a:prstGeom prst="rect">
            <a:avLst/>
          </a:prstGeom>
          <a:solidFill>
            <a:srgbClr val="D8397C">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3" name="Rectangle 2">
            <a:extLst>
              <a:ext uri="{FF2B5EF4-FFF2-40B4-BE49-F238E27FC236}">
                <a16:creationId xmlns:a16="http://schemas.microsoft.com/office/drawing/2014/main" id="{D96659EA-186D-37B1-6788-1ECD913304EB}"/>
              </a:ext>
            </a:extLst>
          </p:cNvPr>
          <p:cNvSpPr/>
          <p:nvPr/>
        </p:nvSpPr>
        <p:spPr>
          <a:xfrm>
            <a:off x="269033" y="1531992"/>
            <a:ext cx="3836204" cy="2468508"/>
          </a:xfrm>
          <a:prstGeom prst="rect">
            <a:avLst/>
          </a:prstGeom>
          <a:solidFill>
            <a:srgbClr val="0C8036">
              <a:alpha val="9722"/>
            </a:srgbClr>
          </a:solidFill>
          <a:ln>
            <a:noFill/>
          </a:ln>
          <a:effectLst/>
        </p:spPr>
        <p:style>
          <a:lnRef idx="1">
            <a:schemeClr val="accent1"/>
          </a:lnRef>
          <a:fillRef idx="3">
            <a:schemeClr val="accent1"/>
          </a:fillRef>
          <a:effectRef idx="2">
            <a:schemeClr val="accent1"/>
          </a:effectRef>
          <a:fontRef idx="minor">
            <a:schemeClr val="lt1"/>
          </a:fontRef>
        </p:style>
      </p:sp>
      <p:sp>
        <p:nvSpPr>
          <p:cNvPr id="5" name="Rectangle 4">
            <a:extLst>
              <a:ext uri="{FF2B5EF4-FFF2-40B4-BE49-F238E27FC236}">
                <a16:creationId xmlns:a16="http://schemas.microsoft.com/office/drawing/2014/main" id="{318EE0B7-B037-DC14-787E-C8C192380FD3}"/>
              </a:ext>
            </a:extLst>
          </p:cNvPr>
          <p:cNvSpPr/>
          <p:nvPr/>
        </p:nvSpPr>
        <p:spPr>
          <a:xfrm>
            <a:off x="269033" y="4061282"/>
            <a:ext cx="3836204" cy="2468508"/>
          </a:xfrm>
          <a:prstGeom prst="rect">
            <a:avLst/>
          </a:prstGeom>
          <a:solidFill>
            <a:srgbClr val="0C8036">
              <a:alpha val="10000"/>
            </a:srgbClr>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1AE17A6A-7467-022D-D7E5-41051A7FF51D}"/>
              </a:ext>
            </a:extLst>
          </p:cNvPr>
          <p:cNvSpPr/>
          <p:nvPr/>
        </p:nvSpPr>
        <p:spPr>
          <a:xfrm>
            <a:off x="4153049" y="1529613"/>
            <a:ext cx="3900917" cy="1229562"/>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3462981A-A23A-0757-0654-A0C33FD4C0C5}"/>
              </a:ext>
            </a:extLst>
          </p:cNvPr>
          <p:cNvSpPr/>
          <p:nvPr/>
        </p:nvSpPr>
        <p:spPr>
          <a:xfrm>
            <a:off x="8101777" y="4664744"/>
            <a:ext cx="3831375" cy="1865046"/>
          </a:xfrm>
          <a:prstGeom prst="rect">
            <a:avLst/>
          </a:prstGeom>
          <a:solidFill>
            <a:srgbClr val="D8397C">
              <a:alpha val="19970"/>
            </a:srgbClr>
          </a:solidFill>
          <a:ln>
            <a:noFill/>
          </a:ln>
          <a:effectLst/>
        </p:spPr>
        <p:style>
          <a:lnRef idx="1">
            <a:schemeClr val="accent1"/>
          </a:lnRef>
          <a:fillRef idx="3">
            <a:schemeClr val="accent1"/>
          </a:fillRef>
          <a:effectRef idx="2">
            <a:schemeClr val="accent1"/>
          </a:effectRef>
          <a:fontRef idx="minor">
            <a:schemeClr val="lt1"/>
          </a:fontRef>
        </p:style>
      </p:sp>
      <p:sp>
        <p:nvSpPr>
          <p:cNvPr id="14" name="TextBox 13">
            <a:extLst>
              <a:ext uri="{FF2B5EF4-FFF2-40B4-BE49-F238E27FC236}">
                <a16:creationId xmlns:a16="http://schemas.microsoft.com/office/drawing/2014/main" id="{A361AAD9-8876-3E52-7E3A-40D198A0E3E6}"/>
              </a:ext>
            </a:extLst>
          </p:cNvPr>
          <p:cNvSpPr txBox="1"/>
          <p:nvPr/>
        </p:nvSpPr>
        <p:spPr>
          <a:xfrm>
            <a:off x="4158018" y="1507529"/>
            <a:ext cx="3296361"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Apprenticeship starts by age group</a:t>
            </a:r>
          </a:p>
        </p:txBody>
      </p:sp>
      <p:pic>
        <p:nvPicPr>
          <p:cNvPr id="35" name="Picture 34">
            <a:extLst>
              <a:ext uri="{FF2B5EF4-FFF2-40B4-BE49-F238E27FC236}">
                <a16:creationId xmlns:a16="http://schemas.microsoft.com/office/drawing/2014/main" id="{A8B63808-FBFE-B9DA-C007-013A280407BE}"/>
              </a:ext>
            </a:extLst>
          </p:cNvPr>
          <p:cNvPicPr>
            <a:picLocks noChangeAspect="1"/>
          </p:cNvPicPr>
          <p:nvPr/>
        </p:nvPicPr>
        <p:blipFill>
          <a:blip r:embed="rId3"/>
          <a:stretch>
            <a:fillRect/>
          </a:stretch>
        </p:blipFill>
        <p:spPr>
          <a:xfrm>
            <a:off x="294835" y="4482730"/>
            <a:ext cx="3784600" cy="2044700"/>
          </a:xfrm>
          <a:prstGeom prst="rect">
            <a:avLst/>
          </a:prstGeom>
        </p:spPr>
      </p:pic>
      <p:pic>
        <p:nvPicPr>
          <p:cNvPr id="43" name="Picture 42">
            <a:extLst>
              <a:ext uri="{FF2B5EF4-FFF2-40B4-BE49-F238E27FC236}">
                <a16:creationId xmlns:a16="http://schemas.microsoft.com/office/drawing/2014/main" id="{173FD7CF-7F6D-CAE1-C38F-64EB3BB59FC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3282" r="9079"/>
          <a:stretch/>
        </p:blipFill>
        <p:spPr>
          <a:xfrm>
            <a:off x="326870" y="2058028"/>
            <a:ext cx="3521805" cy="2037449"/>
          </a:xfrm>
          <a:prstGeom prst="rect">
            <a:avLst/>
          </a:prstGeom>
        </p:spPr>
      </p:pic>
      <p:sp>
        <p:nvSpPr>
          <p:cNvPr id="53" name="TextBox 52">
            <a:extLst>
              <a:ext uri="{FF2B5EF4-FFF2-40B4-BE49-F238E27FC236}">
                <a16:creationId xmlns:a16="http://schemas.microsoft.com/office/drawing/2014/main" id="{F3532C53-2339-B817-9EBB-5EA84BB13FF1}"/>
              </a:ext>
            </a:extLst>
          </p:cNvPr>
          <p:cNvSpPr txBox="1"/>
          <p:nvPr/>
        </p:nvSpPr>
        <p:spPr>
          <a:xfrm>
            <a:off x="269033" y="1511849"/>
            <a:ext cx="2904274" cy="461665"/>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Change in resident population by age group, 2011-2021</a:t>
            </a:r>
          </a:p>
        </p:txBody>
      </p:sp>
      <p:pic>
        <p:nvPicPr>
          <p:cNvPr id="58" name="Graphic 57" descr="Diploma roll with solid fill">
            <a:extLst>
              <a:ext uri="{FF2B5EF4-FFF2-40B4-BE49-F238E27FC236}">
                <a16:creationId xmlns:a16="http://schemas.microsoft.com/office/drawing/2014/main" id="{152954A3-60FF-EA72-6F49-7FECBB1A382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493549" y="3972988"/>
            <a:ext cx="575200" cy="575200"/>
          </a:xfrm>
          <a:prstGeom prst="rect">
            <a:avLst/>
          </a:prstGeom>
        </p:spPr>
      </p:pic>
      <p:sp>
        <p:nvSpPr>
          <p:cNvPr id="66" name="TextBox 65">
            <a:extLst>
              <a:ext uri="{FF2B5EF4-FFF2-40B4-BE49-F238E27FC236}">
                <a16:creationId xmlns:a16="http://schemas.microsoft.com/office/drawing/2014/main" id="{49963036-E2EA-8DE8-FC46-0B1E9892B8B0}"/>
              </a:ext>
            </a:extLst>
          </p:cNvPr>
          <p:cNvSpPr txBox="1"/>
          <p:nvPr/>
        </p:nvSpPr>
        <p:spPr>
          <a:xfrm>
            <a:off x="4125468" y="2758746"/>
            <a:ext cx="3844605"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Community learning participation by age group</a:t>
            </a:r>
          </a:p>
        </p:txBody>
      </p:sp>
      <p:pic>
        <p:nvPicPr>
          <p:cNvPr id="28" name="Graphic 27" descr="Business Growth with solid fill">
            <a:extLst>
              <a:ext uri="{FF2B5EF4-FFF2-40B4-BE49-F238E27FC236}">
                <a16:creationId xmlns:a16="http://schemas.microsoft.com/office/drawing/2014/main" id="{F44A0544-BEDC-87CB-CDB1-C78CE0E2547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485970" y="1498384"/>
            <a:ext cx="601790" cy="601790"/>
          </a:xfrm>
          <a:prstGeom prst="rect">
            <a:avLst/>
          </a:prstGeom>
        </p:spPr>
      </p:pic>
      <p:sp>
        <p:nvSpPr>
          <p:cNvPr id="29" name="TextBox 28">
            <a:extLst>
              <a:ext uri="{FF2B5EF4-FFF2-40B4-BE49-F238E27FC236}">
                <a16:creationId xmlns:a16="http://schemas.microsoft.com/office/drawing/2014/main" id="{EB66552F-8613-3D2C-9747-C0516E8C18C5}"/>
              </a:ext>
            </a:extLst>
          </p:cNvPr>
          <p:cNvSpPr txBox="1"/>
          <p:nvPr/>
        </p:nvSpPr>
        <p:spPr>
          <a:xfrm>
            <a:off x="272734" y="4052974"/>
            <a:ext cx="2904274"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Qualifications by age, 2021</a:t>
            </a:r>
          </a:p>
        </p:txBody>
      </p:sp>
      <p:sp>
        <p:nvSpPr>
          <p:cNvPr id="46" name="TextBox 45">
            <a:extLst>
              <a:ext uri="{FF2B5EF4-FFF2-40B4-BE49-F238E27FC236}">
                <a16:creationId xmlns:a16="http://schemas.microsoft.com/office/drawing/2014/main" id="{13EAC1B9-7B01-AB4D-3046-84F3005D176A}"/>
              </a:ext>
            </a:extLst>
          </p:cNvPr>
          <p:cNvSpPr txBox="1"/>
          <p:nvPr/>
        </p:nvSpPr>
        <p:spPr>
          <a:xfrm>
            <a:off x="3624768" y="3706948"/>
            <a:ext cx="545175" cy="246221"/>
          </a:xfrm>
          <a:prstGeom prst="rect">
            <a:avLst/>
          </a:prstGeom>
          <a:noFill/>
        </p:spPr>
        <p:txBody>
          <a:bodyPr wrap="square" rtlCol="0">
            <a:spAutoFit/>
          </a:bodyPr>
          <a:lstStyle/>
          <a:p>
            <a:r>
              <a:rPr lang="en-US" sz="1000" b="1" dirty="0">
                <a:latin typeface="Arial Nova" panose="020B0504020202020204" pitchFamily="34" charset="0"/>
              </a:rPr>
              <a:t>13%</a:t>
            </a:r>
          </a:p>
        </p:txBody>
      </p:sp>
      <p:sp>
        <p:nvSpPr>
          <p:cNvPr id="55" name="TextBox 54">
            <a:extLst>
              <a:ext uri="{FF2B5EF4-FFF2-40B4-BE49-F238E27FC236}">
                <a16:creationId xmlns:a16="http://schemas.microsoft.com/office/drawing/2014/main" id="{AB767D32-CDC6-2C94-EDBE-F72CBFEE88E9}"/>
              </a:ext>
            </a:extLst>
          </p:cNvPr>
          <p:cNvSpPr txBox="1"/>
          <p:nvPr/>
        </p:nvSpPr>
        <p:spPr>
          <a:xfrm>
            <a:off x="1401144" y="3383976"/>
            <a:ext cx="545175" cy="246221"/>
          </a:xfrm>
          <a:prstGeom prst="rect">
            <a:avLst/>
          </a:prstGeom>
          <a:noFill/>
        </p:spPr>
        <p:txBody>
          <a:bodyPr wrap="square" rtlCol="0">
            <a:spAutoFit/>
          </a:bodyPr>
          <a:lstStyle/>
          <a:p>
            <a:r>
              <a:rPr lang="en-US" sz="1000" b="1" dirty="0">
                <a:latin typeface="Arial Nova" panose="020B0504020202020204" pitchFamily="34" charset="0"/>
              </a:rPr>
              <a:t>-7%</a:t>
            </a:r>
          </a:p>
        </p:txBody>
      </p:sp>
      <p:sp>
        <p:nvSpPr>
          <p:cNvPr id="56" name="TextBox 55">
            <a:extLst>
              <a:ext uri="{FF2B5EF4-FFF2-40B4-BE49-F238E27FC236}">
                <a16:creationId xmlns:a16="http://schemas.microsoft.com/office/drawing/2014/main" id="{3A0EF9AE-01E4-04A7-9285-C96176E8EAFD}"/>
              </a:ext>
            </a:extLst>
          </p:cNvPr>
          <p:cNvSpPr txBox="1"/>
          <p:nvPr/>
        </p:nvSpPr>
        <p:spPr>
          <a:xfrm>
            <a:off x="2520295" y="3091528"/>
            <a:ext cx="545175" cy="246221"/>
          </a:xfrm>
          <a:prstGeom prst="rect">
            <a:avLst/>
          </a:prstGeom>
          <a:noFill/>
        </p:spPr>
        <p:txBody>
          <a:bodyPr wrap="square" rtlCol="0">
            <a:spAutoFit/>
          </a:bodyPr>
          <a:lstStyle/>
          <a:p>
            <a:r>
              <a:rPr lang="en-US" sz="1000" b="1" dirty="0">
                <a:latin typeface="Arial Nova" panose="020B0504020202020204" pitchFamily="34" charset="0"/>
              </a:rPr>
              <a:t>10%</a:t>
            </a:r>
          </a:p>
        </p:txBody>
      </p:sp>
      <p:sp>
        <p:nvSpPr>
          <p:cNvPr id="57" name="TextBox 56">
            <a:extLst>
              <a:ext uri="{FF2B5EF4-FFF2-40B4-BE49-F238E27FC236}">
                <a16:creationId xmlns:a16="http://schemas.microsoft.com/office/drawing/2014/main" id="{C0752149-B6A4-0B7B-2A2B-8AD192D09A98}"/>
              </a:ext>
            </a:extLst>
          </p:cNvPr>
          <p:cNvSpPr txBox="1"/>
          <p:nvPr/>
        </p:nvSpPr>
        <p:spPr>
          <a:xfrm>
            <a:off x="2372297" y="2793355"/>
            <a:ext cx="545175" cy="246221"/>
          </a:xfrm>
          <a:prstGeom prst="rect">
            <a:avLst/>
          </a:prstGeom>
          <a:noFill/>
        </p:spPr>
        <p:txBody>
          <a:bodyPr wrap="square" rtlCol="0">
            <a:spAutoFit/>
          </a:bodyPr>
          <a:lstStyle/>
          <a:p>
            <a:r>
              <a:rPr lang="en-US" sz="1000" b="1" dirty="0">
                <a:latin typeface="Arial Nova" panose="020B0504020202020204" pitchFamily="34" charset="0"/>
              </a:rPr>
              <a:t>6%</a:t>
            </a:r>
          </a:p>
        </p:txBody>
      </p:sp>
      <p:sp>
        <p:nvSpPr>
          <p:cNvPr id="59" name="TextBox 58">
            <a:extLst>
              <a:ext uri="{FF2B5EF4-FFF2-40B4-BE49-F238E27FC236}">
                <a16:creationId xmlns:a16="http://schemas.microsoft.com/office/drawing/2014/main" id="{60B3789A-17A8-C08B-03B0-BA97D77FEEF1}"/>
              </a:ext>
            </a:extLst>
          </p:cNvPr>
          <p:cNvSpPr txBox="1"/>
          <p:nvPr/>
        </p:nvSpPr>
        <p:spPr>
          <a:xfrm>
            <a:off x="3256217" y="2482459"/>
            <a:ext cx="545175" cy="246221"/>
          </a:xfrm>
          <a:prstGeom prst="rect">
            <a:avLst/>
          </a:prstGeom>
          <a:noFill/>
        </p:spPr>
        <p:txBody>
          <a:bodyPr wrap="square" rtlCol="0">
            <a:spAutoFit/>
          </a:bodyPr>
          <a:lstStyle/>
          <a:p>
            <a:r>
              <a:rPr lang="en-US" sz="1000" b="1" dirty="0">
                <a:latin typeface="Arial Nova" panose="020B0504020202020204" pitchFamily="34" charset="0"/>
              </a:rPr>
              <a:t>10%</a:t>
            </a:r>
          </a:p>
        </p:txBody>
      </p:sp>
      <p:sp>
        <p:nvSpPr>
          <p:cNvPr id="60" name="TextBox 59">
            <a:extLst>
              <a:ext uri="{FF2B5EF4-FFF2-40B4-BE49-F238E27FC236}">
                <a16:creationId xmlns:a16="http://schemas.microsoft.com/office/drawing/2014/main" id="{7CD903A1-EBD7-07A0-E76C-5DB610A7F9AC}"/>
              </a:ext>
            </a:extLst>
          </p:cNvPr>
          <p:cNvSpPr txBox="1"/>
          <p:nvPr/>
        </p:nvSpPr>
        <p:spPr>
          <a:xfrm>
            <a:off x="3713417" y="2171563"/>
            <a:ext cx="545175" cy="246221"/>
          </a:xfrm>
          <a:prstGeom prst="rect">
            <a:avLst/>
          </a:prstGeom>
          <a:noFill/>
        </p:spPr>
        <p:txBody>
          <a:bodyPr wrap="square" rtlCol="0">
            <a:spAutoFit/>
          </a:bodyPr>
          <a:lstStyle/>
          <a:p>
            <a:r>
              <a:rPr lang="en-US" sz="1000" b="1" dirty="0">
                <a:latin typeface="Arial Nova" panose="020B0504020202020204" pitchFamily="34" charset="0"/>
              </a:rPr>
              <a:t>15%</a:t>
            </a:r>
          </a:p>
        </p:txBody>
      </p:sp>
      <p:pic>
        <p:nvPicPr>
          <p:cNvPr id="62" name="Graphic 61" descr="Office worker male with solid fill">
            <a:extLst>
              <a:ext uri="{FF2B5EF4-FFF2-40B4-BE49-F238E27FC236}">
                <a16:creationId xmlns:a16="http://schemas.microsoft.com/office/drawing/2014/main" id="{DA263BF6-E4EC-1FFF-02E7-D82087BF51F5}"/>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621682" y="1548453"/>
            <a:ext cx="485118" cy="485118"/>
          </a:xfrm>
          <a:prstGeom prst="rect">
            <a:avLst/>
          </a:prstGeom>
        </p:spPr>
      </p:pic>
      <p:sp>
        <p:nvSpPr>
          <p:cNvPr id="77" name="TextBox 76">
            <a:extLst>
              <a:ext uri="{FF2B5EF4-FFF2-40B4-BE49-F238E27FC236}">
                <a16:creationId xmlns:a16="http://schemas.microsoft.com/office/drawing/2014/main" id="{BA049A3F-6BD5-0C6A-72F9-F7F12410A817}"/>
              </a:ext>
            </a:extLst>
          </p:cNvPr>
          <p:cNvSpPr txBox="1"/>
          <p:nvPr/>
        </p:nvSpPr>
        <p:spPr>
          <a:xfrm>
            <a:off x="8107116" y="1510392"/>
            <a:ext cx="3296361"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Labour intensive roles</a:t>
            </a:r>
          </a:p>
        </p:txBody>
      </p:sp>
      <p:pic>
        <p:nvPicPr>
          <p:cNvPr id="79" name="Picture 78">
            <a:extLst>
              <a:ext uri="{FF2B5EF4-FFF2-40B4-BE49-F238E27FC236}">
                <a16:creationId xmlns:a16="http://schemas.microsoft.com/office/drawing/2014/main" id="{56889C8E-E951-C9BC-C071-0E393C8BB131}"/>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t="62116" r="26389" b="15042"/>
          <a:stretch/>
        </p:blipFill>
        <p:spPr>
          <a:xfrm>
            <a:off x="8168576" y="5947204"/>
            <a:ext cx="2823263" cy="626592"/>
          </a:xfrm>
          <a:prstGeom prst="rect">
            <a:avLst/>
          </a:prstGeom>
        </p:spPr>
      </p:pic>
      <p:pic>
        <p:nvPicPr>
          <p:cNvPr id="80" name="Picture 79">
            <a:extLst>
              <a:ext uri="{FF2B5EF4-FFF2-40B4-BE49-F238E27FC236}">
                <a16:creationId xmlns:a16="http://schemas.microsoft.com/office/drawing/2014/main" id="{01B9039E-1794-89A2-B41F-DF5C353ABE2B}"/>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r="30074" b="60487"/>
          <a:stretch/>
        </p:blipFill>
        <p:spPr>
          <a:xfrm>
            <a:off x="8173644" y="4921580"/>
            <a:ext cx="2681961" cy="1139135"/>
          </a:xfrm>
          <a:prstGeom prst="rect">
            <a:avLst/>
          </a:prstGeom>
        </p:spPr>
      </p:pic>
      <p:pic>
        <p:nvPicPr>
          <p:cNvPr id="81" name="Picture 80">
            <a:extLst>
              <a:ext uri="{FF2B5EF4-FFF2-40B4-BE49-F238E27FC236}">
                <a16:creationId xmlns:a16="http://schemas.microsoft.com/office/drawing/2014/main" id="{4C208A3E-F571-0C4E-2E8A-75FC502F31E2}"/>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l="69532" t="10606" b="53872"/>
          <a:stretch/>
        </p:blipFill>
        <p:spPr>
          <a:xfrm>
            <a:off x="10849913" y="5053070"/>
            <a:ext cx="1168580" cy="974438"/>
          </a:xfrm>
          <a:prstGeom prst="rect">
            <a:avLst/>
          </a:prstGeom>
        </p:spPr>
      </p:pic>
      <p:pic>
        <p:nvPicPr>
          <p:cNvPr id="83" name="Graphic 82" descr="Construction worker female with solid fill">
            <a:extLst>
              <a:ext uri="{FF2B5EF4-FFF2-40B4-BE49-F238E27FC236}">
                <a16:creationId xmlns:a16="http://schemas.microsoft.com/office/drawing/2014/main" id="{F64A7BD9-15FA-6F86-C0D3-915569BA5779}"/>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285463" y="1550368"/>
            <a:ext cx="485119" cy="485119"/>
          </a:xfrm>
          <a:prstGeom prst="rect">
            <a:avLst/>
          </a:prstGeom>
        </p:spPr>
      </p:pic>
      <p:sp>
        <p:nvSpPr>
          <p:cNvPr id="84" name="Oval 83">
            <a:extLst>
              <a:ext uri="{FF2B5EF4-FFF2-40B4-BE49-F238E27FC236}">
                <a16:creationId xmlns:a16="http://schemas.microsoft.com/office/drawing/2014/main" id="{AFB8C5D7-69B3-F0F4-8C0A-0BCA0C682720}"/>
              </a:ext>
            </a:extLst>
          </p:cNvPr>
          <p:cNvSpPr>
            <a:spLocks noChangeAspect="1"/>
          </p:cNvSpPr>
          <p:nvPr/>
        </p:nvSpPr>
        <p:spPr>
          <a:xfrm>
            <a:off x="8360985" y="5326223"/>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Box 84">
            <a:extLst>
              <a:ext uri="{FF2B5EF4-FFF2-40B4-BE49-F238E27FC236}">
                <a16:creationId xmlns:a16="http://schemas.microsoft.com/office/drawing/2014/main" id="{78DD0D7F-2233-438D-7059-A6D56CA4CD6B}"/>
              </a:ext>
            </a:extLst>
          </p:cNvPr>
          <p:cNvSpPr txBox="1"/>
          <p:nvPr/>
        </p:nvSpPr>
        <p:spPr>
          <a:xfrm>
            <a:off x="8151818" y="5109203"/>
            <a:ext cx="545175" cy="246221"/>
          </a:xfrm>
          <a:prstGeom prst="rect">
            <a:avLst/>
          </a:prstGeom>
          <a:noFill/>
        </p:spPr>
        <p:txBody>
          <a:bodyPr wrap="square" rtlCol="0">
            <a:spAutoFit/>
          </a:bodyPr>
          <a:lstStyle/>
          <a:p>
            <a:pPr algn="ctr"/>
            <a:r>
              <a:rPr lang="en-US" sz="1000" b="1" dirty="0">
                <a:solidFill>
                  <a:srgbClr val="268037"/>
                </a:solidFill>
                <a:latin typeface="Arial Nova" panose="020B0504020202020204" pitchFamily="34" charset="0"/>
              </a:rPr>
              <a:t>45%</a:t>
            </a:r>
          </a:p>
        </p:txBody>
      </p:sp>
      <p:sp>
        <p:nvSpPr>
          <p:cNvPr id="86" name="Oval 85">
            <a:extLst>
              <a:ext uri="{FF2B5EF4-FFF2-40B4-BE49-F238E27FC236}">
                <a16:creationId xmlns:a16="http://schemas.microsoft.com/office/drawing/2014/main" id="{C17BDF51-E20D-34CC-6063-514C649C3C58}"/>
              </a:ext>
            </a:extLst>
          </p:cNvPr>
          <p:cNvSpPr>
            <a:spLocks noChangeAspect="1"/>
          </p:cNvSpPr>
          <p:nvPr/>
        </p:nvSpPr>
        <p:spPr>
          <a:xfrm>
            <a:off x="10636467" y="5352496"/>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extBox 86">
            <a:extLst>
              <a:ext uri="{FF2B5EF4-FFF2-40B4-BE49-F238E27FC236}">
                <a16:creationId xmlns:a16="http://schemas.microsoft.com/office/drawing/2014/main" id="{08801321-8C68-584E-B383-E41CB35E7A53}"/>
              </a:ext>
            </a:extLst>
          </p:cNvPr>
          <p:cNvSpPr txBox="1"/>
          <p:nvPr/>
        </p:nvSpPr>
        <p:spPr>
          <a:xfrm>
            <a:off x="10447942" y="5137752"/>
            <a:ext cx="545175" cy="246221"/>
          </a:xfrm>
          <a:prstGeom prst="rect">
            <a:avLst/>
          </a:prstGeom>
          <a:noFill/>
        </p:spPr>
        <p:txBody>
          <a:bodyPr wrap="square" rtlCol="0">
            <a:spAutoFit/>
          </a:bodyPr>
          <a:lstStyle/>
          <a:p>
            <a:pPr algn="ctr"/>
            <a:r>
              <a:rPr lang="en-US" sz="1000" b="1" dirty="0">
                <a:solidFill>
                  <a:srgbClr val="268037"/>
                </a:solidFill>
                <a:latin typeface="Arial Nova" panose="020B0504020202020204" pitchFamily="34" charset="0"/>
              </a:rPr>
              <a:t>44%</a:t>
            </a:r>
          </a:p>
        </p:txBody>
      </p:sp>
      <p:sp>
        <p:nvSpPr>
          <p:cNvPr id="88" name="Oval 87">
            <a:extLst>
              <a:ext uri="{FF2B5EF4-FFF2-40B4-BE49-F238E27FC236}">
                <a16:creationId xmlns:a16="http://schemas.microsoft.com/office/drawing/2014/main" id="{6F4B968F-6CA8-5580-96ED-16E2E97A40BF}"/>
              </a:ext>
            </a:extLst>
          </p:cNvPr>
          <p:cNvSpPr>
            <a:spLocks noChangeAspect="1"/>
          </p:cNvSpPr>
          <p:nvPr/>
        </p:nvSpPr>
        <p:spPr>
          <a:xfrm>
            <a:off x="8371492" y="5525922"/>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5017A138-BF1A-FF27-9222-1E4355DF5508}"/>
              </a:ext>
            </a:extLst>
          </p:cNvPr>
          <p:cNvSpPr>
            <a:spLocks noChangeAspect="1"/>
          </p:cNvSpPr>
          <p:nvPr/>
        </p:nvSpPr>
        <p:spPr>
          <a:xfrm>
            <a:off x="10636468" y="5562711"/>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C1D308C1-E3CD-F903-C69F-02D80ABD1BE2}"/>
              </a:ext>
            </a:extLst>
          </p:cNvPr>
          <p:cNvSpPr>
            <a:spLocks noChangeAspect="1"/>
          </p:cNvSpPr>
          <p:nvPr/>
        </p:nvSpPr>
        <p:spPr>
          <a:xfrm>
            <a:off x="8366237" y="5573211"/>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2214C032-D2B3-AA36-07BF-86ADE33419DD}"/>
              </a:ext>
            </a:extLst>
          </p:cNvPr>
          <p:cNvSpPr>
            <a:spLocks noChangeAspect="1"/>
          </p:cNvSpPr>
          <p:nvPr/>
        </p:nvSpPr>
        <p:spPr>
          <a:xfrm>
            <a:off x="10636462" y="5604741"/>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a:extLst>
              <a:ext uri="{FF2B5EF4-FFF2-40B4-BE49-F238E27FC236}">
                <a16:creationId xmlns:a16="http://schemas.microsoft.com/office/drawing/2014/main" id="{80AEC07D-AF30-7FB4-E63F-FDB820E79CCB}"/>
              </a:ext>
            </a:extLst>
          </p:cNvPr>
          <p:cNvSpPr txBox="1"/>
          <p:nvPr/>
        </p:nvSpPr>
        <p:spPr>
          <a:xfrm>
            <a:off x="10437866" y="5656283"/>
            <a:ext cx="545175" cy="246221"/>
          </a:xfrm>
          <a:prstGeom prst="rect">
            <a:avLst/>
          </a:prstGeom>
          <a:noFill/>
        </p:spPr>
        <p:txBody>
          <a:bodyPr wrap="square" rtlCol="0">
            <a:spAutoFit/>
          </a:bodyPr>
          <a:lstStyle/>
          <a:p>
            <a:pPr algn="ctr"/>
            <a:r>
              <a:rPr lang="en-US" sz="1000" b="1" dirty="0">
                <a:solidFill>
                  <a:srgbClr val="D8397C"/>
                </a:solidFill>
                <a:latin typeface="Arial Nova" panose="020B0504020202020204" pitchFamily="34" charset="0"/>
              </a:rPr>
              <a:t>36%</a:t>
            </a:r>
          </a:p>
        </p:txBody>
      </p:sp>
      <p:sp>
        <p:nvSpPr>
          <p:cNvPr id="93" name="TextBox 92">
            <a:extLst>
              <a:ext uri="{FF2B5EF4-FFF2-40B4-BE49-F238E27FC236}">
                <a16:creationId xmlns:a16="http://schemas.microsoft.com/office/drawing/2014/main" id="{1DF91CC0-857A-3A28-C631-1F57CDBD86B2}"/>
              </a:ext>
            </a:extLst>
          </p:cNvPr>
          <p:cNvSpPr txBox="1"/>
          <p:nvPr/>
        </p:nvSpPr>
        <p:spPr>
          <a:xfrm>
            <a:off x="10447942" y="5369539"/>
            <a:ext cx="545175" cy="246221"/>
          </a:xfrm>
          <a:prstGeom prst="rect">
            <a:avLst/>
          </a:prstGeom>
          <a:noFill/>
        </p:spPr>
        <p:txBody>
          <a:bodyPr wrap="square" rtlCol="0">
            <a:spAutoFit/>
          </a:bodyPr>
          <a:lstStyle/>
          <a:p>
            <a:pPr algn="ctr"/>
            <a:r>
              <a:rPr lang="en-US" sz="1000" b="1" dirty="0">
                <a:solidFill>
                  <a:srgbClr val="2E78BD"/>
                </a:solidFill>
                <a:latin typeface="Arial Nova" panose="020B0504020202020204" pitchFamily="34" charset="0"/>
              </a:rPr>
              <a:t>37%</a:t>
            </a:r>
          </a:p>
        </p:txBody>
      </p:sp>
      <p:sp>
        <p:nvSpPr>
          <p:cNvPr id="94" name="TextBox 93">
            <a:extLst>
              <a:ext uri="{FF2B5EF4-FFF2-40B4-BE49-F238E27FC236}">
                <a16:creationId xmlns:a16="http://schemas.microsoft.com/office/drawing/2014/main" id="{4473C60C-385E-8183-4A01-6EECF2E07825}"/>
              </a:ext>
            </a:extLst>
          </p:cNvPr>
          <p:cNvSpPr txBox="1"/>
          <p:nvPr/>
        </p:nvSpPr>
        <p:spPr>
          <a:xfrm>
            <a:off x="8165646" y="5336974"/>
            <a:ext cx="545175" cy="246221"/>
          </a:xfrm>
          <a:prstGeom prst="rect">
            <a:avLst/>
          </a:prstGeom>
          <a:noFill/>
        </p:spPr>
        <p:txBody>
          <a:bodyPr wrap="square" rtlCol="0">
            <a:spAutoFit/>
          </a:bodyPr>
          <a:lstStyle/>
          <a:p>
            <a:pPr algn="ctr"/>
            <a:r>
              <a:rPr lang="en-US" sz="1000" b="1" dirty="0">
                <a:solidFill>
                  <a:srgbClr val="2E78BD"/>
                </a:solidFill>
                <a:latin typeface="Arial Nova" panose="020B0504020202020204" pitchFamily="34" charset="0"/>
              </a:rPr>
              <a:t>38%</a:t>
            </a:r>
          </a:p>
        </p:txBody>
      </p:sp>
      <p:sp>
        <p:nvSpPr>
          <p:cNvPr id="95" name="TextBox 94">
            <a:extLst>
              <a:ext uri="{FF2B5EF4-FFF2-40B4-BE49-F238E27FC236}">
                <a16:creationId xmlns:a16="http://schemas.microsoft.com/office/drawing/2014/main" id="{92277A4B-7599-EA82-F580-DD4D88A3D21F}"/>
              </a:ext>
            </a:extLst>
          </p:cNvPr>
          <p:cNvSpPr txBox="1"/>
          <p:nvPr/>
        </p:nvSpPr>
        <p:spPr>
          <a:xfrm>
            <a:off x="8170904" y="5583968"/>
            <a:ext cx="545175" cy="246221"/>
          </a:xfrm>
          <a:prstGeom prst="rect">
            <a:avLst/>
          </a:prstGeom>
          <a:noFill/>
        </p:spPr>
        <p:txBody>
          <a:bodyPr wrap="square" rtlCol="0">
            <a:spAutoFit/>
          </a:bodyPr>
          <a:lstStyle/>
          <a:p>
            <a:pPr algn="ctr"/>
            <a:r>
              <a:rPr lang="en-US" sz="1000" b="1" dirty="0">
                <a:solidFill>
                  <a:srgbClr val="D8397C"/>
                </a:solidFill>
                <a:latin typeface="Arial Nova" panose="020B0504020202020204" pitchFamily="34" charset="0"/>
              </a:rPr>
              <a:t>37%</a:t>
            </a:r>
          </a:p>
        </p:txBody>
      </p:sp>
      <p:sp>
        <p:nvSpPr>
          <p:cNvPr id="96" name="TextBox 95">
            <a:extLst>
              <a:ext uri="{FF2B5EF4-FFF2-40B4-BE49-F238E27FC236}">
                <a16:creationId xmlns:a16="http://schemas.microsoft.com/office/drawing/2014/main" id="{D366587C-AFC2-BCB0-451D-4E99B7BA6532}"/>
              </a:ext>
            </a:extLst>
          </p:cNvPr>
          <p:cNvSpPr txBox="1"/>
          <p:nvPr/>
        </p:nvSpPr>
        <p:spPr>
          <a:xfrm>
            <a:off x="8092065" y="4643991"/>
            <a:ext cx="2997115" cy="461665"/>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 of Universal Credit claimants who are working </a:t>
            </a:r>
          </a:p>
        </p:txBody>
      </p:sp>
      <p:pic>
        <p:nvPicPr>
          <p:cNvPr id="98" name="Graphic 97" descr="Employee badge with solid fill">
            <a:extLst>
              <a:ext uri="{FF2B5EF4-FFF2-40B4-BE49-F238E27FC236}">
                <a16:creationId xmlns:a16="http://schemas.microsoft.com/office/drawing/2014/main" id="{15C91B22-A344-FCB7-6721-93E5869CC283}"/>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1403477" y="4630568"/>
            <a:ext cx="492022" cy="492022"/>
          </a:xfrm>
          <a:prstGeom prst="rect">
            <a:avLst/>
          </a:prstGeom>
        </p:spPr>
      </p:pic>
      <p:sp>
        <p:nvSpPr>
          <p:cNvPr id="30" name="TextBox 29">
            <a:extLst>
              <a:ext uri="{FF2B5EF4-FFF2-40B4-BE49-F238E27FC236}">
                <a16:creationId xmlns:a16="http://schemas.microsoft.com/office/drawing/2014/main" id="{5F1040AD-DA4B-C6B8-1C4C-0950C12EC3F3}"/>
              </a:ext>
            </a:extLst>
          </p:cNvPr>
          <p:cNvSpPr txBox="1"/>
          <p:nvPr/>
        </p:nvSpPr>
        <p:spPr>
          <a:xfrm>
            <a:off x="4131598" y="4029279"/>
            <a:ext cx="3889642"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Education &amp; training participation by age group</a:t>
            </a:r>
          </a:p>
        </p:txBody>
      </p:sp>
      <p:sp>
        <p:nvSpPr>
          <p:cNvPr id="31" name="TextBox 30">
            <a:extLst>
              <a:ext uri="{FF2B5EF4-FFF2-40B4-BE49-F238E27FC236}">
                <a16:creationId xmlns:a16="http://schemas.microsoft.com/office/drawing/2014/main" id="{1D27D54B-9233-31F8-4AAB-87AD5E4E8829}"/>
              </a:ext>
            </a:extLst>
          </p:cNvPr>
          <p:cNvSpPr txBox="1"/>
          <p:nvPr/>
        </p:nvSpPr>
        <p:spPr>
          <a:xfrm>
            <a:off x="4148641" y="5300319"/>
            <a:ext cx="3076729"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Higher education participation</a:t>
            </a:r>
          </a:p>
        </p:txBody>
      </p:sp>
      <p:pic>
        <p:nvPicPr>
          <p:cNvPr id="36" name="Picture 35">
            <a:extLst>
              <a:ext uri="{FF2B5EF4-FFF2-40B4-BE49-F238E27FC236}">
                <a16:creationId xmlns:a16="http://schemas.microsoft.com/office/drawing/2014/main" id="{94C4A9FE-8C0A-A45B-772D-A074D9CF4E6B}"/>
              </a:ext>
            </a:extLst>
          </p:cNvPr>
          <p:cNvPicPr>
            <a:picLocks noChangeAspect="1"/>
          </p:cNvPicPr>
          <p:nvPr/>
        </p:nvPicPr>
        <p:blipFill>
          <a:blip r:embed="rId18"/>
          <a:stretch>
            <a:fillRect/>
          </a:stretch>
        </p:blipFill>
        <p:spPr>
          <a:xfrm>
            <a:off x="4061751" y="1663569"/>
            <a:ext cx="3797300" cy="1079500"/>
          </a:xfrm>
          <a:prstGeom prst="rect">
            <a:avLst/>
          </a:prstGeom>
        </p:spPr>
      </p:pic>
      <p:pic>
        <p:nvPicPr>
          <p:cNvPr id="21" name="Graphic 20" descr="Users with solid fill">
            <a:extLst>
              <a:ext uri="{FF2B5EF4-FFF2-40B4-BE49-F238E27FC236}">
                <a16:creationId xmlns:a16="http://schemas.microsoft.com/office/drawing/2014/main" id="{17122C1D-E998-CC02-E87A-72A8B30EA2A0}"/>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7555579" y="2834810"/>
            <a:ext cx="485118" cy="485118"/>
          </a:xfrm>
          <a:prstGeom prst="rect">
            <a:avLst/>
          </a:prstGeom>
        </p:spPr>
      </p:pic>
      <p:pic>
        <p:nvPicPr>
          <p:cNvPr id="64" name="Picture 63">
            <a:extLst>
              <a:ext uri="{FF2B5EF4-FFF2-40B4-BE49-F238E27FC236}">
                <a16:creationId xmlns:a16="http://schemas.microsoft.com/office/drawing/2014/main" id="{88A23D14-1DB6-1145-EE1D-768C527AC690}"/>
              </a:ext>
            </a:extLst>
          </p:cNvPr>
          <p:cNvPicPr>
            <a:picLocks noChangeAspect="1"/>
          </p:cNvPicPr>
          <p:nvPr/>
        </p:nvPicPr>
        <p:blipFill>
          <a:blip r:embed="rId21"/>
          <a:stretch>
            <a:fillRect/>
          </a:stretch>
        </p:blipFill>
        <p:spPr>
          <a:xfrm>
            <a:off x="4040715" y="3001434"/>
            <a:ext cx="3975100" cy="990600"/>
          </a:xfrm>
          <a:prstGeom prst="rect">
            <a:avLst/>
          </a:prstGeom>
        </p:spPr>
      </p:pic>
      <p:pic>
        <p:nvPicPr>
          <p:cNvPr id="82" name="Graphic 81" descr="Classroom with solid fill">
            <a:extLst>
              <a:ext uri="{FF2B5EF4-FFF2-40B4-BE49-F238E27FC236}">
                <a16:creationId xmlns:a16="http://schemas.microsoft.com/office/drawing/2014/main" id="{775247A6-289A-E10A-8502-043A6EF2A16C}"/>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7571889" y="4087380"/>
            <a:ext cx="492022" cy="492022"/>
          </a:xfrm>
          <a:prstGeom prst="rect">
            <a:avLst/>
          </a:prstGeom>
        </p:spPr>
      </p:pic>
      <p:pic>
        <p:nvPicPr>
          <p:cNvPr id="97" name="Picture 96">
            <a:extLst>
              <a:ext uri="{FF2B5EF4-FFF2-40B4-BE49-F238E27FC236}">
                <a16:creationId xmlns:a16="http://schemas.microsoft.com/office/drawing/2014/main" id="{6F70F429-D945-5AFD-DEF3-35842451A231}"/>
              </a:ext>
            </a:extLst>
          </p:cNvPr>
          <p:cNvPicPr>
            <a:picLocks noChangeAspect="1"/>
          </p:cNvPicPr>
          <p:nvPr/>
        </p:nvPicPr>
        <p:blipFill>
          <a:blip r:embed="rId24"/>
          <a:stretch>
            <a:fillRect/>
          </a:stretch>
        </p:blipFill>
        <p:spPr>
          <a:xfrm>
            <a:off x="4056112" y="4281262"/>
            <a:ext cx="3962400" cy="990600"/>
          </a:xfrm>
          <a:prstGeom prst="rect">
            <a:avLst/>
          </a:prstGeom>
        </p:spPr>
      </p:pic>
      <p:pic>
        <p:nvPicPr>
          <p:cNvPr id="101" name="Graphic 100" descr="Graduation cap with solid fill">
            <a:extLst>
              <a:ext uri="{FF2B5EF4-FFF2-40B4-BE49-F238E27FC236}">
                <a16:creationId xmlns:a16="http://schemas.microsoft.com/office/drawing/2014/main" id="{779E9F47-F13F-986E-3EDD-BEA92481BB5B}"/>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7583953" y="5259030"/>
            <a:ext cx="492022" cy="492022"/>
          </a:xfrm>
          <a:prstGeom prst="rect">
            <a:avLst/>
          </a:prstGeom>
        </p:spPr>
      </p:pic>
      <p:sp>
        <p:nvSpPr>
          <p:cNvPr id="102" name="Rectangle 101">
            <a:extLst>
              <a:ext uri="{FF2B5EF4-FFF2-40B4-BE49-F238E27FC236}">
                <a16:creationId xmlns:a16="http://schemas.microsoft.com/office/drawing/2014/main" id="{09AD7249-F450-C5F1-1B3E-09BC8F60D11E}"/>
              </a:ext>
            </a:extLst>
          </p:cNvPr>
          <p:cNvSpPr/>
          <p:nvPr/>
        </p:nvSpPr>
        <p:spPr>
          <a:xfrm>
            <a:off x="8101891" y="2796807"/>
            <a:ext cx="3817375" cy="1829875"/>
          </a:xfrm>
          <a:prstGeom prst="rect">
            <a:avLst/>
          </a:prstGeom>
          <a:solidFill>
            <a:srgbClr val="D8397C">
              <a:alpha val="19970"/>
            </a:srgbClr>
          </a:solidFill>
          <a:ln>
            <a:noFill/>
          </a:ln>
          <a:effectLst/>
        </p:spPr>
        <p:style>
          <a:lnRef idx="1">
            <a:schemeClr val="accent1"/>
          </a:lnRef>
          <a:fillRef idx="3">
            <a:schemeClr val="accent1"/>
          </a:fillRef>
          <a:effectRef idx="2">
            <a:schemeClr val="accent1"/>
          </a:effectRef>
          <a:fontRef idx="minor">
            <a:schemeClr val="lt1"/>
          </a:fontRef>
        </p:style>
      </p:sp>
      <p:sp>
        <p:nvSpPr>
          <p:cNvPr id="103" name="TextBox 102">
            <a:extLst>
              <a:ext uri="{FF2B5EF4-FFF2-40B4-BE49-F238E27FC236}">
                <a16:creationId xmlns:a16="http://schemas.microsoft.com/office/drawing/2014/main" id="{DB9FFFB4-7303-7020-4AAA-158B3EE431D8}"/>
              </a:ext>
            </a:extLst>
          </p:cNvPr>
          <p:cNvSpPr txBox="1"/>
          <p:nvPr/>
        </p:nvSpPr>
        <p:spPr>
          <a:xfrm>
            <a:off x="8100850" y="2785401"/>
            <a:ext cx="3296361"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Median annual wage of all workers</a:t>
            </a:r>
          </a:p>
        </p:txBody>
      </p:sp>
      <p:pic>
        <p:nvPicPr>
          <p:cNvPr id="109" name="Graphic 108" descr="Money with solid fill">
            <a:extLst>
              <a:ext uri="{FF2B5EF4-FFF2-40B4-BE49-F238E27FC236}">
                <a16:creationId xmlns:a16="http://schemas.microsoft.com/office/drawing/2014/main" id="{71510CCE-3103-A8CB-5801-FE5BFEC15440}"/>
              </a:ext>
            </a:extLst>
          </p:cNvPr>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11227644" y="2764971"/>
            <a:ext cx="647595" cy="647595"/>
          </a:xfrm>
          <a:prstGeom prst="rect">
            <a:avLst/>
          </a:prstGeom>
        </p:spPr>
      </p:pic>
      <p:pic>
        <p:nvPicPr>
          <p:cNvPr id="20" name="Picture 19">
            <a:extLst>
              <a:ext uri="{FF2B5EF4-FFF2-40B4-BE49-F238E27FC236}">
                <a16:creationId xmlns:a16="http://schemas.microsoft.com/office/drawing/2014/main" id="{9FA1D9EF-769F-AA86-4B4E-4BB6D6F95625}"/>
              </a:ext>
            </a:extLst>
          </p:cNvPr>
          <p:cNvPicPr>
            <a:picLocks noChangeAspect="1"/>
          </p:cNvPicPr>
          <p:nvPr/>
        </p:nvPicPr>
        <p:blipFill rotWithShape="1">
          <a:blip r:embed="rId29" cstate="email">
            <a:extLst>
              <a:ext uri="{28A0092B-C50C-407E-A947-70E740481C1C}">
                <a14:useLocalDpi xmlns:a14="http://schemas.microsoft.com/office/drawing/2010/main"/>
              </a:ext>
            </a:extLst>
          </a:blip>
          <a:srcRect l="6372" b="30896"/>
          <a:stretch/>
        </p:blipFill>
        <p:spPr>
          <a:xfrm>
            <a:off x="8214871" y="2980213"/>
            <a:ext cx="3769358" cy="1395403"/>
          </a:xfrm>
          <a:prstGeom prst="rect">
            <a:avLst/>
          </a:prstGeom>
        </p:spPr>
      </p:pic>
      <p:pic>
        <p:nvPicPr>
          <p:cNvPr id="22" name="Picture 21">
            <a:extLst>
              <a:ext uri="{FF2B5EF4-FFF2-40B4-BE49-F238E27FC236}">
                <a16:creationId xmlns:a16="http://schemas.microsoft.com/office/drawing/2014/main" id="{F8E7C861-5A69-E6EE-E35A-594FAB7EF927}"/>
              </a:ext>
            </a:extLst>
          </p:cNvPr>
          <p:cNvPicPr>
            <a:picLocks noChangeAspect="1"/>
          </p:cNvPicPr>
          <p:nvPr/>
        </p:nvPicPr>
        <p:blipFill rotWithShape="1">
          <a:blip r:embed="rId29" cstate="email">
            <a:extLst>
              <a:ext uri="{28A0092B-C50C-407E-A947-70E740481C1C}">
                <a14:useLocalDpi xmlns:a14="http://schemas.microsoft.com/office/drawing/2010/main"/>
              </a:ext>
            </a:extLst>
          </a:blip>
          <a:srcRect t="83354" r="35938" b="-1081"/>
          <a:stretch/>
        </p:blipFill>
        <p:spPr>
          <a:xfrm>
            <a:off x="7970073" y="4293762"/>
            <a:ext cx="2579083" cy="357976"/>
          </a:xfrm>
          <a:prstGeom prst="rect">
            <a:avLst/>
          </a:prstGeom>
        </p:spPr>
      </p:pic>
      <p:sp>
        <p:nvSpPr>
          <p:cNvPr id="26" name="Oval 25">
            <a:extLst>
              <a:ext uri="{FF2B5EF4-FFF2-40B4-BE49-F238E27FC236}">
                <a16:creationId xmlns:a16="http://schemas.microsoft.com/office/drawing/2014/main" id="{36EF0939-222D-EA2B-D18E-B5F90C41796F}"/>
              </a:ext>
            </a:extLst>
          </p:cNvPr>
          <p:cNvSpPr>
            <a:spLocks noChangeAspect="1"/>
          </p:cNvSpPr>
          <p:nvPr/>
        </p:nvSpPr>
        <p:spPr>
          <a:xfrm>
            <a:off x="10235188" y="3223663"/>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BC425114-5F40-8BFD-F478-B319F4560978}"/>
              </a:ext>
            </a:extLst>
          </p:cNvPr>
          <p:cNvSpPr>
            <a:spLocks noChangeAspect="1"/>
          </p:cNvSpPr>
          <p:nvPr/>
        </p:nvSpPr>
        <p:spPr>
          <a:xfrm>
            <a:off x="8491674" y="3426397"/>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461829C5-94D2-BB92-9A27-54BA60900C57}"/>
              </a:ext>
            </a:extLst>
          </p:cNvPr>
          <p:cNvSpPr>
            <a:spLocks noChangeAspect="1"/>
          </p:cNvSpPr>
          <p:nvPr/>
        </p:nvSpPr>
        <p:spPr>
          <a:xfrm>
            <a:off x="8505849" y="3685124"/>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EBE68DA0-DD02-A230-50A0-B90179A46834}"/>
              </a:ext>
            </a:extLst>
          </p:cNvPr>
          <p:cNvSpPr>
            <a:spLocks noChangeAspect="1"/>
          </p:cNvSpPr>
          <p:nvPr/>
        </p:nvSpPr>
        <p:spPr>
          <a:xfrm>
            <a:off x="10221236" y="3454748"/>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A513994E-50B5-6361-DFCD-E26EB41B2EA0}"/>
              </a:ext>
            </a:extLst>
          </p:cNvPr>
          <p:cNvSpPr>
            <a:spLocks noChangeAspect="1"/>
          </p:cNvSpPr>
          <p:nvPr/>
        </p:nvSpPr>
        <p:spPr>
          <a:xfrm>
            <a:off x="10246044" y="3670945"/>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D85387C6-44C7-40F4-2108-F1F88DB8CD33}"/>
              </a:ext>
            </a:extLst>
          </p:cNvPr>
          <p:cNvSpPr>
            <a:spLocks noChangeAspect="1"/>
          </p:cNvSpPr>
          <p:nvPr/>
        </p:nvSpPr>
        <p:spPr>
          <a:xfrm>
            <a:off x="8495214" y="4067896"/>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Graphic 40" descr="Group of people with solid fill">
            <a:extLst>
              <a:ext uri="{FF2B5EF4-FFF2-40B4-BE49-F238E27FC236}">
                <a16:creationId xmlns:a16="http://schemas.microsoft.com/office/drawing/2014/main" id="{96EC87EF-847D-A892-A652-418DB78DA291}"/>
              </a:ext>
            </a:extLst>
          </p:cNvPr>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5130423" y="5607900"/>
            <a:ext cx="824798" cy="824798"/>
          </a:xfrm>
          <a:prstGeom prst="rect">
            <a:avLst/>
          </a:prstGeom>
        </p:spPr>
      </p:pic>
      <p:sp>
        <p:nvSpPr>
          <p:cNvPr id="42" name="TextBox 41">
            <a:extLst>
              <a:ext uri="{FF2B5EF4-FFF2-40B4-BE49-F238E27FC236}">
                <a16:creationId xmlns:a16="http://schemas.microsoft.com/office/drawing/2014/main" id="{F7518A78-F87E-6DE9-ACF8-EBBA6EDB35B6}"/>
              </a:ext>
            </a:extLst>
          </p:cNvPr>
          <p:cNvSpPr txBox="1"/>
          <p:nvPr/>
        </p:nvSpPr>
        <p:spPr>
          <a:xfrm>
            <a:off x="4049889" y="5480304"/>
            <a:ext cx="1372894" cy="523220"/>
          </a:xfrm>
          <a:prstGeom prst="rect">
            <a:avLst/>
          </a:prstGeom>
          <a:noFill/>
        </p:spPr>
        <p:txBody>
          <a:bodyPr wrap="square" rtlCol="0">
            <a:spAutoFit/>
          </a:bodyPr>
          <a:lstStyle/>
          <a:p>
            <a:pPr algn="ctr"/>
            <a:r>
              <a:rPr lang="en-US" sz="2800" dirty="0">
                <a:solidFill>
                  <a:srgbClr val="268037"/>
                </a:solidFill>
                <a:latin typeface="Arial Nova" panose="020B0504020202020204" pitchFamily="34" charset="0"/>
              </a:rPr>
              <a:t>16,000</a:t>
            </a:r>
          </a:p>
        </p:txBody>
      </p:sp>
      <p:sp>
        <p:nvSpPr>
          <p:cNvPr id="44" name="TextBox 43">
            <a:extLst>
              <a:ext uri="{FF2B5EF4-FFF2-40B4-BE49-F238E27FC236}">
                <a16:creationId xmlns:a16="http://schemas.microsoft.com/office/drawing/2014/main" id="{53817ADD-CDE8-7431-0C49-69234F8BE240}"/>
              </a:ext>
            </a:extLst>
          </p:cNvPr>
          <p:cNvSpPr txBox="1"/>
          <p:nvPr/>
        </p:nvSpPr>
        <p:spPr>
          <a:xfrm>
            <a:off x="4231969" y="5871190"/>
            <a:ext cx="1038572" cy="646331"/>
          </a:xfrm>
          <a:prstGeom prst="rect">
            <a:avLst/>
          </a:prstGeom>
          <a:noFill/>
        </p:spPr>
        <p:txBody>
          <a:bodyPr wrap="square" rtlCol="0">
            <a:spAutoFit/>
          </a:bodyPr>
          <a:lstStyle/>
          <a:p>
            <a:pPr algn="ctr"/>
            <a:r>
              <a:rPr lang="en-US" sz="1200" b="1" dirty="0">
                <a:solidFill>
                  <a:schemeClr val="tx1">
                    <a:lumMod val="75000"/>
                    <a:lumOff val="25000"/>
                  </a:schemeClr>
                </a:solidFill>
                <a:latin typeface="Arial Nova" panose="020B0504020202020204" pitchFamily="34" charset="0"/>
              </a:rPr>
              <a:t>Residents</a:t>
            </a:r>
          </a:p>
          <a:p>
            <a:pPr algn="ctr"/>
            <a:r>
              <a:rPr lang="en-US" sz="1200" b="1" dirty="0">
                <a:solidFill>
                  <a:schemeClr val="tx1">
                    <a:lumMod val="75000"/>
                    <a:lumOff val="25000"/>
                  </a:schemeClr>
                </a:solidFill>
                <a:latin typeface="Arial Nova" panose="020B0504020202020204" pitchFamily="34" charset="0"/>
              </a:rPr>
              <a:t>Aged 16-64 (</a:t>
            </a:r>
            <a:r>
              <a:rPr lang="en-US" sz="1200" b="1" dirty="0">
                <a:solidFill>
                  <a:srgbClr val="0A8037"/>
                </a:solidFill>
                <a:latin typeface="Arial Nova" panose="020B0504020202020204" pitchFamily="34" charset="0"/>
              </a:rPr>
              <a:t>38%</a:t>
            </a:r>
            <a:r>
              <a:rPr lang="en-US" sz="1200" b="1" dirty="0">
                <a:solidFill>
                  <a:schemeClr val="tx1">
                    <a:lumMod val="75000"/>
                    <a:lumOff val="25000"/>
                  </a:schemeClr>
                </a:solidFill>
                <a:latin typeface="Arial Nova" panose="020B0504020202020204" pitchFamily="34" charset="0"/>
              </a:rPr>
              <a:t>)</a:t>
            </a:r>
          </a:p>
        </p:txBody>
      </p:sp>
      <p:sp>
        <p:nvSpPr>
          <p:cNvPr id="45" name="TextBox 44">
            <a:extLst>
              <a:ext uri="{FF2B5EF4-FFF2-40B4-BE49-F238E27FC236}">
                <a16:creationId xmlns:a16="http://schemas.microsoft.com/office/drawing/2014/main" id="{00D37279-99D6-BDA3-6FEB-723FA31DCA9F}"/>
              </a:ext>
            </a:extLst>
          </p:cNvPr>
          <p:cNvSpPr txBox="1"/>
          <p:nvPr/>
        </p:nvSpPr>
        <p:spPr>
          <a:xfrm>
            <a:off x="5905101" y="5622642"/>
            <a:ext cx="2257630" cy="830997"/>
          </a:xfrm>
          <a:prstGeom prst="rect">
            <a:avLst/>
          </a:prstGeom>
          <a:noFill/>
        </p:spPr>
        <p:txBody>
          <a:bodyPr wrap="square" rtlCol="0">
            <a:spAutoFit/>
          </a:bodyPr>
          <a:lstStyle/>
          <a:p>
            <a:r>
              <a:rPr lang="en-US" sz="1200" dirty="0">
                <a:solidFill>
                  <a:schemeClr val="tx1">
                    <a:lumMod val="75000"/>
                    <a:lumOff val="25000"/>
                  </a:schemeClr>
                </a:solidFill>
                <a:latin typeface="Arial Nova" panose="020B0504020202020204" pitchFamily="34" charset="0"/>
              </a:rPr>
              <a:t>live in areas that are in the bottom quintile nationally based on higher education participation rates</a:t>
            </a:r>
          </a:p>
        </p:txBody>
      </p:sp>
      <p:pic>
        <p:nvPicPr>
          <p:cNvPr id="49" name="Graphic 48" descr="Group of people with solid fill">
            <a:extLst>
              <a:ext uri="{FF2B5EF4-FFF2-40B4-BE49-F238E27FC236}">
                <a16:creationId xmlns:a16="http://schemas.microsoft.com/office/drawing/2014/main" id="{64FB15D1-99F1-209D-8BA2-9DCB64F3FE7B}"/>
              </a:ext>
            </a:extLst>
          </p:cNvPr>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9088843" y="1825751"/>
            <a:ext cx="824798" cy="824798"/>
          </a:xfrm>
          <a:prstGeom prst="rect">
            <a:avLst/>
          </a:prstGeom>
        </p:spPr>
      </p:pic>
      <p:sp>
        <p:nvSpPr>
          <p:cNvPr id="50" name="TextBox 49">
            <a:extLst>
              <a:ext uri="{FF2B5EF4-FFF2-40B4-BE49-F238E27FC236}">
                <a16:creationId xmlns:a16="http://schemas.microsoft.com/office/drawing/2014/main" id="{FEA360DA-3E4B-D2E8-B8EB-F46B3103BFE0}"/>
              </a:ext>
            </a:extLst>
          </p:cNvPr>
          <p:cNvSpPr txBox="1"/>
          <p:nvPr/>
        </p:nvSpPr>
        <p:spPr>
          <a:xfrm>
            <a:off x="7977798" y="1676889"/>
            <a:ext cx="1372894" cy="523220"/>
          </a:xfrm>
          <a:prstGeom prst="rect">
            <a:avLst/>
          </a:prstGeom>
          <a:noFill/>
        </p:spPr>
        <p:txBody>
          <a:bodyPr wrap="square" rtlCol="0">
            <a:spAutoFit/>
          </a:bodyPr>
          <a:lstStyle/>
          <a:p>
            <a:pPr algn="ctr"/>
            <a:r>
              <a:rPr lang="en-US" sz="2800" dirty="0">
                <a:solidFill>
                  <a:srgbClr val="268037"/>
                </a:solidFill>
                <a:latin typeface="Arial Nova" panose="020B0504020202020204" pitchFamily="34" charset="0"/>
              </a:rPr>
              <a:t>12,427</a:t>
            </a:r>
          </a:p>
        </p:txBody>
      </p:sp>
      <p:sp>
        <p:nvSpPr>
          <p:cNvPr id="51" name="TextBox 50">
            <a:extLst>
              <a:ext uri="{FF2B5EF4-FFF2-40B4-BE49-F238E27FC236}">
                <a16:creationId xmlns:a16="http://schemas.microsoft.com/office/drawing/2014/main" id="{E2761E15-BCDA-0787-49DA-7C0491122738}"/>
              </a:ext>
            </a:extLst>
          </p:cNvPr>
          <p:cNvSpPr txBox="1"/>
          <p:nvPr/>
        </p:nvSpPr>
        <p:spPr>
          <a:xfrm>
            <a:off x="8116793" y="2067775"/>
            <a:ext cx="1075554" cy="646331"/>
          </a:xfrm>
          <a:prstGeom prst="rect">
            <a:avLst/>
          </a:prstGeom>
          <a:noFill/>
        </p:spPr>
        <p:txBody>
          <a:bodyPr wrap="square" rtlCol="0">
            <a:spAutoFit/>
          </a:bodyPr>
          <a:lstStyle/>
          <a:p>
            <a:pPr algn="ctr"/>
            <a:r>
              <a:rPr lang="en-US" sz="1200" b="1" dirty="0">
                <a:solidFill>
                  <a:schemeClr val="tx1">
                    <a:lumMod val="75000"/>
                    <a:lumOff val="25000"/>
                  </a:schemeClr>
                </a:solidFill>
                <a:latin typeface="Arial Nova" panose="020B0504020202020204" pitchFamily="34" charset="0"/>
              </a:rPr>
              <a:t>Residents</a:t>
            </a:r>
          </a:p>
          <a:p>
            <a:pPr algn="ctr"/>
            <a:r>
              <a:rPr lang="en-US" sz="1200" b="1" dirty="0">
                <a:solidFill>
                  <a:schemeClr val="tx1">
                    <a:lumMod val="75000"/>
                    <a:lumOff val="25000"/>
                  </a:schemeClr>
                </a:solidFill>
                <a:latin typeface="Arial Nova" panose="020B0504020202020204" pitchFamily="34" charset="0"/>
              </a:rPr>
              <a:t>Aged 16+ in employment</a:t>
            </a:r>
          </a:p>
        </p:txBody>
      </p:sp>
      <p:sp>
        <p:nvSpPr>
          <p:cNvPr id="52" name="TextBox 51">
            <a:extLst>
              <a:ext uri="{FF2B5EF4-FFF2-40B4-BE49-F238E27FC236}">
                <a16:creationId xmlns:a16="http://schemas.microsoft.com/office/drawing/2014/main" id="{ED5529C3-DE95-377D-1B32-8BED7E895B50}"/>
              </a:ext>
            </a:extLst>
          </p:cNvPr>
          <p:cNvSpPr txBox="1"/>
          <p:nvPr/>
        </p:nvSpPr>
        <p:spPr>
          <a:xfrm>
            <a:off x="9820989" y="2064476"/>
            <a:ext cx="2257630" cy="646331"/>
          </a:xfrm>
          <a:prstGeom prst="rect">
            <a:avLst/>
          </a:prstGeom>
          <a:noFill/>
        </p:spPr>
        <p:txBody>
          <a:bodyPr wrap="square" rtlCol="0">
            <a:spAutoFit/>
          </a:bodyPr>
          <a:lstStyle/>
          <a:p>
            <a:r>
              <a:rPr lang="en-US" sz="1200" dirty="0">
                <a:solidFill>
                  <a:schemeClr val="tx1">
                    <a:lumMod val="75000"/>
                    <a:lumOff val="25000"/>
                  </a:schemeClr>
                </a:solidFill>
                <a:latin typeface="Arial Nova" panose="020B0504020202020204" pitchFamily="34" charset="0"/>
              </a:rPr>
              <a:t>work in either ‘Process, plant and machine operative’ or ‘Elementary’ occupations </a:t>
            </a:r>
          </a:p>
        </p:txBody>
      </p:sp>
      <p:pic>
        <p:nvPicPr>
          <p:cNvPr id="61" name="Graphic 60" descr="Factory with solid fill">
            <a:extLst>
              <a:ext uri="{FF2B5EF4-FFF2-40B4-BE49-F238E27FC236}">
                <a16:creationId xmlns:a16="http://schemas.microsoft.com/office/drawing/2014/main" id="{321D14F3-EE4D-9FB8-3A49-1368D1FB2BF3}"/>
              </a:ext>
            </a:extLst>
          </p:cNvPr>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11322753" y="1516868"/>
            <a:ext cx="572746" cy="572746"/>
          </a:xfrm>
          <a:prstGeom prst="rect">
            <a:avLst/>
          </a:prstGeom>
        </p:spPr>
      </p:pic>
      <p:sp>
        <p:nvSpPr>
          <p:cNvPr id="63" name="TextBox 62">
            <a:extLst>
              <a:ext uri="{FF2B5EF4-FFF2-40B4-BE49-F238E27FC236}">
                <a16:creationId xmlns:a16="http://schemas.microsoft.com/office/drawing/2014/main" id="{5945DCEA-BCE6-188E-2FC1-9186946D05EE}"/>
              </a:ext>
            </a:extLst>
          </p:cNvPr>
          <p:cNvSpPr txBox="1"/>
          <p:nvPr/>
        </p:nvSpPr>
        <p:spPr>
          <a:xfrm>
            <a:off x="9663385" y="1681554"/>
            <a:ext cx="990403" cy="523220"/>
          </a:xfrm>
          <a:prstGeom prst="rect">
            <a:avLst/>
          </a:prstGeom>
          <a:noFill/>
        </p:spPr>
        <p:txBody>
          <a:bodyPr wrap="square" rtlCol="0">
            <a:spAutoFit/>
          </a:bodyPr>
          <a:lstStyle/>
          <a:p>
            <a:pPr algn="r"/>
            <a:r>
              <a:rPr lang="en-US" sz="2800" dirty="0">
                <a:solidFill>
                  <a:srgbClr val="0A8037"/>
                </a:solidFill>
                <a:latin typeface="Arial Nova" panose="020B0504020202020204" pitchFamily="34" charset="0"/>
              </a:rPr>
              <a:t>37%</a:t>
            </a:r>
          </a:p>
        </p:txBody>
      </p:sp>
      <p:sp>
        <p:nvSpPr>
          <p:cNvPr id="2" name="TextBox 1">
            <a:extLst>
              <a:ext uri="{FF2B5EF4-FFF2-40B4-BE49-F238E27FC236}">
                <a16:creationId xmlns:a16="http://schemas.microsoft.com/office/drawing/2014/main" id="{154FDEBB-9164-4CB4-A7CF-A1DE6EE16AE8}"/>
              </a:ext>
            </a:extLst>
          </p:cNvPr>
          <p:cNvSpPr txBox="1"/>
          <p:nvPr/>
        </p:nvSpPr>
        <p:spPr>
          <a:xfrm>
            <a:off x="278209" y="512281"/>
            <a:ext cx="5374445" cy="954107"/>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LOCAL LEARNING COMMUNITY DASHBOARD</a:t>
            </a:r>
          </a:p>
        </p:txBody>
      </p:sp>
      <p:sp>
        <p:nvSpPr>
          <p:cNvPr id="10" name="TextBox 9">
            <a:extLst>
              <a:ext uri="{FF2B5EF4-FFF2-40B4-BE49-F238E27FC236}">
                <a16:creationId xmlns:a16="http://schemas.microsoft.com/office/drawing/2014/main" id="{2857D8B3-B6C3-240B-D14F-A91E600BC555}"/>
              </a:ext>
            </a:extLst>
          </p:cNvPr>
          <p:cNvSpPr txBox="1"/>
          <p:nvPr/>
        </p:nvSpPr>
        <p:spPr>
          <a:xfrm>
            <a:off x="8465412" y="712264"/>
            <a:ext cx="2482073" cy="518475"/>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BOSTON</a:t>
            </a:r>
          </a:p>
        </p:txBody>
      </p:sp>
      <p:pic>
        <p:nvPicPr>
          <p:cNvPr id="8" name="Picture 7">
            <a:extLst>
              <a:ext uri="{FF2B5EF4-FFF2-40B4-BE49-F238E27FC236}">
                <a16:creationId xmlns:a16="http://schemas.microsoft.com/office/drawing/2014/main" id="{8F22A5B4-74D6-32C4-6E1C-EF21AA888EFD}"/>
              </a:ext>
            </a:extLst>
          </p:cNvPr>
          <p:cNvPicPr>
            <a:picLocks noChangeAspect="1"/>
          </p:cNvPicPr>
          <p:nvPr/>
        </p:nvPicPr>
        <p:blipFill>
          <a:blip r:embed="rId36" cstate="email">
            <a:biLevel thresh="25000"/>
            <a:extLst>
              <a:ext uri="{28A0092B-C50C-407E-A947-70E740481C1C}">
                <a14:useLocalDpi xmlns:a14="http://schemas.microsoft.com/office/drawing/2010/main"/>
              </a:ext>
            </a:extLst>
          </a:blip>
          <a:stretch>
            <a:fillRect/>
          </a:stretch>
        </p:blipFill>
        <p:spPr>
          <a:xfrm>
            <a:off x="10920305" y="565953"/>
            <a:ext cx="944558" cy="846422"/>
          </a:xfrm>
          <a:prstGeom prst="rect">
            <a:avLst/>
          </a:prstGeom>
        </p:spPr>
      </p:pic>
    </p:spTree>
    <p:extLst>
      <p:ext uri="{BB962C8B-B14F-4D97-AF65-F5344CB8AC3E}">
        <p14:creationId xmlns:p14="http://schemas.microsoft.com/office/powerpoint/2010/main" val="3370587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CB4B57A-73C9-CDEF-2C1D-1ACF4335835C}"/>
              </a:ext>
            </a:extLst>
          </p:cNvPr>
          <p:cNvSpPr/>
          <p:nvPr/>
        </p:nvSpPr>
        <p:spPr>
          <a:xfrm>
            <a:off x="8090587" y="4182305"/>
            <a:ext cx="3836204" cy="2404393"/>
          </a:xfrm>
          <a:prstGeom prst="rect">
            <a:avLst/>
          </a:prstGeom>
          <a:solidFill>
            <a:srgbClr val="2E78BD">
              <a:alpha val="19909"/>
            </a:srgb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79EC9FC0-8CD4-B09E-FB9A-6B330E8A9C3D}"/>
              </a:ext>
            </a:extLst>
          </p:cNvPr>
          <p:cNvSpPr/>
          <p:nvPr/>
        </p:nvSpPr>
        <p:spPr>
          <a:xfrm>
            <a:off x="8099827" y="1531992"/>
            <a:ext cx="3836204" cy="2598219"/>
          </a:xfrm>
          <a:prstGeom prst="rect">
            <a:avLst/>
          </a:prstGeom>
          <a:solidFill>
            <a:srgbClr val="D8397C">
              <a:alpha val="19909"/>
            </a:srgb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2BB2C33E-0425-B2C0-7BB2-79F48C693225}"/>
              </a:ext>
            </a:extLst>
          </p:cNvPr>
          <p:cNvSpPr/>
          <p:nvPr/>
        </p:nvSpPr>
        <p:spPr>
          <a:xfrm>
            <a:off x="269032" y="1523304"/>
            <a:ext cx="3828555" cy="2606907"/>
          </a:xfrm>
          <a:prstGeom prst="rect">
            <a:avLst/>
          </a:prstGeom>
          <a:solidFill>
            <a:srgbClr val="0C8036">
              <a:alpha val="10336"/>
            </a:srgb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E4353FE4-2688-A91A-9627-D42D4EB9F7F3}"/>
              </a:ext>
            </a:extLst>
          </p:cNvPr>
          <p:cNvSpPr/>
          <p:nvPr/>
        </p:nvSpPr>
        <p:spPr>
          <a:xfrm>
            <a:off x="274819" y="4182305"/>
            <a:ext cx="3820143" cy="2404393"/>
          </a:xfrm>
          <a:prstGeom prst="rect">
            <a:avLst/>
          </a:prstGeom>
          <a:solidFill>
            <a:srgbClr val="EFBF7A">
              <a:alpha val="19909"/>
            </a:srgb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8" name="TextBox 7">
            <a:extLst>
              <a:ext uri="{FF2B5EF4-FFF2-40B4-BE49-F238E27FC236}">
                <a16:creationId xmlns:a16="http://schemas.microsoft.com/office/drawing/2014/main" id="{0519F17C-5D87-E04B-9495-3C7C35CA7C6C}"/>
              </a:ext>
            </a:extLst>
          </p:cNvPr>
          <p:cNvSpPr txBox="1"/>
          <p:nvPr/>
        </p:nvSpPr>
        <p:spPr>
          <a:xfrm>
            <a:off x="274819" y="514503"/>
            <a:ext cx="5447887" cy="954107"/>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LOCAL LEARNING COMMUNITY CHARACTERISTICS</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1CCEEF03-9615-51AC-A8FF-B019A486F6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49803" y="1530416"/>
            <a:ext cx="3907524" cy="5056282"/>
          </a:xfrm>
          <a:prstGeom prst="rect">
            <a:avLst/>
          </a:prstGeom>
        </p:spPr>
      </p:pic>
      <p:sp>
        <p:nvSpPr>
          <p:cNvPr id="6" name="TextBox 5">
            <a:extLst>
              <a:ext uri="{FF2B5EF4-FFF2-40B4-BE49-F238E27FC236}">
                <a16:creationId xmlns:a16="http://schemas.microsoft.com/office/drawing/2014/main" id="{E15C826F-8D95-B305-CAA8-9D3CBF7D9D79}"/>
              </a:ext>
            </a:extLst>
          </p:cNvPr>
          <p:cNvSpPr txBox="1"/>
          <p:nvPr/>
        </p:nvSpPr>
        <p:spPr>
          <a:xfrm>
            <a:off x="269033" y="1543065"/>
            <a:ext cx="3828554" cy="2693045"/>
          </a:xfrm>
          <a:prstGeom prst="rect">
            <a:avLst/>
          </a:prstGeom>
          <a:noFill/>
        </p:spPr>
        <p:txBody>
          <a:bodyPr wrap="square" rtlCol="0">
            <a:spAutoFit/>
          </a:bodyPr>
          <a:lstStyle/>
          <a:p>
            <a:pPr>
              <a:spcAft>
                <a:spcPts val="600"/>
              </a:spcAft>
            </a:pPr>
            <a:r>
              <a:rPr lang="en-US" sz="1400" b="1" dirty="0">
                <a:latin typeface="Arial Nova" panose="020B0504020202020204" pitchFamily="34" charset="0"/>
              </a:rPr>
              <a:t>Demographics</a:t>
            </a:r>
            <a:r>
              <a:rPr lang="en-US" sz="1400" b="1" dirty="0">
                <a:solidFill>
                  <a:schemeClr val="tx1">
                    <a:lumMod val="75000"/>
                    <a:lumOff val="25000"/>
                  </a:schemeClr>
                </a:solidFill>
                <a:latin typeface="Arial Nova" panose="020B0504020202020204" pitchFamily="34" charset="0"/>
              </a:rPr>
              <a:t>:</a:t>
            </a:r>
          </a:p>
          <a:p>
            <a:pPr marL="285750" indent="-285750">
              <a:spcAft>
                <a:spcPts val="300"/>
              </a:spcAft>
              <a:buFont typeface="Wingdings" pitchFamily="2" charset="2"/>
              <a:buChar char="§"/>
            </a:pPr>
            <a:r>
              <a:rPr lang="en-US" sz="1400" dirty="0">
                <a:latin typeface="Arial Nova" panose="020B0504020202020204" pitchFamily="34" charset="0"/>
              </a:rPr>
              <a:t>A fast-growing population with significant population churn and in-migration from overseas</a:t>
            </a:r>
          </a:p>
          <a:p>
            <a:pPr marL="285750" indent="-285750">
              <a:spcAft>
                <a:spcPts val="300"/>
              </a:spcAft>
              <a:buFont typeface="Wingdings" pitchFamily="2" charset="2"/>
              <a:buChar char="§"/>
            </a:pPr>
            <a:r>
              <a:rPr lang="en-US" sz="1400" dirty="0">
                <a:latin typeface="Arial Nova" panose="020B0504020202020204" pitchFamily="34" charset="0"/>
              </a:rPr>
              <a:t>High proportion of people who self-describe as ‘not speaking English well or at all’ </a:t>
            </a:r>
          </a:p>
          <a:p>
            <a:pPr marL="285750" indent="-285750">
              <a:spcAft>
                <a:spcPts val="300"/>
              </a:spcAft>
              <a:buFont typeface="Wingdings" pitchFamily="2" charset="2"/>
              <a:buChar char="§"/>
            </a:pPr>
            <a:r>
              <a:rPr lang="en-US" sz="1400" dirty="0">
                <a:latin typeface="Arial Nova" panose="020B0504020202020204" pitchFamily="34" charset="0"/>
              </a:rPr>
              <a:t>Real progression over ten years with people attaining a first qualification although the lowest proportion of people with higher qualifications.</a:t>
            </a:r>
          </a:p>
        </p:txBody>
      </p:sp>
      <p:sp>
        <p:nvSpPr>
          <p:cNvPr id="7" name="TextBox 6">
            <a:extLst>
              <a:ext uri="{FF2B5EF4-FFF2-40B4-BE49-F238E27FC236}">
                <a16:creationId xmlns:a16="http://schemas.microsoft.com/office/drawing/2014/main" id="{9A57C170-7A2F-D723-EE46-15F7E7BCA3DE}"/>
              </a:ext>
            </a:extLst>
          </p:cNvPr>
          <p:cNvSpPr txBox="1"/>
          <p:nvPr/>
        </p:nvSpPr>
        <p:spPr>
          <a:xfrm>
            <a:off x="8086659" y="1525904"/>
            <a:ext cx="3843961" cy="2046714"/>
          </a:xfrm>
          <a:prstGeom prst="rect">
            <a:avLst/>
          </a:prstGeom>
          <a:noFill/>
        </p:spPr>
        <p:txBody>
          <a:bodyPr wrap="square" rtlCol="0">
            <a:spAutoFit/>
          </a:bodyPr>
          <a:lstStyle/>
          <a:p>
            <a:pPr>
              <a:spcAft>
                <a:spcPts val="600"/>
              </a:spcAft>
            </a:pPr>
            <a:r>
              <a:rPr lang="en-US" sz="1400" b="1" dirty="0">
                <a:latin typeface="Arial Nova" panose="020B0504020202020204" pitchFamily="34" charset="0"/>
              </a:rPr>
              <a:t>Economic Participation:</a:t>
            </a:r>
          </a:p>
          <a:p>
            <a:pPr marL="285750" indent="-285750">
              <a:spcAft>
                <a:spcPts val="600"/>
              </a:spcAft>
              <a:buFont typeface="Wingdings" pitchFamily="2" charset="2"/>
              <a:buChar char="§"/>
            </a:pPr>
            <a:r>
              <a:rPr lang="en-US" sz="1400" dirty="0">
                <a:latin typeface="Arial Nova" panose="020B0504020202020204" pitchFamily="34" charset="0"/>
              </a:rPr>
              <a:t>More than double the proportion of residents in labour-intensive jobs requiring lower skills levels</a:t>
            </a:r>
          </a:p>
          <a:p>
            <a:pPr marL="285750" indent="-285750">
              <a:spcAft>
                <a:spcPts val="600"/>
              </a:spcAft>
              <a:buFont typeface="Wingdings" pitchFamily="2" charset="2"/>
              <a:buChar char="§"/>
            </a:pPr>
            <a:r>
              <a:rPr lang="en-US" sz="1400" dirty="0">
                <a:latin typeface="Arial Nova" panose="020B0504020202020204" pitchFamily="34" charset="0"/>
              </a:rPr>
              <a:t>An area of relatively low pay and longer working hours</a:t>
            </a:r>
          </a:p>
          <a:p>
            <a:pPr marL="285750" indent="-285750">
              <a:spcAft>
                <a:spcPts val="600"/>
              </a:spcAft>
              <a:buFont typeface="Wingdings" pitchFamily="2" charset="2"/>
              <a:buChar char="§"/>
            </a:pPr>
            <a:r>
              <a:rPr lang="en-US" sz="1400" dirty="0">
                <a:latin typeface="Arial Nova" panose="020B0504020202020204" pitchFamily="34" charset="0"/>
              </a:rPr>
              <a:t>A high proportion of working residents claiming Universal Credit.</a:t>
            </a:r>
          </a:p>
        </p:txBody>
      </p:sp>
      <p:sp>
        <p:nvSpPr>
          <p:cNvPr id="9" name="TextBox 8">
            <a:extLst>
              <a:ext uri="{FF2B5EF4-FFF2-40B4-BE49-F238E27FC236}">
                <a16:creationId xmlns:a16="http://schemas.microsoft.com/office/drawing/2014/main" id="{FB3D5BCF-AEBA-2976-59B8-3B365DB4B5CD}"/>
              </a:ext>
            </a:extLst>
          </p:cNvPr>
          <p:cNvSpPr txBox="1"/>
          <p:nvPr/>
        </p:nvSpPr>
        <p:spPr>
          <a:xfrm>
            <a:off x="8465412" y="712264"/>
            <a:ext cx="2482073" cy="518475"/>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BOSTON</a:t>
            </a:r>
          </a:p>
        </p:txBody>
      </p:sp>
      <p:sp>
        <p:nvSpPr>
          <p:cNvPr id="14" name="TextBox 13">
            <a:extLst>
              <a:ext uri="{FF2B5EF4-FFF2-40B4-BE49-F238E27FC236}">
                <a16:creationId xmlns:a16="http://schemas.microsoft.com/office/drawing/2014/main" id="{DA31420C-CCDF-99B5-DFAE-AFC59FDE4DB6}"/>
              </a:ext>
            </a:extLst>
          </p:cNvPr>
          <p:cNvSpPr txBox="1"/>
          <p:nvPr/>
        </p:nvSpPr>
        <p:spPr>
          <a:xfrm>
            <a:off x="276683" y="4214906"/>
            <a:ext cx="3828554" cy="2362185"/>
          </a:xfrm>
          <a:prstGeom prst="rect">
            <a:avLst/>
          </a:prstGeom>
          <a:noFill/>
        </p:spPr>
        <p:txBody>
          <a:bodyPr wrap="square" rtlCol="0">
            <a:spAutoFit/>
          </a:bodyPr>
          <a:lstStyle/>
          <a:p>
            <a:pPr>
              <a:spcAft>
                <a:spcPts val="300"/>
              </a:spcAft>
            </a:pPr>
            <a:r>
              <a:rPr lang="en-US" sz="1400" b="1" dirty="0">
                <a:latin typeface="Arial Nova" panose="020B0504020202020204" pitchFamily="34" charset="0"/>
              </a:rPr>
              <a:t>Education &amp; Skills Participation:</a:t>
            </a:r>
          </a:p>
          <a:p>
            <a:pPr marL="285750" indent="-285750">
              <a:spcAft>
                <a:spcPts val="300"/>
              </a:spcAft>
              <a:buFont typeface="Wingdings" pitchFamily="2" charset="2"/>
              <a:buChar char="§"/>
            </a:pPr>
            <a:r>
              <a:rPr lang="en-US" sz="1400" dirty="0">
                <a:latin typeface="Arial Nova" panose="020B0504020202020204" pitchFamily="34" charset="0"/>
              </a:rPr>
              <a:t>Positive increases in local apprentices with  increases in starts amongst young people replacing the continued decline in adults aged 25+</a:t>
            </a:r>
          </a:p>
          <a:p>
            <a:pPr marL="285750" indent="-285750">
              <a:spcAft>
                <a:spcPts val="300"/>
              </a:spcAft>
              <a:buFont typeface="Wingdings" pitchFamily="2" charset="2"/>
              <a:buChar char="§"/>
            </a:pPr>
            <a:r>
              <a:rPr lang="en-US" sz="1400" dirty="0">
                <a:latin typeface="Arial Nova" panose="020B0504020202020204" pitchFamily="34" charset="0"/>
              </a:rPr>
              <a:t>Large increase in community learning, although decreasing participation by adults in education and training</a:t>
            </a:r>
          </a:p>
          <a:p>
            <a:pPr marL="285750" indent="-285750">
              <a:spcAft>
                <a:spcPts val="300"/>
              </a:spcAft>
              <a:buFont typeface="Wingdings" pitchFamily="2" charset="2"/>
              <a:buChar char="§"/>
            </a:pPr>
            <a:r>
              <a:rPr lang="en-US" sz="1400" dirty="0">
                <a:latin typeface="Arial Nova" panose="020B0504020202020204" pitchFamily="34" charset="0"/>
              </a:rPr>
              <a:t>Low levels of higher education participation. </a:t>
            </a:r>
          </a:p>
        </p:txBody>
      </p:sp>
      <p:sp>
        <p:nvSpPr>
          <p:cNvPr id="19" name="TextBox 18">
            <a:extLst>
              <a:ext uri="{FF2B5EF4-FFF2-40B4-BE49-F238E27FC236}">
                <a16:creationId xmlns:a16="http://schemas.microsoft.com/office/drawing/2014/main" id="{8DA057EC-F202-E6DF-53A1-C9265010B21D}"/>
              </a:ext>
            </a:extLst>
          </p:cNvPr>
          <p:cNvSpPr txBox="1"/>
          <p:nvPr/>
        </p:nvSpPr>
        <p:spPr>
          <a:xfrm>
            <a:off x="8096745" y="4196130"/>
            <a:ext cx="3836205" cy="2323713"/>
          </a:xfrm>
          <a:prstGeom prst="rect">
            <a:avLst/>
          </a:prstGeom>
          <a:noFill/>
        </p:spPr>
        <p:txBody>
          <a:bodyPr wrap="square" rtlCol="0">
            <a:spAutoFit/>
          </a:bodyPr>
          <a:lstStyle/>
          <a:p>
            <a:pPr>
              <a:spcAft>
                <a:spcPts val="300"/>
              </a:spcAft>
            </a:pPr>
            <a:r>
              <a:rPr lang="en-US" sz="1400" b="1" dirty="0">
                <a:latin typeface="Arial Nova" panose="020B0504020202020204" pitchFamily="34" charset="0"/>
              </a:rPr>
              <a:t>Education, Employment, and Skills Implications / Considerations:</a:t>
            </a:r>
          </a:p>
          <a:p>
            <a:pPr marL="285750" indent="-285750">
              <a:spcAft>
                <a:spcPts val="300"/>
              </a:spcAft>
              <a:buFont typeface="Wingdings" pitchFamily="2" charset="2"/>
              <a:buChar char="§"/>
            </a:pPr>
            <a:r>
              <a:rPr lang="en-US" sz="1400" dirty="0">
                <a:latin typeface="Arial Nova" panose="020B0504020202020204" pitchFamily="34" charset="0"/>
              </a:rPr>
              <a:t>The importance of ESOL provision to support skills progression as well as community cohesion</a:t>
            </a:r>
          </a:p>
          <a:p>
            <a:pPr marL="285750" indent="-285750">
              <a:spcAft>
                <a:spcPts val="300"/>
              </a:spcAft>
              <a:buFont typeface="Wingdings" pitchFamily="2" charset="2"/>
              <a:buChar char="§"/>
            </a:pPr>
            <a:r>
              <a:rPr lang="en-US" sz="1400" dirty="0">
                <a:latin typeface="Arial Nova" panose="020B0504020202020204" pitchFamily="34" charset="0"/>
              </a:rPr>
              <a:t>Strengthen the connections between fast-rising community learning levels to halt the decline in education and training participation – for working and non-employed adults.</a:t>
            </a:r>
          </a:p>
        </p:txBody>
      </p:sp>
      <p:pic>
        <p:nvPicPr>
          <p:cNvPr id="2" name="Picture 1">
            <a:extLst>
              <a:ext uri="{FF2B5EF4-FFF2-40B4-BE49-F238E27FC236}">
                <a16:creationId xmlns:a16="http://schemas.microsoft.com/office/drawing/2014/main" id="{5AD14E55-1418-D59A-72D2-A89A1ECAFDED}"/>
              </a:ext>
            </a:extLst>
          </p:cNvPr>
          <p:cNvPicPr>
            <a:picLocks noChangeAspect="1"/>
          </p:cNvPicPr>
          <p:nvPr/>
        </p:nvPicPr>
        <p:blipFill>
          <a:blip r:embed="rId4" cstate="email">
            <a:biLevel thresh="25000"/>
            <a:extLst>
              <a:ext uri="{28A0092B-C50C-407E-A947-70E740481C1C}">
                <a14:useLocalDpi xmlns:a14="http://schemas.microsoft.com/office/drawing/2010/main"/>
              </a:ext>
            </a:extLst>
          </a:blip>
          <a:stretch>
            <a:fillRect/>
          </a:stretch>
        </p:blipFill>
        <p:spPr>
          <a:xfrm>
            <a:off x="10920305" y="565953"/>
            <a:ext cx="944558" cy="846422"/>
          </a:xfrm>
          <a:prstGeom prst="rect">
            <a:avLst/>
          </a:prstGeom>
        </p:spPr>
      </p:pic>
    </p:spTree>
    <p:extLst>
      <p:ext uri="{BB962C8B-B14F-4D97-AF65-F5344CB8AC3E}">
        <p14:creationId xmlns:p14="http://schemas.microsoft.com/office/powerpoint/2010/main" val="707260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erial view of people walking">
            <a:extLst>
              <a:ext uri="{FF2B5EF4-FFF2-40B4-BE49-F238E27FC236}">
                <a16:creationId xmlns:a16="http://schemas.microsoft.com/office/drawing/2014/main" id="{BC8A6B7F-FC21-FC7D-574F-9E898CDC154D}"/>
              </a:ext>
            </a:extLst>
          </p:cNvPr>
          <p:cNvPicPr>
            <a:picLocks noChangeAspect="1"/>
          </p:cNvPicPr>
          <p:nvPr/>
        </p:nvPicPr>
        <p:blipFill rotWithShape="1">
          <a:blip r:embed="rId3" cstate="email">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b="1733"/>
          <a:stretch/>
        </p:blipFill>
        <p:spPr>
          <a:xfrm>
            <a:off x="8057327" y="1531993"/>
            <a:ext cx="3836204" cy="4967130"/>
          </a:xfrm>
          <a:prstGeom prst="rect">
            <a:avLst/>
          </a:prstGeom>
        </p:spPr>
      </p:pic>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288036"/>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452984D9-E041-4FA9-B011-4D47EED52240}"/>
              </a:ext>
            </a:extLst>
          </p:cNvPr>
          <p:cNvSpPr txBox="1"/>
          <p:nvPr/>
        </p:nvSpPr>
        <p:spPr>
          <a:xfrm>
            <a:off x="267117" y="1549713"/>
            <a:ext cx="7790206" cy="4659994"/>
          </a:xfrm>
          <a:prstGeom prst="rect">
            <a:avLst/>
          </a:prstGeom>
          <a:noFill/>
        </p:spPr>
        <p:txBody>
          <a:bodyPr wrap="square" rtlCol="0">
            <a:spAutoFit/>
          </a:bodyPr>
          <a:lstStyle/>
          <a:p>
            <a:pPr marL="285750" lvl="0" indent="-285750" defTabSz="457200">
              <a:lnSpc>
                <a:spcPct val="110000"/>
              </a:lnSpc>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A high level of </a:t>
            </a: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population growth </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at 9.1% between 2011 and 2021.</a:t>
            </a:r>
          </a:p>
          <a:p>
            <a:pPr marL="285750" lvl="0" indent="-285750" defTabSz="457200">
              <a:lnSpc>
                <a:spcPct val="110000"/>
              </a:lnSpc>
              <a:spcAft>
                <a:spcPts val="600"/>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Highest growth in Greater Lincolnshire (GL) in young (0-17) people (12.7%; GL, 1.0%; England,  3.9%) and second highest in those of working age (6.2%; GL, 1.4%; England, 4.0%). </a:t>
            </a:r>
          </a:p>
          <a:p>
            <a:pPr marL="285750" lvl="0" indent="-285750" defTabSz="457200">
              <a:lnSpc>
                <a:spcPct val="110000"/>
              </a:lnSpc>
              <a:spcAft>
                <a:spcPts val="600"/>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In terms of </a:t>
            </a:r>
            <a:r>
              <a:rPr lang="en-US" altLang="en-US" sz="1400" b="1" dirty="0">
                <a:latin typeface="Arial Nova" panose="020B0504020202020204" pitchFamily="34" charset="0"/>
                <a:ea typeface="Segoe UI Historic" panose="020B0502040204020203" pitchFamily="34" charset="0"/>
                <a:cs typeface="Segoe UI Historic" panose="020B0502040204020203" pitchFamily="34" charset="0"/>
              </a:rPr>
              <a:t>usual</a:t>
            </a:r>
            <a:r>
              <a:rPr lang="en-US" altLang="en-US" sz="1400" b="1"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 residents living one year ago at a different address outside of the UK</a:t>
            </a: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 then at 1.1%, this proportion is higher than the Greater Lincolnshire (0.6%) and national (0.9%) averages.</a:t>
            </a:r>
          </a:p>
          <a:p>
            <a:pPr marL="285750" lvl="0" indent="-285750" defTabSz="457200">
              <a:lnSpc>
                <a:spcPct val="110000"/>
              </a:lnSpc>
              <a:spcAft>
                <a:spcPts val="138"/>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Locally, Boston has both the highest</a:t>
            </a:r>
            <a:r>
              <a:rPr lang="en-US" altLang="en-US" sz="1400" dirty="0">
                <a:solidFill>
                  <a:srgbClr val="FF0000"/>
                </a:solidFill>
                <a:latin typeface="Arial Nova" panose="020B0504020202020204" pitchFamily="34" charset="0"/>
                <a:ea typeface="Segoe UI Historic" panose="020B0502040204020203" pitchFamily="34" charset="0"/>
                <a:cs typeface="Segoe UI Historic" panose="020B0502040204020203" pitchFamily="34" charset="0"/>
              </a:rPr>
              <a:t> </a:t>
            </a: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proportion of households with ‘no adult but at least one child aged 3-15 with English</a:t>
            </a:r>
            <a:r>
              <a:rPr lang="en-US" altLang="en-US" sz="1400" dirty="0">
                <a:solidFill>
                  <a:srgbClr val="FF0000"/>
                </a:solidFill>
                <a:latin typeface="Arial Nova" panose="020B0504020202020204" pitchFamily="34" charset="0"/>
                <a:ea typeface="Segoe UI Historic" panose="020B0502040204020203" pitchFamily="34" charset="0"/>
                <a:cs typeface="Segoe UI Historic" panose="020B0502040204020203" pitchFamily="34" charset="0"/>
              </a:rPr>
              <a:t> </a:t>
            </a:r>
            <a:r>
              <a:rPr lang="en-US" altLang="en-US" sz="1400" dirty="0">
                <a:latin typeface="Arial Nova" panose="020B0504020202020204" pitchFamily="34" charset="0"/>
                <a:ea typeface="Segoe UI Historic" panose="020B0502040204020203" pitchFamily="34" charset="0"/>
                <a:cs typeface="Segoe UI Historic" panose="020B0502040204020203" pitchFamily="34" charset="0"/>
              </a:rPr>
              <a:t>as</a:t>
            </a: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 main language (3.2%; Greater Lincolnshire, 0.9%; England, 1.4%) and households with no people who have English as main language (13.9%; Greater Lincolnshire, 3.5%; England, 5.0%).</a:t>
            </a:r>
          </a:p>
          <a:p>
            <a:pPr marL="285750" lvl="0" indent="-285750" defTabSz="457200">
              <a:lnSpc>
                <a:spcPct val="110000"/>
              </a:lnSpc>
              <a:spcAft>
                <a:spcPts val="600"/>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21% of residents (14,171 people), have a </a:t>
            </a:r>
            <a:r>
              <a:rPr lang="en-US" altLang="en-US" sz="1400" b="1"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main language that is not English</a:t>
            </a: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 and of those residents 32% (4,511 people) describe themselves as either not being able to speak English well or at all (Greater Lincolnshire, 25%; England, 20%). </a:t>
            </a:r>
            <a:endParaRPr lang="en-US" altLang="en-US" sz="1400" dirty="0">
              <a:solidFill>
                <a:srgbClr val="FF0000"/>
              </a:solidFill>
              <a:latin typeface="Arial Nova" panose="020B0504020202020204" pitchFamily="34" charset="0"/>
              <a:ea typeface="Segoe UI Historic" panose="020B0502040204020203" pitchFamily="34" charset="0"/>
              <a:cs typeface="Segoe UI Historic" panose="020B0502040204020203" pitchFamily="34" charset="0"/>
            </a:endParaRPr>
          </a:p>
          <a:p>
            <a:pPr marL="285750" lvl="0" indent="-285750" defTabSz="457200">
              <a:lnSpc>
                <a:spcPct val="110000"/>
              </a:lnSpc>
              <a:spcAft>
                <a:spcPts val="600"/>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At 28%, Boston continues to have the highest proportion of </a:t>
            </a: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residents aged 16+ with no qualifications,</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 although this is down five percentage points from 33% in 2011. </a:t>
            </a:r>
          </a:p>
          <a:p>
            <a:pPr marL="285750" lvl="0" indent="-285750" defTabSz="457200">
              <a:lnSpc>
                <a:spcPct val="110000"/>
              </a:lnSpc>
              <a:spcAft>
                <a:spcPts val="600"/>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Boston also has the lowest proportion of </a:t>
            </a: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residents aged 16+ with level 4 qualifications and above </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(19%; Greater Lincolnshire, 25%; England 34%), despite an increase of four percentage points since 2011. </a:t>
            </a:r>
            <a:endPar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endParaRP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6" name="TextBox 5">
            <a:extLst>
              <a:ext uri="{FF2B5EF4-FFF2-40B4-BE49-F238E27FC236}">
                <a16:creationId xmlns:a16="http://schemas.microsoft.com/office/drawing/2014/main" id="{5F2C8CAF-AD1D-A2BC-44AB-8EAB74102323}"/>
              </a:ext>
            </a:extLst>
          </p:cNvPr>
          <p:cNvSpPr txBox="1"/>
          <p:nvPr/>
        </p:nvSpPr>
        <p:spPr>
          <a:xfrm>
            <a:off x="271783" y="518217"/>
            <a:ext cx="5656406" cy="954107"/>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LOCAL LEARNING COMMUNITY - DEMOGRAPHICS</a:t>
            </a:r>
          </a:p>
        </p:txBody>
      </p:sp>
      <p:sp>
        <p:nvSpPr>
          <p:cNvPr id="8" name="Rectangle 7">
            <a:extLst>
              <a:ext uri="{FF2B5EF4-FFF2-40B4-BE49-F238E27FC236}">
                <a16:creationId xmlns:a16="http://schemas.microsoft.com/office/drawing/2014/main" id="{EBF6B5B0-B85B-4D0E-3D65-FDEEAA63F854}"/>
              </a:ext>
            </a:extLst>
          </p:cNvPr>
          <p:cNvSpPr/>
          <p:nvPr/>
        </p:nvSpPr>
        <p:spPr>
          <a:xfrm>
            <a:off x="8057327" y="1520051"/>
            <a:ext cx="3836204" cy="5054706"/>
          </a:xfrm>
          <a:prstGeom prst="rect">
            <a:avLst/>
          </a:prstGeom>
          <a:solidFill>
            <a:srgbClr val="0C8036">
              <a:alpha val="10336"/>
            </a:srgbClr>
          </a:solidFill>
          <a:ln>
            <a:noFill/>
          </a:ln>
          <a:effectLst/>
        </p:spPr>
        <p:style>
          <a:lnRef idx="1">
            <a:schemeClr val="accent1"/>
          </a:lnRef>
          <a:fillRef idx="3">
            <a:schemeClr val="accent1"/>
          </a:fillRef>
          <a:effectRef idx="2">
            <a:schemeClr val="accent1"/>
          </a:effectRef>
          <a:fontRef idx="minor">
            <a:schemeClr val="lt1"/>
          </a:fontRef>
        </p:style>
      </p:sp>
      <p:pic>
        <p:nvPicPr>
          <p:cNvPr id="22" name="Picture 21" descr="A picture containing text, plant, flower, wheel&#10;&#10;Description automatically generated">
            <a:extLst>
              <a:ext uri="{FF2B5EF4-FFF2-40B4-BE49-F238E27FC236}">
                <a16:creationId xmlns:a16="http://schemas.microsoft.com/office/drawing/2014/main" id="{52222CE3-6D13-015E-3229-6229AB7A5C1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20612" y="1573965"/>
            <a:ext cx="469899" cy="714246"/>
          </a:xfrm>
          <a:prstGeom prst="rect">
            <a:avLst/>
          </a:prstGeom>
        </p:spPr>
      </p:pic>
      <p:pic>
        <p:nvPicPr>
          <p:cNvPr id="24" name="Picture 23">
            <a:extLst>
              <a:ext uri="{FF2B5EF4-FFF2-40B4-BE49-F238E27FC236}">
                <a16:creationId xmlns:a16="http://schemas.microsoft.com/office/drawing/2014/main" id="{D57456A7-D3A3-7062-26A3-95F2F206C97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34173" y="1589711"/>
            <a:ext cx="729120" cy="653367"/>
          </a:xfrm>
          <a:prstGeom prst="rect">
            <a:avLst/>
          </a:prstGeom>
        </p:spPr>
      </p:pic>
      <p:sp>
        <p:nvSpPr>
          <p:cNvPr id="27" name="TextBox 26">
            <a:extLst>
              <a:ext uri="{FF2B5EF4-FFF2-40B4-BE49-F238E27FC236}">
                <a16:creationId xmlns:a16="http://schemas.microsoft.com/office/drawing/2014/main" id="{9E462C14-D268-86B2-90DC-23FA68491DEA}"/>
              </a:ext>
            </a:extLst>
          </p:cNvPr>
          <p:cNvSpPr txBox="1"/>
          <p:nvPr/>
        </p:nvSpPr>
        <p:spPr>
          <a:xfrm>
            <a:off x="8050873" y="2305851"/>
            <a:ext cx="1120720" cy="646331"/>
          </a:xfrm>
          <a:prstGeom prst="rect">
            <a:avLst/>
          </a:prstGeom>
          <a:noFill/>
        </p:spPr>
        <p:txBody>
          <a:bodyPr wrap="square" rtlCol="0">
            <a:spAutoFit/>
          </a:bodyPr>
          <a:lstStyle/>
          <a:p>
            <a:r>
              <a:rPr lang="en-US" sz="1200" b="1" dirty="0">
                <a:latin typeface="Arial Nova" panose="020B0504020202020204" pitchFamily="34" charset="0"/>
              </a:rPr>
              <a:t>Population change, 2011-2021</a:t>
            </a:r>
          </a:p>
        </p:txBody>
      </p:sp>
      <p:sp>
        <p:nvSpPr>
          <p:cNvPr id="29" name="TextBox 28">
            <a:extLst>
              <a:ext uri="{FF2B5EF4-FFF2-40B4-BE49-F238E27FC236}">
                <a16:creationId xmlns:a16="http://schemas.microsoft.com/office/drawing/2014/main" id="{DB87A49D-50EC-2863-064B-FFD1504007EE}"/>
              </a:ext>
            </a:extLst>
          </p:cNvPr>
          <p:cNvSpPr txBox="1"/>
          <p:nvPr/>
        </p:nvSpPr>
        <p:spPr>
          <a:xfrm>
            <a:off x="10033996" y="2422344"/>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5.4%</a:t>
            </a:r>
          </a:p>
        </p:txBody>
      </p:sp>
      <p:sp>
        <p:nvSpPr>
          <p:cNvPr id="30" name="TextBox 29">
            <a:extLst>
              <a:ext uri="{FF2B5EF4-FFF2-40B4-BE49-F238E27FC236}">
                <a16:creationId xmlns:a16="http://schemas.microsoft.com/office/drawing/2014/main" id="{95A2CDD6-D66D-E67E-6DD5-EE265B7B3406}"/>
              </a:ext>
            </a:extLst>
          </p:cNvPr>
          <p:cNvSpPr txBox="1"/>
          <p:nvPr/>
        </p:nvSpPr>
        <p:spPr>
          <a:xfrm>
            <a:off x="10878876" y="2429931"/>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6.6%</a:t>
            </a:r>
          </a:p>
        </p:txBody>
      </p:sp>
      <p:sp>
        <p:nvSpPr>
          <p:cNvPr id="31" name="TextBox 30">
            <a:extLst>
              <a:ext uri="{FF2B5EF4-FFF2-40B4-BE49-F238E27FC236}">
                <a16:creationId xmlns:a16="http://schemas.microsoft.com/office/drawing/2014/main" id="{E6801B54-40CE-914A-F487-BBDC7976F720}"/>
              </a:ext>
            </a:extLst>
          </p:cNvPr>
          <p:cNvSpPr txBox="1"/>
          <p:nvPr/>
        </p:nvSpPr>
        <p:spPr>
          <a:xfrm>
            <a:off x="8057326" y="6108515"/>
            <a:ext cx="3836203" cy="461665"/>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2011 and 2021 Censuses, Office for National Statistics</a:t>
            </a:r>
          </a:p>
        </p:txBody>
      </p:sp>
      <p:sp>
        <p:nvSpPr>
          <p:cNvPr id="32" name="TextBox 31">
            <a:extLst>
              <a:ext uri="{FF2B5EF4-FFF2-40B4-BE49-F238E27FC236}">
                <a16:creationId xmlns:a16="http://schemas.microsoft.com/office/drawing/2014/main" id="{75D58228-C940-F2A0-440B-EB8A6A91281E}"/>
              </a:ext>
            </a:extLst>
          </p:cNvPr>
          <p:cNvSpPr txBox="1"/>
          <p:nvPr/>
        </p:nvSpPr>
        <p:spPr>
          <a:xfrm>
            <a:off x="8057326" y="4055659"/>
            <a:ext cx="1467550" cy="830997"/>
          </a:xfrm>
          <a:prstGeom prst="rect">
            <a:avLst/>
          </a:prstGeom>
          <a:noFill/>
        </p:spPr>
        <p:txBody>
          <a:bodyPr wrap="square" rtlCol="0">
            <a:spAutoFit/>
          </a:bodyPr>
          <a:lstStyle/>
          <a:p>
            <a:r>
              <a:rPr lang="en-US" sz="1200" b="1" dirty="0">
                <a:latin typeface="Arial Nova" panose="020B0504020202020204" pitchFamily="34" charset="0"/>
              </a:rPr>
              <a:t>% of residents with a main language not English, 2021</a:t>
            </a:r>
          </a:p>
        </p:txBody>
      </p:sp>
      <p:sp>
        <p:nvSpPr>
          <p:cNvPr id="33" name="TextBox 32">
            <a:extLst>
              <a:ext uri="{FF2B5EF4-FFF2-40B4-BE49-F238E27FC236}">
                <a16:creationId xmlns:a16="http://schemas.microsoft.com/office/drawing/2014/main" id="{708D9C1F-8E5E-B1D0-1B9C-65BF774A6529}"/>
              </a:ext>
            </a:extLst>
          </p:cNvPr>
          <p:cNvSpPr txBox="1"/>
          <p:nvPr/>
        </p:nvSpPr>
        <p:spPr>
          <a:xfrm>
            <a:off x="9355945" y="4249409"/>
            <a:ext cx="826967"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21%</a:t>
            </a:r>
          </a:p>
        </p:txBody>
      </p:sp>
      <p:sp>
        <p:nvSpPr>
          <p:cNvPr id="34" name="TextBox 33">
            <a:extLst>
              <a:ext uri="{FF2B5EF4-FFF2-40B4-BE49-F238E27FC236}">
                <a16:creationId xmlns:a16="http://schemas.microsoft.com/office/drawing/2014/main" id="{D9CF295D-2DFC-5689-1697-68D576A847B7}"/>
              </a:ext>
            </a:extLst>
          </p:cNvPr>
          <p:cNvSpPr txBox="1"/>
          <p:nvPr/>
        </p:nvSpPr>
        <p:spPr>
          <a:xfrm>
            <a:off x="10323376" y="4249410"/>
            <a:ext cx="72912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6%</a:t>
            </a:r>
          </a:p>
        </p:txBody>
      </p:sp>
      <p:sp>
        <p:nvSpPr>
          <p:cNvPr id="35" name="TextBox 34">
            <a:extLst>
              <a:ext uri="{FF2B5EF4-FFF2-40B4-BE49-F238E27FC236}">
                <a16:creationId xmlns:a16="http://schemas.microsoft.com/office/drawing/2014/main" id="{E206CCCC-82F6-E103-F47B-C2F050D23DA6}"/>
              </a:ext>
            </a:extLst>
          </p:cNvPr>
          <p:cNvSpPr txBox="1"/>
          <p:nvPr/>
        </p:nvSpPr>
        <p:spPr>
          <a:xfrm>
            <a:off x="11190293" y="4249410"/>
            <a:ext cx="72912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9%</a:t>
            </a:r>
          </a:p>
        </p:txBody>
      </p:sp>
      <p:sp>
        <p:nvSpPr>
          <p:cNvPr id="36" name="TextBox 35">
            <a:extLst>
              <a:ext uri="{FF2B5EF4-FFF2-40B4-BE49-F238E27FC236}">
                <a16:creationId xmlns:a16="http://schemas.microsoft.com/office/drawing/2014/main" id="{C68317BD-AA39-0021-F68B-BAB2A25B30D4}"/>
              </a:ext>
            </a:extLst>
          </p:cNvPr>
          <p:cNvSpPr txBox="1"/>
          <p:nvPr/>
        </p:nvSpPr>
        <p:spPr>
          <a:xfrm>
            <a:off x="8057325" y="5095230"/>
            <a:ext cx="1377620" cy="830997"/>
          </a:xfrm>
          <a:prstGeom prst="rect">
            <a:avLst/>
          </a:prstGeom>
          <a:noFill/>
        </p:spPr>
        <p:txBody>
          <a:bodyPr wrap="square" rtlCol="0">
            <a:spAutoFit/>
          </a:bodyPr>
          <a:lstStyle/>
          <a:p>
            <a:r>
              <a:rPr lang="en-US" sz="1200" b="1" dirty="0">
                <a:latin typeface="Arial Nova" panose="020B0504020202020204" pitchFamily="34" charset="0"/>
              </a:rPr>
              <a:t>% of residents aged 16+ with no quals / level 4+ quals, 2021</a:t>
            </a:r>
          </a:p>
        </p:txBody>
      </p:sp>
      <p:sp>
        <p:nvSpPr>
          <p:cNvPr id="40" name="TextBox 39">
            <a:extLst>
              <a:ext uri="{FF2B5EF4-FFF2-40B4-BE49-F238E27FC236}">
                <a16:creationId xmlns:a16="http://schemas.microsoft.com/office/drawing/2014/main" id="{394284CA-B2F7-D317-8D3E-FA05BDB2BBC1}"/>
              </a:ext>
            </a:extLst>
          </p:cNvPr>
          <p:cNvSpPr txBox="1"/>
          <p:nvPr/>
        </p:nvSpPr>
        <p:spPr>
          <a:xfrm>
            <a:off x="8050872" y="3053122"/>
            <a:ext cx="1384073" cy="830997"/>
          </a:xfrm>
          <a:prstGeom prst="rect">
            <a:avLst/>
          </a:prstGeom>
          <a:noFill/>
        </p:spPr>
        <p:txBody>
          <a:bodyPr wrap="square" rtlCol="0">
            <a:spAutoFit/>
          </a:bodyPr>
          <a:lstStyle/>
          <a:p>
            <a:r>
              <a:rPr lang="en-US" sz="1200" b="1" dirty="0">
                <a:latin typeface="Arial Nova" panose="020B0504020202020204" pitchFamily="34" charset="0"/>
              </a:rPr>
              <a:t>% of residents living outside UK one year ago, 2021</a:t>
            </a:r>
          </a:p>
        </p:txBody>
      </p:sp>
      <p:sp>
        <p:nvSpPr>
          <p:cNvPr id="41" name="TextBox 40">
            <a:extLst>
              <a:ext uri="{FF2B5EF4-FFF2-40B4-BE49-F238E27FC236}">
                <a16:creationId xmlns:a16="http://schemas.microsoft.com/office/drawing/2014/main" id="{72564216-5E08-69D8-2F76-B6AD797AF93A}"/>
              </a:ext>
            </a:extLst>
          </p:cNvPr>
          <p:cNvSpPr txBox="1"/>
          <p:nvPr/>
        </p:nvSpPr>
        <p:spPr>
          <a:xfrm>
            <a:off x="9183752" y="3231889"/>
            <a:ext cx="1077810"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1.1%</a:t>
            </a:r>
          </a:p>
        </p:txBody>
      </p:sp>
      <p:sp>
        <p:nvSpPr>
          <p:cNvPr id="42" name="TextBox 41">
            <a:extLst>
              <a:ext uri="{FF2B5EF4-FFF2-40B4-BE49-F238E27FC236}">
                <a16:creationId xmlns:a16="http://schemas.microsoft.com/office/drawing/2014/main" id="{3FEC5FF4-8EDB-12FE-318C-6CBB9BCA60B6}"/>
              </a:ext>
            </a:extLst>
          </p:cNvPr>
          <p:cNvSpPr txBox="1"/>
          <p:nvPr/>
        </p:nvSpPr>
        <p:spPr>
          <a:xfrm>
            <a:off x="10034186" y="3227802"/>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0.6%</a:t>
            </a:r>
          </a:p>
        </p:txBody>
      </p:sp>
      <p:sp>
        <p:nvSpPr>
          <p:cNvPr id="43" name="TextBox 42">
            <a:extLst>
              <a:ext uri="{FF2B5EF4-FFF2-40B4-BE49-F238E27FC236}">
                <a16:creationId xmlns:a16="http://schemas.microsoft.com/office/drawing/2014/main" id="{DC2D2D9D-16BC-B79A-BC1B-80BAED3D1E42}"/>
              </a:ext>
            </a:extLst>
          </p:cNvPr>
          <p:cNvSpPr txBox="1"/>
          <p:nvPr/>
        </p:nvSpPr>
        <p:spPr>
          <a:xfrm>
            <a:off x="10896746" y="3233191"/>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0.9%</a:t>
            </a:r>
          </a:p>
        </p:txBody>
      </p:sp>
      <p:sp>
        <p:nvSpPr>
          <p:cNvPr id="28" name="TextBox 27">
            <a:extLst>
              <a:ext uri="{FF2B5EF4-FFF2-40B4-BE49-F238E27FC236}">
                <a16:creationId xmlns:a16="http://schemas.microsoft.com/office/drawing/2014/main" id="{A664A5F8-D016-E6DF-9DBB-04752DA86A23}"/>
              </a:ext>
            </a:extLst>
          </p:cNvPr>
          <p:cNvSpPr txBox="1"/>
          <p:nvPr/>
        </p:nvSpPr>
        <p:spPr>
          <a:xfrm>
            <a:off x="9257734" y="2423701"/>
            <a:ext cx="935031"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9.1%</a:t>
            </a:r>
          </a:p>
        </p:txBody>
      </p:sp>
      <p:sp>
        <p:nvSpPr>
          <p:cNvPr id="23" name="Up Arrow 22">
            <a:extLst>
              <a:ext uri="{FF2B5EF4-FFF2-40B4-BE49-F238E27FC236}">
                <a16:creationId xmlns:a16="http://schemas.microsoft.com/office/drawing/2014/main" id="{4A52695C-5003-640F-6980-364A2ACD38F4}"/>
              </a:ext>
            </a:extLst>
          </p:cNvPr>
          <p:cNvSpPr/>
          <p:nvPr/>
        </p:nvSpPr>
        <p:spPr>
          <a:xfrm>
            <a:off x="9915056" y="2122635"/>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p Arrow 24">
            <a:extLst>
              <a:ext uri="{FF2B5EF4-FFF2-40B4-BE49-F238E27FC236}">
                <a16:creationId xmlns:a16="http://schemas.microsoft.com/office/drawing/2014/main" id="{AE6321D7-2D73-0633-8A85-B4A08F9CDAAA}"/>
              </a:ext>
            </a:extLst>
          </p:cNvPr>
          <p:cNvSpPr/>
          <p:nvPr/>
        </p:nvSpPr>
        <p:spPr>
          <a:xfrm>
            <a:off x="10763898" y="2128049"/>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Up Arrow 43">
            <a:extLst>
              <a:ext uri="{FF2B5EF4-FFF2-40B4-BE49-F238E27FC236}">
                <a16:creationId xmlns:a16="http://schemas.microsoft.com/office/drawing/2014/main" id="{7EE53C35-4148-B259-B6A5-E51B40ED5FB8}"/>
              </a:ext>
            </a:extLst>
          </p:cNvPr>
          <p:cNvSpPr/>
          <p:nvPr/>
        </p:nvSpPr>
        <p:spPr>
          <a:xfrm>
            <a:off x="11600309" y="2137880"/>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5" name="Straight Connector 44">
            <a:extLst>
              <a:ext uri="{FF2B5EF4-FFF2-40B4-BE49-F238E27FC236}">
                <a16:creationId xmlns:a16="http://schemas.microsoft.com/office/drawing/2014/main" id="{97152A8C-35C9-4DD3-C4B0-35B42818790A}"/>
              </a:ext>
            </a:extLst>
          </p:cNvPr>
          <p:cNvCxnSpPr/>
          <p:nvPr/>
        </p:nvCxnSpPr>
        <p:spPr>
          <a:xfrm>
            <a:off x="9468747" y="5513495"/>
            <a:ext cx="574363" cy="0"/>
          </a:xfrm>
          <a:prstGeom prst="line">
            <a:avLst/>
          </a:prstGeom>
          <a:ln w="31750">
            <a:solidFill>
              <a:srgbClr val="28803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4A06DFE-5246-904E-FD98-5049F7B38473}"/>
              </a:ext>
            </a:extLst>
          </p:cNvPr>
          <p:cNvCxnSpPr/>
          <p:nvPr/>
        </p:nvCxnSpPr>
        <p:spPr>
          <a:xfrm>
            <a:off x="10317342" y="5510030"/>
            <a:ext cx="574363" cy="0"/>
          </a:xfrm>
          <a:prstGeom prst="line">
            <a:avLst/>
          </a:prstGeom>
          <a:ln w="31750">
            <a:solidFill>
              <a:srgbClr val="2E76B9"/>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2734408-0FD5-E650-9882-04E3CC2C6B59}"/>
              </a:ext>
            </a:extLst>
          </p:cNvPr>
          <p:cNvCxnSpPr/>
          <p:nvPr/>
        </p:nvCxnSpPr>
        <p:spPr>
          <a:xfrm>
            <a:off x="11186717" y="5506565"/>
            <a:ext cx="574363" cy="0"/>
          </a:xfrm>
          <a:prstGeom prst="line">
            <a:avLst/>
          </a:prstGeom>
          <a:ln w="31750">
            <a:solidFill>
              <a:srgbClr val="D8397E"/>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52DFEEB-3684-E56E-51C5-B634D76B915B}"/>
              </a:ext>
            </a:extLst>
          </p:cNvPr>
          <p:cNvSpPr txBox="1"/>
          <p:nvPr/>
        </p:nvSpPr>
        <p:spPr>
          <a:xfrm>
            <a:off x="9355943" y="5088101"/>
            <a:ext cx="826967"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28%</a:t>
            </a:r>
          </a:p>
        </p:txBody>
      </p:sp>
      <p:sp>
        <p:nvSpPr>
          <p:cNvPr id="52" name="TextBox 51">
            <a:extLst>
              <a:ext uri="{FF2B5EF4-FFF2-40B4-BE49-F238E27FC236}">
                <a16:creationId xmlns:a16="http://schemas.microsoft.com/office/drawing/2014/main" id="{A34B70A9-495B-9C59-5C5A-7A984850F43F}"/>
              </a:ext>
            </a:extLst>
          </p:cNvPr>
          <p:cNvSpPr txBox="1"/>
          <p:nvPr/>
        </p:nvSpPr>
        <p:spPr>
          <a:xfrm>
            <a:off x="10201781" y="5082545"/>
            <a:ext cx="830809"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21%</a:t>
            </a:r>
          </a:p>
        </p:txBody>
      </p:sp>
      <p:sp>
        <p:nvSpPr>
          <p:cNvPr id="53" name="TextBox 52">
            <a:extLst>
              <a:ext uri="{FF2B5EF4-FFF2-40B4-BE49-F238E27FC236}">
                <a16:creationId xmlns:a16="http://schemas.microsoft.com/office/drawing/2014/main" id="{E6127E68-6E9F-AB09-88B5-E498946B4F8D}"/>
              </a:ext>
            </a:extLst>
          </p:cNvPr>
          <p:cNvSpPr txBox="1"/>
          <p:nvPr/>
        </p:nvSpPr>
        <p:spPr>
          <a:xfrm>
            <a:off x="11069497" y="5077711"/>
            <a:ext cx="795484"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18%</a:t>
            </a:r>
          </a:p>
        </p:txBody>
      </p:sp>
      <p:sp>
        <p:nvSpPr>
          <p:cNvPr id="54" name="TextBox 53">
            <a:extLst>
              <a:ext uri="{FF2B5EF4-FFF2-40B4-BE49-F238E27FC236}">
                <a16:creationId xmlns:a16="http://schemas.microsoft.com/office/drawing/2014/main" id="{3CA66EFB-2940-8F19-78B0-30CF04AFD82F}"/>
              </a:ext>
            </a:extLst>
          </p:cNvPr>
          <p:cNvSpPr txBox="1"/>
          <p:nvPr/>
        </p:nvSpPr>
        <p:spPr>
          <a:xfrm>
            <a:off x="9362869" y="5469103"/>
            <a:ext cx="826967"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19%</a:t>
            </a:r>
          </a:p>
        </p:txBody>
      </p:sp>
      <p:sp>
        <p:nvSpPr>
          <p:cNvPr id="55" name="TextBox 54">
            <a:extLst>
              <a:ext uri="{FF2B5EF4-FFF2-40B4-BE49-F238E27FC236}">
                <a16:creationId xmlns:a16="http://schemas.microsoft.com/office/drawing/2014/main" id="{071D4A52-9825-A0FE-3ABE-86CDCD8453FD}"/>
              </a:ext>
            </a:extLst>
          </p:cNvPr>
          <p:cNvSpPr txBox="1"/>
          <p:nvPr/>
        </p:nvSpPr>
        <p:spPr>
          <a:xfrm>
            <a:off x="10208707" y="5463547"/>
            <a:ext cx="830809"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25%</a:t>
            </a:r>
          </a:p>
        </p:txBody>
      </p:sp>
      <p:sp>
        <p:nvSpPr>
          <p:cNvPr id="56" name="TextBox 55">
            <a:extLst>
              <a:ext uri="{FF2B5EF4-FFF2-40B4-BE49-F238E27FC236}">
                <a16:creationId xmlns:a16="http://schemas.microsoft.com/office/drawing/2014/main" id="{32D6287A-E946-BBB3-4D49-77E185A60E5F}"/>
              </a:ext>
            </a:extLst>
          </p:cNvPr>
          <p:cNvSpPr txBox="1"/>
          <p:nvPr/>
        </p:nvSpPr>
        <p:spPr>
          <a:xfrm>
            <a:off x="11076156" y="5471505"/>
            <a:ext cx="795484"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34%</a:t>
            </a:r>
          </a:p>
        </p:txBody>
      </p:sp>
      <p:sp>
        <p:nvSpPr>
          <p:cNvPr id="4" name="TextBox 3">
            <a:extLst>
              <a:ext uri="{FF2B5EF4-FFF2-40B4-BE49-F238E27FC236}">
                <a16:creationId xmlns:a16="http://schemas.microsoft.com/office/drawing/2014/main" id="{2009222A-F0D9-0963-F708-8F09DEF1CA81}"/>
              </a:ext>
            </a:extLst>
          </p:cNvPr>
          <p:cNvSpPr txBox="1"/>
          <p:nvPr/>
        </p:nvSpPr>
        <p:spPr>
          <a:xfrm>
            <a:off x="8465412" y="712264"/>
            <a:ext cx="2482073" cy="518475"/>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BOSTON</a:t>
            </a:r>
          </a:p>
        </p:txBody>
      </p:sp>
      <p:pic>
        <p:nvPicPr>
          <p:cNvPr id="3" name="Picture 2">
            <a:extLst>
              <a:ext uri="{FF2B5EF4-FFF2-40B4-BE49-F238E27FC236}">
                <a16:creationId xmlns:a16="http://schemas.microsoft.com/office/drawing/2014/main" id="{7281E641-1DE4-113F-D57E-B9F4E634D19A}"/>
              </a:ext>
            </a:extLst>
          </p:cNvPr>
          <p:cNvPicPr>
            <a:picLocks noChangeAspect="1"/>
          </p:cNvPicPr>
          <p:nvPr/>
        </p:nvPicPr>
        <p:blipFill>
          <a:blip r:embed="rId6" cstate="email">
            <a:biLevel thresh="25000"/>
            <a:extLst>
              <a:ext uri="{28A0092B-C50C-407E-A947-70E740481C1C}">
                <a14:useLocalDpi xmlns:a14="http://schemas.microsoft.com/office/drawing/2010/main"/>
              </a:ext>
            </a:extLst>
          </a:blip>
          <a:stretch>
            <a:fillRect/>
          </a:stretch>
        </p:blipFill>
        <p:spPr>
          <a:xfrm>
            <a:off x="10920305" y="565953"/>
            <a:ext cx="944558" cy="846422"/>
          </a:xfrm>
          <a:prstGeom prst="rect">
            <a:avLst/>
          </a:prstGeom>
        </p:spPr>
      </p:pic>
      <p:pic>
        <p:nvPicPr>
          <p:cNvPr id="5" name="Picture 4">
            <a:extLst>
              <a:ext uri="{FF2B5EF4-FFF2-40B4-BE49-F238E27FC236}">
                <a16:creationId xmlns:a16="http://schemas.microsoft.com/office/drawing/2014/main" id="{14A98160-2338-9473-39C4-0B1A92AFCC42}"/>
              </a:ext>
            </a:extLst>
          </p:cNvPr>
          <p:cNvPicPr>
            <a:picLocks noChangeAspect="1"/>
          </p:cNvPicPr>
          <p:nvPr/>
        </p:nvPicPr>
        <p:blipFill>
          <a:blip r:embed="rId7"/>
          <a:stretch>
            <a:fillRect/>
          </a:stretch>
        </p:blipFill>
        <p:spPr>
          <a:xfrm>
            <a:off x="10312811" y="1584734"/>
            <a:ext cx="522054" cy="703477"/>
          </a:xfrm>
          <a:prstGeom prst="rect">
            <a:avLst/>
          </a:prstGeom>
        </p:spPr>
      </p:pic>
    </p:spTree>
    <p:extLst>
      <p:ext uri="{BB962C8B-B14F-4D97-AF65-F5344CB8AC3E}">
        <p14:creationId xmlns:p14="http://schemas.microsoft.com/office/powerpoint/2010/main" val="1102329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udience raising hands during work presentation">
            <a:extLst>
              <a:ext uri="{FF2B5EF4-FFF2-40B4-BE49-F238E27FC236}">
                <a16:creationId xmlns:a16="http://schemas.microsoft.com/office/drawing/2014/main" id="{3F697F64-BDD6-6148-81F8-ED727678BECD}"/>
              </a:ext>
            </a:extLst>
          </p:cNvPr>
          <p:cNvPicPr>
            <a:picLocks noChangeAspect="1"/>
          </p:cNvPicPr>
          <p:nvPr/>
        </p:nvPicPr>
        <p:blipFill rotWithShape="1">
          <a:blip r:embed="rId3" cstate="email">
            <a:alphaModFix amt="1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8088672" y="1537791"/>
            <a:ext cx="3836205" cy="5048907"/>
          </a:xfrm>
          <a:prstGeom prst="rect">
            <a:avLst/>
          </a:prstGeom>
        </p:spPr>
      </p:pic>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EE9F3F"/>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452984D9-E041-4FA9-B011-4D47EED52240}"/>
              </a:ext>
            </a:extLst>
          </p:cNvPr>
          <p:cNvSpPr txBox="1"/>
          <p:nvPr/>
        </p:nvSpPr>
        <p:spPr>
          <a:xfrm>
            <a:off x="267122" y="1561932"/>
            <a:ext cx="7790206" cy="5038046"/>
          </a:xfrm>
          <a:prstGeom prst="rect">
            <a:avLst/>
          </a:prstGeom>
          <a:noFill/>
        </p:spPr>
        <p:txBody>
          <a:bodyPr wrap="square" rtlCol="0">
            <a:spAutoFit/>
          </a:bodyPr>
          <a:lstStyle/>
          <a:p>
            <a:pPr marL="285750" indent="-285750" defTabSz="457200">
              <a:lnSpc>
                <a:spcPct val="110000"/>
              </a:lnSpc>
              <a:spcAft>
                <a:spcPts val="12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Pupils across Boston achieved an average attainment 8 score of 43.4 in 2021/22 (compared to a national average of 48.8), down from 46.4 in 2020/21 but in line with the national trend.  </a:t>
            </a:r>
            <a:endPar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0000"/>
              </a:lnSpc>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Overall, </a:t>
            </a: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apprenticeship start numbers </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have improved slightly in 2021/22, increasing from a historic low of 320 in 2020/21 to 360. This increase has mainly been driven by starts in advanced-level apprenticeships and increases in starts by those under 25. Starts by those aged 25+ continue to make up the largest proportion of overall starts, but these have continued to fall.</a:t>
            </a:r>
          </a:p>
          <a:p>
            <a:pPr marL="285750" lvl="0" indent="-285750" defTabSz="457200">
              <a:lnSpc>
                <a:spcPct val="110000"/>
              </a:lnSpc>
              <a:spcAft>
                <a:spcPts val="12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Apprenticeships in ‘Health, Public Services, and Care’ (120 starts), ‘Business, Administration and Law’ (80 starts), and ‘Engineering and Manufacturing Technologies’ (50 starts) accounted for 69% of all apprenticeship starts in 2021/22. </a:t>
            </a:r>
          </a:p>
          <a:p>
            <a:pPr marL="285750" lvl="0" indent="-285750" defTabSz="457200">
              <a:lnSpc>
                <a:spcPct val="110000"/>
              </a:lnSpc>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Participation levels of those aged 19+ in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community learning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increased to 830 in 2021/22 (up from a historic low of 540 in 2020/21). </a:t>
            </a:r>
          </a:p>
          <a:p>
            <a:pPr marL="285750" lvl="0" indent="-285750" defTabSz="457200">
              <a:lnSpc>
                <a:spcPct val="110000"/>
              </a:lnSpc>
              <a:spcAft>
                <a:spcPts val="12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Participation in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education and training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has continued to fall, down from 1,320 in 2020/21 to 1,180 in 2021/22.</a:t>
            </a:r>
            <a:endParaRPr lang="en-US" altLang="en-US" sz="1400" dirty="0">
              <a:solidFill>
                <a:srgbClr val="FF0000"/>
              </a:solidFill>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0000"/>
              </a:lnSpc>
              <a:buFontTx/>
              <a:buChar char="-"/>
              <a:defRPr/>
            </a:pP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Participation in higher education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in Boston is low, with nearly three quarters (72%) of communities in the bottom two quintiles (31% in Q1 and 42% in Q2) nationally based on the proportion of 16-year-old state-funded mainstream school pupils who go on into higher education. This is the highest proportion of any unitary or district authority area in Greater Lincolnshire. Based on this measure Boston also has no communities in the top quintile. </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D3E58AAA-0622-FD94-8DB5-E9FF9F560A06}"/>
              </a:ext>
            </a:extLst>
          </p:cNvPr>
          <p:cNvSpPr txBox="1"/>
          <p:nvPr/>
        </p:nvSpPr>
        <p:spPr>
          <a:xfrm>
            <a:off x="263469" y="518217"/>
            <a:ext cx="7688729" cy="954107"/>
          </a:xfrm>
          <a:prstGeom prst="rect">
            <a:avLst/>
          </a:prstGeom>
          <a:noFill/>
        </p:spPr>
        <p:txBody>
          <a:bodyPr wrap="square" rtlCol="0">
            <a:spAutoFit/>
          </a:bodyPr>
          <a:lstStyle/>
          <a:p>
            <a:pPr lvl="0">
              <a:defRPr/>
            </a:pP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Segoe UI Historic" panose="020B0502040204020203" pitchFamily="34" charset="0"/>
                <a:cs typeface="Segoe UI Historic" panose="020B0502040204020203" pitchFamily="34" charset="0"/>
              </a:rPr>
              <a:t>LOCAL LEARNING COMMUNITY - </a:t>
            </a: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EDUCATION </a:t>
            </a: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Segoe UI Historic" panose="020B0502040204020203" pitchFamily="34" charset="0"/>
                <a:cs typeface="Segoe UI Historic" panose="020B0502040204020203" pitchFamily="34" charset="0"/>
              </a:rPr>
              <a:t>&amp; SKILLS </a:t>
            </a: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PARTICIPATION</a:t>
            </a:r>
          </a:p>
        </p:txBody>
      </p:sp>
      <p:sp>
        <p:nvSpPr>
          <p:cNvPr id="8" name="Rectangle 7">
            <a:extLst>
              <a:ext uri="{FF2B5EF4-FFF2-40B4-BE49-F238E27FC236}">
                <a16:creationId xmlns:a16="http://schemas.microsoft.com/office/drawing/2014/main" id="{1DCBFF79-A073-9A84-1885-FE183663C7AA}"/>
              </a:ext>
            </a:extLst>
          </p:cNvPr>
          <p:cNvSpPr/>
          <p:nvPr/>
        </p:nvSpPr>
        <p:spPr>
          <a:xfrm>
            <a:off x="8099827" y="1531992"/>
            <a:ext cx="3836204" cy="5054706"/>
          </a:xfrm>
          <a:prstGeom prst="rect">
            <a:avLst/>
          </a:prstGeom>
          <a:solidFill>
            <a:srgbClr val="EFBF7A">
              <a:alpha val="19909"/>
            </a:srgbClr>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descr="A picture containing text, plant, flower, wheel&#10;&#10;Description automatically generated">
            <a:extLst>
              <a:ext uri="{FF2B5EF4-FFF2-40B4-BE49-F238E27FC236}">
                <a16:creationId xmlns:a16="http://schemas.microsoft.com/office/drawing/2014/main" id="{86B00E7C-643A-2502-39B5-6F54915830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20612" y="1573965"/>
            <a:ext cx="469899" cy="714246"/>
          </a:xfrm>
          <a:prstGeom prst="rect">
            <a:avLst/>
          </a:prstGeom>
        </p:spPr>
      </p:pic>
      <p:pic>
        <p:nvPicPr>
          <p:cNvPr id="11" name="Picture 10">
            <a:extLst>
              <a:ext uri="{FF2B5EF4-FFF2-40B4-BE49-F238E27FC236}">
                <a16:creationId xmlns:a16="http://schemas.microsoft.com/office/drawing/2014/main" id="{293B275A-CF0D-F78B-EBB9-C270BCF2FC7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34173" y="1589711"/>
            <a:ext cx="729120" cy="653367"/>
          </a:xfrm>
          <a:prstGeom prst="rect">
            <a:avLst/>
          </a:prstGeom>
        </p:spPr>
      </p:pic>
      <p:sp>
        <p:nvSpPr>
          <p:cNvPr id="12" name="TextBox 11">
            <a:extLst>
              <a:ext uri="{FF2B5EF4-FFF2-40B4-BE49-F238E27FC236}">
                <a16:creationId xmlns:a16="http://schemas.microsoft.com/office/drawing/2014/main" id="{6BB58022-11F3-C46F-A902-BACD1C6F9288}"/>
              </a:ext>
            </a:extLst>
          </p:cNvPr>
          <p:cNvSpPr txBox="1"/>
          <p:nvPr/>
        </p:nvSpPr>
        <p:spPr>
          <a:xfrm>
            <a:off x="8050872" y="2253299"/>
            <a:ext cx="1505723" cy="646331"/>
          </a:xfrm>
          <a:prstGeom prst="rect">
            <a:avLst/>
          </a:prstGeom>
          <a:noFill/>
        </p:spPr>
        <p:txBody>
          <a:bodyPr wrap="square" rtlCol="0">
            <a:spAutoFit/>
          </a:bodyPr>
          <a:lstStyle/>
          <a:p>
            <a:r>
              <a:rPr lang="en-US" sz="1200" b="1" dirty="0">
                <a:latin typeface="Arial Nova" panose="020B0504020202020204" pitchFamily="34" charset="0"/>
              </a:rPr>
              <a:t>Apprenticeship Starts, </a:t>
            </a:r>
          </a:p>
          <a:p>
            <a:r>
              <a:rPr lang="en-US" sz="1200" b="1" dirty="0">
                <a:latin typeface="Arial Nova" panose="020B0504020202020204" pitchFamily="34" charset="0"/>
              </a:rPr>
              <a:t>20/21 - 21/22</a:t>
            </a:r>
          </a:p>
        </p:txBody>
      </p:sp>
      <p:sp>
        <p:nvSpPr>
          <p:cNvPr id="14" name="TextBox 13">
            <a:extLst>
              <a:ext uri="{FF2B5EF4-FFF2-40B4-BE49-F238E27FC236}">
                <a16:creationId xmlns:a16="http://schemas.microsoft.com/office/drawing/2014/main" id="{B223764D-36AF-7C40-7CAE-4FFF35DC8C8E}"/>
              </a:ext>
            </a:extLst>
          </p:cNvPr>
          <p:cNvSpPr txBox="1"/>
          <p:nvPr/>
        </p:nvSpPr>
        <p:spPr>
          <a:xfrm>
            <a:off x="10036281" y="2335516"/>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11%</a:t>
            </a:r>
          </a:p>
        </p:txBody>
      </p:sp>
      <p:sp>
        <p:nvSpPr>
          <p:cNvPr id="19" name="TextBox 18">
            <a:extLst>
              <a:ext uri="{FF2B5EF4-FFF2-40B4-BE49-F238E27FC236}">
                <a16:creationId xmlns:a16="http://schemas.microsoft.com/office/drawing/2014/main" id="{001487DC-233D-CF0F-9829-56EA65A6DF90}"/>
              </a:ext>
            </a:extLst>
          </p:cNvPr>
          <p:cNvSpPr txBox="1"/>
          <p:nvPr/>
        </p:nvSpPr>
        <p:spPr>
          <a:xfrm>
            <a:off x="10898591" y="2330939"/>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9%</a:t>
            </a:r>
          </a:p>
        </p:txBody>
      </p:sp>
      <p:sp>
        <p:nvSpPr>
          <p:cNvPr id="20" name="TextBox 19">
            <a:extLst>
              <a:ext uri="{FF2B5EF4-FFF2-40B4-BE49-F238E27FC236}">
                <a16:creationId xmlns:a16="http://schemas.microsoft.com/office/drawing/2014/main" id="{05A88410-F2E9-F503-A1D8-D3BD662F6E06}"/>
              </a:ext>
            </a:extLst>
          </p:cNvPr>
          <p:cNvSpPr txBox="1"/>
          <p:nvPr/>
        </p:nvSpPr>
        <p:spPr>
          <a:xfrm>
            <a:off x="8057948" y="2977492"/>
            <a:ext cx="1522563" cy="830997"/>
          </a:xfrm>
          <a:prstGeom prst="rect">
            <a:avLst/>
          </a:prstGeom>
          <a:noFill/>
        </p:spPr>
        <p:txBody>
          <a:bodyPr wrap="square" rtlCol="0">
            <a:spAutoFit/>
          </a:bodyPr>
          <a:lstStyle/>
          <a:p>
            <a:r>
              <a:rPr lang="en-US" sz="1200" b="1" dirty="0">
                <a:latin typeface="Arial Nova" panose="020B0504020202020204" pitchFamily="34" charset="0"/>
              </a:rPr>
              <a:t>Community Learning Participation, 20/21-21/22</a:t>
            </a:r>
          </a:p>
        </p:txBody>
      </p:sp>
      <p:sp>
        <p:nvSpPr>
          <p:cNvPr id="21" name="TextBox 20">
            <a:extLst>
              <a:ext uri="{FF2B5EF4-FFF2-40B4-BE49-F238E27FC236}">
                <a16:creationId xmlns:a16="http://schemas.microsoft.com/office/drawing/2014/main" id="{6F30AB4E-4653-27D4-5366-B6E9CAA7E186}"/>
              </a:ext>
            </a:extLst>
          </p:cNvPr>
          <p:cNvSpPr txBox="1"/>
          <p:nvPr/>
        </p:nvSpPr>
        <p:spPr>
          <a:xfrm>
            <a:off x="8048302" y="3935400"/>
            <a:ext cx="1364831" cy="830997"/>
          </a:xfrm>
          <a:prstGeom prst="rect">
            <a:avLst/>
          </a:prstGeom>
          <a:noFill/>
        </p:spPr>
        <p:txBody>
          <a:bodyPr wrap="square" rtlCol="0">
            <a:spAutoFit/>
          </a:bodyPr>
          <a:lstStyle/>
          <a:p>
            <a:r>
              <a:rPr lang="en-US" sz="1200" b="1" dirty="0">
                <a:latin typeface="Arial Nova" panose="020B0504020202020204" pitchFamily="34" charset="0"/>
              </a:rPr>
              <a:t>Education &amp;  Training Participation, 20/21-21/22</a:t>
            </a:r>
          </a:p>
        </p:txBody>
      </p:sp>
      <p:sp>
        <p:nvSpPr>
          <p:cNvPr id="22" name="TextBox 21">
            <a:extLst>
              <a:ext uri="{FF2B5EF4-FFF2-40B4-BE49-F238E27FC236}">
                <a16:creationId xmlns:a16="http://schemas.microsoft.com/office/drawing/2014/main" id="{07D262C2-CC3C-78F4-EA00-B37690B482EA}"/>
              </a:ext>
            </a:extLst>
          </p:cNvPr>
          <p:cNvSpPr txBox="1"/>
          <p:nvPr/>
        </p:nvSpPr>
        <p:spPr>
          <a:xfrm>
            <a:off x="8068476" y="5100221"/>
            <a:ext cx="1354303" cy="1200329"/>
          </a:xfrm>
          <a:prstGeom prst="rect">
            <a:avLst/>
          </a:prstGeom>
          <a:noFill/>
        </p:spPr>
        <p:txBody>
          <a:bodyPr wrap="square" rtlCol="0">
            <a:spAutoFit/>
          </a:bodyPr>
          <a:lstStyle/>
          <a:p>
            <a:r>
              <a:rPr lang="en-US" sz="1200" b="1" dirty="0">
                <a:latin typeface="Arial Nova" panose="020B0504020202020204" pitchFamily="34" charset="0"/>
              </a:rPr>
              <a:t>% of communities    in lowest /</a:t>
            </a:r>
          </a:p>
          <a:p>
            <a:r>
              <a:rPr lang="en-US" sz="1200" b="1" dirty="0">
                <a:latin typeface="Arial Nova" panose="020B0504020202020204" pitchFamily="34" charset="0"/>
              </a:rPr>
              <a:t>highest quintiles for    HE participation</a:t>
            </a:r>
          </a:p>
        </p:txBody>
      </p:sp>
      <p:sp>
        <p:nvSpPr>
          <p:cNvPr id="23" name="TextBox 22">
            <a:extLst>
              <a:ext uri="{FF2B5EF4-FFF2-40B4-BE49-F238E27FC236}">
                <a16:creationId xmlns:a16="http://schemas.microsoft.com/office/drawing/2014/main" id="{80012A4C-4EE8-5118-3079-31729AC66110}"/>
              </a:ext>
            </a:extLst>
          </p:cNvPr>
          <p:cNvSpPr txBox="1"/>
          <p:nvPr/>
        </p:nvSpPr>
        <p:spPr>
          <a:xfrm>
            <a:off x="8057326" y="6309235"/>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TUNDRA, Office for Students</a:t>
            </a:r>
          </a:p>
        </p:txBody>
      </p:sp>
      <p:sp>
        <p:nvSpPr>
          <p:cNvPr id="24" name="TextBox 23">
            <a:extLst>
              <a:ext uri="{FF2B5EF4-FFF2-40B4-BE49-F238E27FC236}">
                <a16:creationId xmlns:a16="http://schemas.microsoft.com/office/drawing/2014/main" id="{933E9EF7-1ECB-B703-0015-50CB93443D61}"/>
              </a:ext>
            </a:extLst>
          </p:cNvPr>
          <p:cNvSpPr txBox="1"/>
          <p:nvPr/>
        </p:nvSpPr>
        <p:spPr>
          <a:xfrm>
            <a:off x="8052272" y="4705399"/>
            <a:ext cx="3836203" cy="276999"/>
          </a:xfrm>
          <a:prstGeom prst="rect">
            <a:avLst/>
          </a:prstGeom>
          <a:noFill/>
        </p:spPr>
        <p:txBody>
          <a:bodyPr wrap="square" rtlCol="0">
            <a:spAutoFit/>
          </a:bodyPr>
          <a:lstStyle/>
          <a:p>
            <a:r>
              <a:rPr lang="en-US" sz="1200" b="1" dirty="0">
                <a:latin typeface="Arial Nova" panose="020B0504020202020204" pitchFamily="34" charset="0"/>
              </a:rPr>
              <a:t>Sources: </a:t>
            </a:r>
            <a:r>
              <a:rPr lang="en-US" sz="1200" dirty="0">
                <a:latin typeface="Arial Nova" panose="020B0504020202020204" pitchFamily="34" charset="0"/>
              </a:rPr>
              <a:t>Department for Education</a:t>
            </a:r>
          </a:p>
        </p:txBody>
      </p:sp>
      <p:sp>
        <p:nvSpPr>
          <p:cNvPr id="4" name="TextBox 3">
            <a:extLst>
              <a:ext uri="{FF2B5EF4-FFF2-40B4-BE49-F238E27FC236}">
                <a16:creationId xmlns:a16="http://schemas.microsoft.com/office/drawing/2014/main" id="{C4C72550-0EAE-63DD-F837-9780C40ED2A2}"/>
              </a:ext>
            </a:extLst>
          </p:cNvPr>
          <p:cNvSpPr txBox="1"/>
          <p:nvPr/>
        </p:nvSpPr>
        <p:spPr>
          <a:xfrm>
            <a:off x="9257734" y="2330182"/>
            <a:ext cx="935031"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13%</a:t>
            </a:r>
          </a:p>
        </p:txBody>
      </p:sp>
      <p:sp>
        <p:nvSpPr>
          <p:cNvPr id="27" name="Up Arrow 26">
            <a:extLst>
              <a:ext uri="{FF2B5EF4-FFF2-40B4-BE49-F238E27FC236}">
                <a16:creationId xmlns:a16="http://schemas.microsoft.com/office/drawing/2014/main" id="{9967046D-6C0B-A2BF-E5E8-018DB755B754}"/>
              </a:ext>
            </a:extLst>
          </p:cNvPr>
          <p:cNvSpPr/>
          <p:nvPr/>
        </p:nvSpPr>
        <p:spPr>
          <a:xfrm>
            <a:off x="9915056" y="2029116"/>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Up Arrow 27">
            <a:extLst>
              <a:ext uri="{FF2B5EF4-FFF2-40B4-BE49-F238E27FC236}">
                <a16:creationId xmlns:a16="http://schemas.microsoft.com/office/drawing/2014/main" id="{9884FB40-5E2B-D1CF-2A8A-859655AB593A}"/>
              </a:ext>
            </a:extLst>
          </p:cNvPr>
          <p:cNvSpPr/>
          <p:nvPr/>
        </p:nvSpPr>
        <p:spPr>
          <a:xfrm>
            <a:off x="10784680" y="2054753"/>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Up Arrow 28">
            <a:extLst>
              <a:ext uri="{FF2B5EF4-FFF2-40B4-BE49-F238E27FC236}">
                <a16:creationId xmlns:a16="http://schemas.microsoft.com/office/drawing/2014/main" id="{D9458CE3-418B-1FEC-28B7-46C44C3A8FD4}"/>
              </a:ext>
            </a:extLst>
          </p:cNvPr>
          <p:cNvSpPr/>
          <p:nvPr/>
        </p:nvSpPr>
        <p:spPr>
          <a:xfrm>
            <a:off x="11569136" y="2054752"/>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2DFF0FD2-E0FA-B70D-F8E7-CF98F7BCA55A}"/>
              </a:ext>
            </a:extLst>
          </p:cNvPr>
          <p:cNvSpPr txBox="1"/>
          <p:nvPr/>
        </p:nvSpPr>
        <p:spPr>
          <a:xfrm>
            <a:off x="9183752" y="3159152"/>
            <a:ext cx="1077810"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54%</a:t>
            </a:r>
          </a:p>
        </p:txBody>
      </p:sp>
      <p:sp>
        <p:nvSpPr>
          <p:cNvPr id="31" name="TextBox 30">
            <a:extLst>
              <a:ext uri="{FF2B5EF4-FFF2-40B4-BE49-F238E27FC236}">
                <a16:creationId xmlns:a16="http://schemas.microsoft.com/office/drawing/2014/main" id="{4EEB303E-8EBD-590C-2329-46E8E7FA06EE}"/>
              </a:ext>
            </a:extLst>
          </p:cNvPr>
          <p:cNvSpPr txBox="1"/>
          <p:nvPr/>
        </p:nvSpPr>
        <p:spPr>
          <a:xfrm>
            <a:off x="10034186" y="3155065"/>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22%</a:t>
            </a:r>
          </a:p>
        </p:txBody>
      </p:sp>
      <p:sp>
        <p:nvSpPr>
          <p:cNvPr id="32" name="TextBox 31">
            <a:extLst>
              <a:ext uri="{FF2B5EF4-FFF2-40B4-BE49-F238E27FC236}">
                <a16:creationId xmlns:a16="http://schemas.microsoft.com/office/drawing/2014/main" id="{375DCB28-2B2F-6AD7-F33D-000E9A6B2716}"/>
              </a:ext>
            </a:extLst>
          </p:cNvPr>
          <p:cNvSpPr txBox="1"/>
          <p:nvPr/>
        </p:nvSpPr>
        <p:spPr>
          <a:xfrm>
            <a:off x="10813618" y="3160454"/>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25%</a:t>
            </a:r>
          </a:p>
        </p:txBody>
      </p:sp>
      <p:sp>
        <p:nvSpPr>
          <p:cNvPr id="33" name="TextBox 32">
            <a:extLst>
              <a:ext uri="{FF2B5EF4-FFF2-40B4-BE49-F238E27FC236}">
                <a16:creationId xmlns:a16="http://schemas.microsoft.com/office/drawing/2014/main" id="{37760E44-8112-F3B5-4089-AC86E6FEB663}"/>
              </a:ext>
            </a:extLst>
          </p:cNvPr>
          <p:cNvSpPr txBox="1"/>
          <p:nvPr/>
        </p:nvSpPr>
        <p:spPr>
          <a:xfrm>
            <a:off x="9205780" y="4083153"/>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-11%</a:t>
            </a:r>
          </a:p>
        </p:txBody>
      </p:sp>
      <p:sp>
        <p:nvSpPr>
          <p:cNvPr id="34" name="TextBox 33">
            <a:extLst>
              <a:ext uri="{FF2B5EF4-FFF2-40B4-BE49-F238E27FC236}">
                <a16:creationId xmlns:a16="http://schemas.microsoft.com/office/drawing/2014/main" id="{17555AE4-F6B2-E6B1-7219-54EDE3F18BF6}"/>
              </a:ext>
            </a:extLst>
          </p:cNvPr>
          <p:cNvSpPr txBox="1"/>
          <p:nvPr/>
        </p:nvSpPr>
        <p:spPr>
          <a:xfrm>
            <a:off x="10209607" y="4083154"/>
            <a:ext cx="790934"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-5%</a:t>
            </a:r>
          </a:p>
        </p:txBody>
      </p:sp>
      <p:sp>
        <p:nvSpPr>
          <p:cNvPr id="35" name="TextBox 34">
            <a:extLst>
              <a:ext uri="{FF2B5EF4-FFF2-40B4-BE49-F238E27FC236}">
                <a16:creationId xmlns:a16="http://schemas.microsoft.com/office/drawing/2014/main" id="{86D66B6C-1FB6-4CA7-D7CA-827B37844B0A}"/>
              </a:ext>
            </a:extLst>
          </p:cNvPr>
          <p:cNvSpPr txBox="1"/>
          <p:nvPr/>
        </p:nvSpPr>
        <p:spPr>
          <a:xfrm>
            <a:off x="11075992" y="4083154"/>
            <a:ext cx="72912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1%</a:t>
            </a:r>
          </a:p>
        </p:txBody>
      </p:sp>
      <p:sp>
        <p:nvSpPr>
          <p:cNvPr id="38" name="Up Arrow 37">
            <a:extLst>
              <a:ext uri="{FF2B5EF4-FFF2-40B4-BE49-F238E27FC236}">
                <a16:creationId xmlns:a16="http://schemas.microsoft.com/office/drawing/2014/main" id="{200C97A0-3109-61E3-5280-3BAF910A8D3E}"/>
              </a:ext>
            </a:extLst>
          </p:cNvPr>
          <p:cNvSpPr/>
          <p:nvPr/>
        </p:nvSpPr>
        <p:spPr>
          <a:xfrm>
            <a:off x="9911591" y="2836147"/>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Up Arrow 38">
            <a:extLst>
              <a:ext uri="{FF2B5EF4-FFF2-40B4-BE49-F238E27FC236}">
                <a16:creationId xmlns:a16="http://schemas.microsoft.com/office/drawing/2014/main" id="{F3317678-9E7C-4912-9E80-791E4283D050}"/>
              </a:ext>
            </a:extLst>
          </p:cNvPr>
          <p:cNvSpPr/>
          <p:nvPr/>
        </p:nvSpPr>
        <p:spPr>
          <a:xfrm>
            <a:off x="10781215" y="2861784"/>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Up Arrow 39">
            <a:extLst>
              <a:ext uri="{FF2B5EF4-FFF2-40B4-BE49-F238E27FC236}">
                <a16:creationId xmlns:a16="http://schemas.microsoft.com/office/drawing/2014/main" id="{80CAF71B-579D-AB86-323D-0DCE087FA79F}"/>
              </a:ext>
            </a:extLst>
          </p:cNvPr>
          <p:cNvSpPr/>
          <p:nvPr/>
        </p:nvSpPr>
        <p:spPr>
          <a:xfrm>
            <a:off x="11565671" y="2861783"/>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Up Arrow 40">
            <a:extLst>
              <a:ext uri="{FF2B5EF4-FFF2-40B4-BE49-F238E27FC236}">
                <a16:creationId xmlns:a16="http://schemas.microsoft.com/office/drawing/2014/main" id="{738EB5EE-36DB-1693-A089-F14C1B03D12D}"/>
              </a:ext>
            </a:extLst>
          </p:cNvPr>
          <p:cNvSpPr/>
          <p:nvPr/>
        </p:nvSpPr>
        <p:spPr>
          <a:xfrm rot="10800000">
            <a:off x="9908126" y="3767867"/>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Up Arrow 41">
            <a:extLst>
              <a:ext uri="{FF2B5EF4-FFF2-40B4-BE49-F238E27FC236}">
                <a16:creationId xmlns:a16="http://schemas.microsoft.com/office/drawing/2014/main" id="{16622669-1580-7AB7-6EA5-9F67191B4573}"/>
              </a:ext>
            </a:extLst>
          </p:cNvPr>
          <p:cNvSpPr/>
          <p:nvPr/>
        </p:nvSpPr>
        <p:spPr>
          <a:xfrm rot="10800000">
            <a:off x="10777750" y="3793504"/>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Up Arrow 42">
            <a:extLst>
              <a:ext uri="{FF2B5EF4-FFF2-40B4-BE49-F238E27FC236}">
                <a16:creationId xmlns:a16="http://schemas.microsoft.com/office/drawing/2014/main" id="{E6B92C84-CC45-3D22-E253-924F7D4B94A5}"/>
              </a:ext>
            </a:extLst>
          </p:cNvPr>
          <p:cNvSpPr/>
          <p:nvPr/>
        </p:nvSpPr>
        <p:spPr>
          <a:xfrm>
            <a:off x="11562206" y="3793503"/>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E96F1FA2-3A3D-715D-EEAA-192A2C3FA65B}"/>
              </a:ext>
            </a:extLst>
          </p:cNvPr>
          <p:cNvSpPr txBox="1"/>
          <p:nvPr/>
        </p:nvSpPr>
        <p:spPr>
          <a:xfrm>
            <a:off x="9270012" y="5234904"/>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31%</a:t>
            </a:r>
          </a:p>
        </p:txBody>
      </p:sp>
      <p:cxnSp>
        <p:nvCxnSpPr>
          <p:cNvPr id="46" name="Straight Connector 45">
            <a:extLst>
              <a:ext uri="{FF2B5EF4-FFF2-40B4-BE49-F238E27FC236}">
                <a16:creationId xmlns:a16="http://schemas.microsoft.com/office/drawing/2014/main" id="{937BAEDF-9504-0D18-B2C0-AAD00A482C74}"/>
              </a:ext>
            </a:extLst>
          </p:cNvPr>
          <p:cNvCxnSpPr/>
          <p:nvPr/>
        </p:nvCxnSpPr>
        <p:spPr>
          <a:xfrm>
            <a:off x="9438345" y="5700533"/>
            <a:ext cx="574363" cy="0"/>
          </a:xfrm>
          <a:prstGeom prst="line">
            <a:avLst/>
          </a:prstGeom>
          <a:ln w="31750">
            <a:solidFill>
              <a:srgbClr val="288036"/>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7CF08A1E-F9BC-715A-BCA5-918379D1C8D2}"/>
              </a:ext>
            </a:extLst>
          </p:cNvPr>
          <p:cNvSpPr txBox="1"/>
          <p:nvPr/>
        </p:nvSpPr>
        <p:spPr>
          <a:xfrm>
            <a:off x="9270012" y="5703265"/>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0%</a:t>
            </a:r>
          </a:p>
        </p:txBody>
      </p:sp>
      <p:sp>
        <p:nvSpPr>
          <p:cNvPr id="48" name="TextBox 47">
            <a:extLst>
              <a:ext uri="{FF2B5EF4-FFF2-40B4-BE49-F238E27FC236}">
                <a16:creationId xmlns:a16="http://schemas.microsoft.com/office/drawing/2014/main" id="{197C9B6D-8B9B-15BE-639E-B2DE38A3976B}"/>
              </a:ext>
            </a:extLst>
          </p:cNvPr>
          <p:cNvSpPr txBox="1"/>
          <p:nvPr/>
        </p:nvSpPr>
        <p:spPr>
          <a:xfrm>
            <a:off x="10120529" y="5231441"/>
            <a:ext cx="925178"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25%</a:t>
            </a:r>
          </a:p>
        </p:txBody>
      </p:sp>
      <p:sp>
        <p:nvSpPr>
          <p:cNvPr id="49" name="TextBox 48">
            <a:extLst>
              <a:ext uri="{FF2B5EF4-FFF2-40B4-BE49-F238E27FC236}">
                <a16:creationId xmlns:a16="http://schemas.microsoft.com/office/drawing/2014/main" id="{54A1A533-38C3-59D3-60A5-9EF909796B79}"/>
              </a:ext>
            </a:extLst>
          </p:cNvPr>
          <p:cNvSpPr txBox="1"/>
          <p:nvPr/>
        </p:nvSpPr>
        <p:spPr>
          <a:xfrm>
            <a:off x="10120529" y="5699802"/>
            <a:ext cx="925178"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9%</a:t>
            </a:r>
          </a:p>
        </p:txBody>
      </p:sp>
      <p:cxnSp>
        <p:nvCxnSpPr>
          <p:cNvPr id="50" name="Straight Connector 49">
            <a:extLst>
              <a:ext uri="{FF2B5EF4-FFF2-40B4-BE49-F238E27FC236}">
                <a16:creationId xmlns:a16="http://schemas.microsoft.com/office/drawing/2014/main" id="{8932070A-FF41-F600-7D39-1AC923FF80C7}"/>
              </a:ext>
            </a:extLst>
          </p:cNvPr>
          <p:cNvCxnSpPr/>
          <p:nvPr/>
        </p:nvCxnSpPr>
        <p:spPr>
          <a:xfrm>
            <a:off x="10280397" y="5697068"/>
            <a:ext cx="574363" cy="0"/>
          </a:xfrm>
          <a:prstGeom prst="line">
            <a:avLst/>
          </a:prstGeom>
          <a:ln w="31750">
            <a:solidFill>
              <a:srgbClr val="2E76B9"/>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E016016-DD1F-873B-A164-9E4738960B6C}"/>
              </a:ext>
            </a:extLst>
          </p:cNvPr>
          <p:cNvSpPr txBox="1"/>
          <p:nvPr/>
        </p:nvSpPr>
        <p:spPr>
          <a:xfrm>
            <a:off x="8465412" y="712264"/>
            <a:ext cx="2482073" cy="518475"/>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BOSTON</a:t>
            </a:r>
          </a:p>
        </p:txBody>
      </p:sp>
      <p:sp>
        <p:nvSpPr>
          <p:cNvPr id="7" name="TextBox 6">
            <a:extLst>
              <a:ext uri="{FF2B5EF4-FFF2-40B4-BE49-F238E27FC236}">
                <a16:creationId xmlns:a16="http://schemas.microsoft.com/office/drawing/2014/main" id="{BD4C1ABC-4DB6-7C81-D9E8-A14621714052}"/>
              </a:ext>
            </a:extLst>
          </p:cNvPr>
          <p:cNvSpPr txBox="1"/>
          <p:nvPr/>
        </p:nvSpPr>
        <p:spPr>
          <a:xfrm>
            <a:off x="10965659" y="5227746"/>
            <a:ext cx="925178" cy="461665"/>
          </a:xfrm>
          <a:prstGeom prst="rect">
            <a:avLst/>
          </a:prstGeom>
          <a:noFill/>
        </p:spPr>
        <p:txBody>
          <a:bodyPr wrap="square" rtlCol="0">
            <a:spAutoFit/>
          </a:bodyPr>
          <a:lstStyle/>
          <a:p>
            <a:pPr algn="ctr"/>
            <a:r>
              <a:rPr lang="en-US" sz="2400" b="1" dirty="0">
                <a:solidFill>
                  <a:srgbClr val="D8397C"/>
                </a:solidFill>
                <a:latin typeface="Arial Nova" panose="020B0504020202020204" pitchFamily="34" charset="0"/>
              </a:rPr>
              <a:t>20%</a:t>
            </a:r>
          </a:p>
        </p:txBody>
      </p:sp>
      <p:sp>
        <p:nvSpPr>
          <p:cNvPr id="25" name="TextBox 24">
            <a:extLst>
              <a:ext uri="{FF2B5EF4-FFF2-40B4-BE49-F238E27FC236}">
                <a16:creationId xmlns:a16="http://schemas.microsoft.com/office/drawing/2014/main" id="{FF66B5FB-E387-D7CD-CFBB-112C37578795}"/>
              </a:ext>
            </a:extLst>
          </p:cNvPr>
          <p:cNvSpPr txBox="1"/>
          <p:nvPr/>
        </p:nvSpPr>
        <p:spPr>
          <a:xfrm>
            <a:off x="10965659" y="5696107"/>
            <a:ext cx="925178" cy="461665"/>
          </a:xfrm>
          <a:prstGeom prst="rect">
            <a:avLst/>
          </a:prstGeom>
          <a:noFill/>
        </p:spPr>
        <p:txBody>
          <a:bodyPr wrap="square" rtlCol="0">
            <a:spAutoFit/>
          </a:bodyPr>
          <a:lstStyle/>
          <a:p>
            <a:pPr algn="ctr"/>
            <a:r>
              <a:rPr lang="en-US" sz="2400" b="1" dirty="0">
                <a:solidFill>
                  <a:srgbClr val="D8397C"/>
                </a:solidFill>
                <a:latin typeface="Arial Nova" panose="020B0504020202020204" pitchFamily="34" charset="0"/>
              </a:rPr>
              <a:t>20%</a:t>
            </a:r>
          </a:p>
        </p:txBody>
      </p:sp>
      <p:cxnSp>
        <p:nvCxnSpPr>
          <p:cNvPr id="26" name="Straight Connector 25">
            <a:extLst>
              <a:ext uri="{FF2B5EF4-FFF2-40B4-BE49-F238E27FC236}">
                <a16:creationId xmlns:a16="http://schemas.microsoft.com/office/drawing/2014/main" id="{77A78265-1DA5-BCD6-0C56-91E93DEC42D3}"/>
              </a:ext>
            </a:extLst>
          </p:cNvPr>
          <p:cNvCxnSpPr/>
          <p:nvPr/>
        </p:nvCxnSpPr>
        <p:spPr>
          <a:xfrm>
            <a:off x="11125527" y="5693373"/>
            <a:ext cx="574363" cy="0"/>
          </a:xfrm>
          <a:prstGeom prst="line">
            <a:avLst/>
          </a:prstGeom>
          <a:ln w="31750">
            <a:solidFill>
              <a:srgbClr val="D8397C"/>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EB2D91DF-F080-FB79-33FF-5E569CDE2E06}"/>
              </a:ext>
            </a:extLst>
          </p:cNvPr>
          <p:cNvPicPr>
            <a:picLocks noChangeAspect="1"/>
          </p:cNvPicPr>
          <p:nvPr/>
        </p:nvPicPr>
        <p:blipFill>
          <a:blip r:embed="rId6" cstate="email">
            <a:biLevel thresh="25000"/>
            <a:extLst>
              <a:ext uri="{28A0092B-C50C-407E-A947-70E740481C1C}">
                <a14:useLocalDpi xmlns:a14="http://schemas.microsoft.com/office/drawing/2010/main"/>
              </a:ext>
            </a:extLst>
          </a:blip>
          <a:stretch>
            <a:fillRect/>
          </a:stretch>
        </p:blipFill>
        <p:spPr>
          <a:xfrm>
            <a:off x="10920305" y="565953"/>
            <a:ext cx="944558" cy="846422"/>
          </a:xfrm>
          <a:prstGeom prst="rect">
            <a:avLst/>
          </a:prstGeom>
        </p:spPr>
      </p:pic>
      <p:pic>
        <p:nvPicPr>
          <p:cNvPr id="3" name="Picture 2">
            <a:extLst>
              <a:ext uri="{FF2B5EF4-FFF2-40B4-BE49-F238E27FC236}">
                <a16:creationId xmlns:a16="http://schemas.microsoft.com/office/drawing/2014/main" id="{8AE66901-0A9C-9B73-1DDB-D30D3B7C04CD}"/>
              </a:ext>
            </a:extLst>
          </p:cNvPr>
          <p:cNvPicPr>
            <a:picLocks noChangeAspect="1"/>
          </p:cNvPicPr>
          <p:nvPr/>
        </p:nvPicPr>
        <p:blipFill>
          <a:blip r:embed="rId7"/>
          <a:stretch>
            <a:fillRect/>
          </a:stretch>
        </p:blipFill>
        <p:spPr>
          <a:xfrm>
            <a:off x="10312811" y="1584734"/>
            <a:ext cx="522054" cy="703477"/>
          </a:xfrm>
          <a:prstGeom prst="rect">
            <a:avLst/>
          </a:prstGeom>
        </p:spPr>
      </p:pic>
    </p:spTree>
    <p:extLst>
      <p:ext uri="{BB962C8B-B14F-4D97-AF65-F5344CB8AC3E}">
        <p14:creationId xmlns:p14="http://schemas.microsoft.com/office/powerpoint/2010/main" val="1375881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descr="Steel workers walking in a factory">
            <a:extLst>
              <a:ext uri="{FF2B5EF4-FFF2-40B4-BE49-F238E27FC236}">
                <a16:creationId xmlns:a16="http://schemas.microsoft.com/office/drawing/2014/main" id="{B346739A-271A-D1E6-A41C-0740E8A6CB88}"/>
              </a:ext>
            </a:extLst>
          </p:cNvPr>
          <p:cNvPicPr>
            <a:picLocks noChangeAspect="1"/>
          </p:cNvPicPr>
          <p:nvPr/>
        </p:nvPicPr>
        <p:blipFill rotWithShape="1">
          <a:blip r:embed="rId3" cstate="email">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8089553" y="1529923"/>
            <a:ext cx="3838908" cy="5058843"/>
          </a:xfrm>
          <a:prstGeom prst="rect">
            <a:avLst/>
          </a:prstGeom>
        </p:spPr>
      </p:pic>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D8397C"/>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452984D9-E041-4FA9-B011-4D47EED52240}"/>
              </a:ext>
            </a:extLst>
          </p:cNvPr>
          <p:cNvSpPr txBox="1"/>
          <p:nvPr/>
        </p:nvSpPr>
        <p:spPr>
          <a:xfrm>
            <a:off x="287577" y="1744640"/>
            <a:ext cx="7790206" cy="4724114"/>
          </a:xfrm>
          <a:prstGeom prst="rect">
            <a:avLst/>
          </a:prstGeom>
          <a:noFill/>
        </p:spPr>
        <p:txBody>
          <a:bodyPr wrap="square" rtlCol="0">
            <a:spAutoFit/>
          </a:bodyPr>
          <a:lstStyle/>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37% of the resident population aged 16 plus are in either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‘Process, plant, and machine operative’ occupations or ‘Elementary’ occupations</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This is substantially higher than the Greater Lincolnshire average (24%) and the national average (17%).</a:t>
            </a:r>
          </a:p>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We estimate that around 38% of all residents in work earn below £20,319 per annum (AEB low-pay indicator). This compares with around 33% across Greater Lincolnshire and 30% nationally.</a:t>
            </a:r>
          </a:p>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On average, the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basic hours worked (excluding overtime)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by residents in Boston are higher than locally and nationally. Concentrating on full-time workers, in Boston they work 39 hours per week compared to 37.5 hours across Greater Lincolnshire and nationally. </a:t>
            </a:r>
          </a:p>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Based on the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claimant count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(the number of people claiming Jobseeker's Allowance plus those who claim Universal Credit and are required to seek work and be available for work), 4.7% of working-age residents were claiming an out-of-work benefit compared to 3.4% across Greater Lincolnshire and 3.7% nationally</a:t>
            </a:r>
          </a:p>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As of February 2023, 8,781 Boston residents were claiming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Universal Credit</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Of these, 44% (3,884 residents) were in work (compared to 37% locally and 36% nationally), whilst 22% (1,939 residents) were searching for work (compared to 21% locally and 24% nationally). </a:t>
            </a:r>
          </a:p>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6.0% of working-age Boston residents (2,617 people) are disabled, and their day-to-day activities are limited. This compares to 6.6% across Greater Lincolnshire and 5.8% nationally.</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D3E58AAA-0622-FD94-8DB5-E9FF9F560A06}"/>
              </a:ext>
            </a:extLst>
          </p:cNvPr>
          <p:cNvSpPr txBox="1"/>
          <p:nvPr/>
        </p:nvSpPr>
        <p:spPr>
          <a:xfrm>
            <a:off x="265477" y="516418"/>
            <a:ext cx="612805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Segoe UI Historic" panose="020B0502040204020203" pitchFamily="34" charset="0"/>
                <a:cs typeface="Segoe UI Historic" panose="020B0502040204020203" pitchFamily="34" charset="0"/>
              </a:rPr>
              <a:t>LOCAL LEARNING COMMUNITY - </a:t>
            </a: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ECONOMIC PARTICIPATION</a:t>
            </a:r>
          </a:p>
        </p:txBody>
      </p:sp>
      <p:sp>
        <p:nvSpPr>
          <p:cNvPr id="8" name="Rectangle 7">
            <a:extLst>
              <a:ext uri="{FF2B5EF4-FFF2-40B4-BE49-F238E27FC236}">
                <a16:creationId xmlns:a16="http://schemas.microsoft.com/office/drawing/2014/main" id="{1DCBFF79-A073-9A84-1885-FE183663C7AA}"/>
              </a:ext>
            </a:extLst>
          </p:cNvPr>
          <p:cNvSpPr/>
          <p:nvPr/>
        </p:nvSpPr>
        <p:spPr>
          <a:xfrm>
            <a:off x="8089553" y="1531992"/>
            <a:ext cx="3836204" cy="5054706"/>
          </a:xfrm>
          <a:prstGeom prst="rect">
            <a:avLst/>
          </a:prstGeom>
          <a:solidFill>
            <a:srgbClr val="D8397C">
              <a:alpha val="19909"/>
            </a:srgbClr>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descr="A picture containing text, plant, flower, wheel&#10;&#10;Description automatically generated">
            <a:extLst>
              <a:ext uri="{FF2B5EF4-FFF2-40B4-BE49-F238E27FC236}">
                <a16:creationId xmlns:a16="http://schemas.microsoft.com/office/drawing/2014/main" id="{86B00E7C-643A-2502-39B5-6F54915830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20612" y="1573965"/>
            <a:ext cx="469899" cy="714246"/>
          </a:xfrm>
          <a:prstGeom prst="rect">
            <a:avLst/>
          </a:prstGeom>
        </p:spPr>
      </p:pic>
      <p:pic>
        <p:nvPicPr>
          <p:cNvPr id="11" name="Picture 10">
            <a:extLst>
              <a:ext uri="{FF2B5EF4-FFF2-40B4-BE49-F238E27FC236}">
                <a16:creationId xmlns:a16="http://schemas.microsoft.com/office/drawing/2014/main" id="{293B275A-CF0D-F78B-EBB9-C270BCF2FC7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34173" y="1589711"/>
            <a:ext cx="729120" cy="653367"/>
          </a:xfrm>
          <a:prstGeom prst="rect">
            <a:avLst/>
          </a:prstGeom>
        </p:spPr>
      </p:pic>
      <p:sp>
        <p:nvSpPr>
          <p:cNvPr id="12" name="TextBox 11">
            <a:extLst>
              <a:ext uri="{FF2B5EF4-FFF2-40B4-BE49-F238E27FC236}">
                <a16:creationId xmlns:a16="http://schemas.microsoft.com/office/drawing/2014/main" id="{6BB58022-11F3-C46F-A902-BACD1C6F9288}"/>
              </a:ext>
            </a:extLst>
          </p:cNvPr>
          <p:cNvSpPr txBox="1"/>
          <p:nvPr/>
        </p:nvSpPr>
        <p:spPr>
          <a:xfrm>
            <a:off x="8050872" y="2148199"/>
            <a:ext cx="1505723" cy="830997"/>
          </a:xfrm>
          <a:prstGeom prst="rect">
            <a:avLst/>
          </a:prstGeom>
          <a:noFill/>
        </p:spPr>
        <p:txBody>
          <a:bodyPr wrap="square" rtlCol="0">
            <a:spAutoFit/>
          </a:bodyPr>
          <a:lstStyle/>
          <a:p>
            <a:r>
              <a:rPr lang="en-US" sz="1200" b="1" dirty="0">
                <a:latin typeface="Arial Nova" panose="020B0504020202020204" pitchFamily="34" charset="0"/>
              </a:rPr>
              <a:t>% of resident population aged 16+ in ‘labour intensive’ roles</a:t>
            </a:r>
          </a:p>
        </p:txBody>
      </p:sp>
      <p:sp>
        <p:nvSpPr>
          <p:cNvPr id="14" name="TextBox 13">
            <a:extLst>
              <a:ext uri="{FF2B5EF4-FFF2-40B4-BE49-F238E27FC236}">
                <a16:creationId xmlns:a16="http://schemas.microsoft.com/office/drawing/2014/main" id="{B223764D-36AF-7C40-7CAE-4FFF35DC8C8E}"/>
              </a:ext>
            </a:extLst>
          </p:cNvPr>
          <p:cNvSpPr txBox="1"/>
          <p:nvPr/>
        </p:nvSpPr>
        <p:spPr>
          <a:xfrm>
            <a:off x="10036281" y="2335516"/>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24%</a:t>
            </a:r>
          </a:p>
        </p:txBody>
      </p:sp>
      <p:sp>
        <p:nvSpPr>
          <p:cNvPr id="19" name="TextBox 18">
            <a:extLst>
              <a:ext uri="{FF2B5EF4-FFF2-40B4-BE49-F238E27FC236}">
                <a16:creationId xmlns:a16="http://schemas.microsoft.com/office/drawing/2014/main" id="{001487DC-233D-CF0F-9829-56EA65A6DF90}"/>
              </a:ext>
            </a:extLst>
          </p:cNvPr>
          <p:cNvSpPr txBox="1"/>
          <p:nvPr/>
        </p:nvSpPr>
        <p:spPr>
          <a:xfrm>
            <a:off x="10898591" y="2330939"/>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17%</a:t>
            </a:r>
          </a:p>
        </p:txBody>
      </p:sp>
      <p:sp>
        <p:nvSpPr>
          <p:cNvPr id="20" name="TextBox 19">
            <a:extLst>
              <a:ext uri="{FF2B5EF4-FFF2-40B4-BE49-F238E27FC236}">
                <a16:creationId xmlns:a16="http://schemas.microsoft.com/office/drawing/2014/main" id="{05A88410-F2E9-F503-A1D8-D3BD662F6E06}"/>
              </a:ext>
            </a:extLst>
          </p:cNvPr>
          <p:cNvSpPr txBox="1"/>
          <p:nvPr/>
        </p:nvSpPr>
        <p:spPr>
          <a:xfrm>
            <a:off x="8048301" y="3165617"/>
            <a:ext cx="1420427" cy="830997"/>
          </a:xfrm>
          <a:prstGeom prst="rect">
            <a:avLst/>
          </a:prstGeom>
          <a:noFill/>
        </p:spPr>
        <p:txBody>
          <a:bodyPr wrap="square" rtlCol="0">
            <a:spAutoFit/>
          </a:bodyPr>
          <a:lstStyle/>
          <a:p>
            <a:r>
              <a:rPr lang="en-US" sz="1200" b="1" dirty="0">
                <a:latin typeface="Arial Nova" panose="020B0504020202020204" pitchFamily="34" charset="0"/>
              </a:rPr>
              <a:t>Median basic hours worked per week by full-time workers</a:t>
            </a:r>
          </a:p>
        </p:txBody>
      </p:sp>
      <p:sp>
        <p:nvSpPr>
          <p:cNvPr id="21" name="TextBox 20">
            <a:extLst>
              <a:ext uri="{FF2B5EF4-FFF2-40B4-BE49-F238E27FC236}">
                <a16:creationId xmlns:a16="http://schemas.microsoft.com/office/drawing/2014/main" id="{6F30AB4E-4653-27D4-5366-B6E9CAA7E186}"/>
              </a:ext>
            </a:extLst>
          </p:cNvPr>
          <p:cNvSpPr txBox="1"/>
          <p:nvPr/>
        </p:nvSpPr>
        <p:spPr>
          <a:xfrm>
            <a:off x="8048303" y="4366318"/>
            <a:ext cx="1209432" cy="1015663"/>
          </a:xfrm>
          <a:prstGeom prst="rect">
            <a:avLst/>
          </a:prstGeom>
          <a:noFill/>
        </p:spPr>
        <p:txBody>
          <a:bodyPr wrap="square" rtlCol="0">
            <a:spAutoFit/>
          </a:bodyPr>
          <a:lstStyle/>
          <a:p>
            <a:r>
              <a:rPr lang="en-US" sz="1200" b="1" dirty="0">
                <a:latin typeface="Arial Nova" panose="020B0504020202020204" pitchFamily="34" charset="0"/>
              </a:rPr>
              <a:t>Claimant count as a % of working age residents (Feb 2023)</a:t>
            </a:r>
          </a:p>
        </p:txBody>
      </p:sp>
      <p:sp>
        <p:nvSpPr>
          <p:cNvPr id="22" name="TextBox 21">
            <a:extLst>
              <a:ext uri="{FF2B5EF4-FFF2-40B4-BE49-F238E27FC236}">
                <a16:creationId xmlns:a16="http://schemas.microsoft.com/office/drawing/2014/main" id="{07D262C2-CC3C-78F4-EA00-B37690B482EA}"/>
              </a:ext>
            </a:extLst>
          </p:cNvPr>
          <p:cNvSpPr txBox="1"/>
          <p:nvPr/>
        </p:nvSpPr>
        <p:spPr>
          <a:xfrm>
            <a:off x="8068476" y="5604716"/>
            <a:ext cx="1488119" cy="830997"/>
          </a:xfrm>
          <a:prstGeom prst="rect">
            <a:avLst/>
          </a:prstGeom>
          <a:noFill/>
        </p:spPr>
        <p:txBody>
          <a:bodyPr wrap="square" rtlCol="0">
            <a:spAutoFit/>
          </a:bodyPr>
          <a:lstStyle/>
          <a:p>
            <a:r>
              <a:rPr lang="en-US" sz="1200" b="1" dirty="0">
                <a:latin typeface="Arial Nova" panose="020B0504020202020204" pitchFamily="34" charset="0"/>
              </a:rPr>
              <a:t>% of Universal Credit claimants in work (Feb 2023)</a:t>
            </a:r>
          </a:p>
        </p:txBody>
      </p:sp>
      <p:sp>
        <p:nvSpPr>
          <p:cNvPr id="23" name="TextBox 22">
            <a:extLst>
              <a:ext uri="{FF2B5EF4-FFF2-40B4-BE49-F238E27FC236}">
                <a16:creationId xmlns:a16="http://schemas.microsoft.com/office/drawing/2014/main" id="{80012A4C-4EE8-5118-3079-31729AC66110}"/>
              </a:ext>
            </a:extLst>
          </p:cNvPr>
          <p:cNvSpPr txBox="1"/>
          <p:nvPr/>
        </p:nvSpPr>
        <p:spPr>
          <a:xfrm>
            <a:off x="8057326" y="6330255"/>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Department for Work and Pensions</a:t>
            </a:r>
          </a:p>
        </p:txBody>
      </p:sp>
      <p:sp>
        <p:nvSpPr>
          <p:cNvPr id="4" name="TextBox 3">
            <a:extLst>
              <a:ext uri="{FF2B5EF4-FFF2-40B4-BE49-F238E27FC236}">
                <a16:creationId xmlns:a16="http://schemas.microsoft.com/office/drawing/2014/main" id="{C4C72550-0EAE-63DD-F837-9780C40ED2A2}"/>
              </a:ext>
            </a:extLst>
          </p:cNvPr>
          <p:cNvSpPr txBox="1"/>
          <p:nvPr/>
        </p:nvSpPr>
        <p:spPr>
          <a:xfrm>
            <a:off x="9257734" y="2330182"/>
            <a:ext cx="935031"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37%</a:t>
            </a:r>
          </a:p>
        </p:txBody>
      </p:sp>
      <p:sp>
        <p:nvSpPr>
          <p:cNvPr id="30" name="TextBox 29">
            <a:extLst>
              <a:ext uri="{FF2B5EF4-FFF2-40B4-BE49-F238E27FC236}">
                <a16:creationId xmlns:a16="http://schemas.microsoft.com/office/drawing/2014/main" id="{2DFF0FD2-E0FA-B70D-F8E7-CF98F7BCA55A}"/>
              </a:ext>
            </a:extLst>
          </p:cNvPr>
          <p:cNvSpPr txBox="1"/>
          <p:nvPr/>
        </p:nvSpPr>
        <p:spPr>
          <a:xfrm>
            <a:off x="9183752" y="3337822"/>
            <a:ext cx="1077810"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39.0</a:t>
            </a:r>
          </a:p>
        </p:txBody>
      </p:sp>
      <p:sp>
        <p:nvSpPr>
          <p:cNvPr id="31" name="TextBox 30">
            <a:extLst>
              <a:ext uri="{FF2B5EF4-FFF2-40B4-BE49-F238E27FC236}">
                <a16:creationId xmlns:a16="http://schemas.microsoft.com/office/drawing/2014/main" id="{4EEB303E-8EBD-590C-2329-46E8E7FA06EE}"/>
              </a:ext>
            </a:extLst>
          </p:cNvPr>
          <p:cNvSpPr txBox="1"/>
          <p:nvPr/>
        </p:nvSpPr>
        <p:spPr>
          <a:xfrm>
            <a:off x="10034186" y="3333735"/>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37.5</a:t>
            </a:r>
          </a:p>
        </p:txBody>
      </p:sp>
      <p:sp>
        <p:nvSpPr>
          <p:cNvPr id="32" name="TextBox 31">
            <a:extLst>
              <a:ext uri="{FF2B5EF4-FFF2-40B4-BE49-F238E27FC236}">
                <a16:creationId xmlns:a16="http://schemas.microsoft.com/office/drawing/2014/main" id="{375DCB28-2B2F-6AD7-F33D-000E9A6B2716}"/>
              </a:ext>
            </a:extLst>
          </p:cNvPr>
          <p:cNvSpPr txBox="1"/>
          <p:nvPr/>
        </p:nvSpPr>
        <p:spPr>
          <a:xfrm>
            <a:off x="10906165" y="3339124"/>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37.5</a:t>
            </a:r>
          </a:p>
        </p:txBody>
      </p:sp>
      <p:sp>
        <p:nvSpPr>
          <p:cNvPr id="33" name="TextBox 32">
            <a:extLst>
              <a:ext uri="{FF2B5EF4-FFF2-40B4-BE49-F238E27FC236}">
                <a16:creationId xmlns:a16="http://schemas.microsoft.com/office/drawing/2014/main" id="{37760E44-8112-F3B5-4089-AC86E6FEB663}"/>
              </a:ext>
            </a:extLst>
          </p:cNvPr>
          <p:cNvSpPr txBox="1"/>
          <p:nvPr/>
        </p:nvSpPr>
        <p:spPr>
          <a:xfrm>
            <a:off x="9220081" y="4629681"/>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4.7%</a:t>
            </a:r>
          </a:p>
        </p:txBody>
      </p:sp>
      <p:sp>
        <p:nvSpPr>
          <p:cNvPr id="34" name="TextBox 33">
            <a:extLst>
              <a:ext uri="{FF2B5EF4-FFF2-40B4-BE49-F238E27FC236}">
                <a16:creationId xmlns:a16="http://schemas.microsoft.com/office/drawing/2014/main" id="{17555AE4-F6B2-E6B1-7219-54EDE3F18BF6}"/>
              </a:ext>
            </a:extLst>
          </p:cNvPr>
          <p:cNvSpPr txBox="1"/>
          <p:nvPr/>
        </p:nvSpPr>
        <p:spPr>
          <a:xfrm>
            <a:off x="10082897" y="4629682"/>
            <a:ext cx="911005"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3.4%</a:t>
            </a:r>
          </a:p>
        </p:txBody>
      </p:sp>
      <p:sp>
        <p:nvSpPr>
          <p:cNvPr id="35" name="TextBox 34">
            <a:extLst>
              <a:ext uri="{FF2B5EF4-FFF2-40B4-BE49-F238E27FC236}">
                <a16:creationId xmlns:a16="http://schemas.microsoft.com/office/drawing/2014/main" id="{86D66B6C-1FB6-4CA7-D7CA-827B37844B0A}"/>
              </a:ext>
            </a:extLst>
          </p:cNvPr>
          <p:cNvSpPr txBox="1"/>
          <p:nvPr/>
        </p:nvSpPr>
        <p:spPr>
          <a:xfrm>
            <a:off x="10941983" y="4629682"/>
            <a:ext cx="911005"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3.7%</a:t>
            </a:r>
          </a:p>
        </p:txBody>
      </p:sp>
      <p:sp>
        <p:nvSpPr>
          <p:cNvPr id="44" name="TextBox 43">
            <a:extLst>
              <a:ext uri="{FF2B5EF4-FFF2-40B4-BE49-F238E27FC236}">
                <a16:creationId xmlns:a16="http://schemas.microsoft.com/office/drawing/2014/main" id="{E96F1FA2-3A3D-715D-EEAA-192A2C3FA65B}"/>
              </a:ext>
            </a:extLst>
          </p:cNvPr>
          <p:cNvSpPr txBox="1"/>
          <p:nvPr/>
        </p:nvSpPr>
        <p:spPr>
          <a:xfrm>
            <a:off x="9261545" y="5823479"/>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44%</a:t>
            </a:r>
          </a:p>
        </p:txBody>
      </p:sp>
      <p:sp>
        <p:nvSpPr>
          <p:cNvPr id="48" name="TextBox 47">
            <a:extLst>
              <a:ext uri="{FF2B5EF4-FFF2-40B4-BE49-F238E27FC236}">
                <a16:creationId xmlns:a16="http://schemas.microsoft.com/office/drawing/2014/main" id="{197C9B6D-8B9B-15BE-639E-B2DE38A3976B}"/>
              </a:ext>
            </a:extLst>
          </p:cNvPr>
          <p:cNvSpPr txBox="1"/>
          <p:nvPr/>
        </p:nvSpPr>
        <p:spPr>
          <a:xfrm>
            <a:off x="10103595" y="5820016"/>
            <a:ext cx="925178"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37%</a:t>
            </a:r>
          </a:p>
        </p:txBody>
      </p:sp>
      <p:sp>
        <p:nvSpPr>
          <p:cNvPr id="13" name="TextBox 12">
            <a:extLst>
              <a:ext uri="{FF2B5EF4-FFF2-40B4-BE49-F238E27FC236}">
                <a16:creationId xmlns:a16="http://schemas.microsoft.com/office/drawing/2014/main" id="{18763106-647C-D7F1-E7F9-8435B94C7E41}"/>
              </a:ext>
            </a:extLst>
          </p:cNvPr>
          <p:cNvSpPr txBox="1"/>
          <p:nvPr/>
        </p:nvSpPr>
        <p:spPr>
          <a:xfrm>
            <a:off x="10983266" y="5820016"/>
            <a:ext cx="911005"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36%</a:t>
            </a:r>
          </a:p>
        </p:txBody>
      </p:sp>
      <p:sp>
        <p:nvSpPr>
          <p:cNvPr id="25" name="TextBox 24">
            <a:extLst>
              <a:ext uri="{FF2B5EF4-FFF2-40B4-BE49-F238E27FC236}">
                <a16:creationId xmlns:a16="http://schemas.microsoft.com/office/drawing/2014/main" id="{DAD8B6B7-F7C4-D750-D9EA-756B3E3A5CF2}"/>
              </a:ext>
            </a:extLst>
          </p:cNvPr>
          <p:cNvSpPr txBox="1"/>
          <p:nvPr/>
        </p:nvSpPr>
        <p:spPr>
          <a:xfrm>
            <a:off x="8053362" y="2876595"/>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2021 Census, Office for National Statistics</a:t>
            </a:r>
          </a:p>
        </p:txBody>
      </p:sp>
      <p:sp>
        <p:nvSpPr>
          <p:cNvPr id="26" name="TextBox 25">
            <a:extLst>
              <a:ext uri="{FF2B5EF4-FFF2-40B4-BE49-F238E27FC236}">
                <a16:creationId xmlns:a16="http://schemas.microsoft.com/office/drawing/2014/main" id="{6C419E77-EFB8-7566-7308-6FC247BCFDFE}"/>
              </a:ext>
            </a:extLst>
          </p:cNvPr>
          <p:cNvSpPr txBox="1"/>
          <p:nvPr/>
        </p:nvSpPr>
        <p:spPr>
          <a:xfrm>
            <a:off x="8048301" y="3891757"/>
            <a:ext cx="3836203" cy="461665"/>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2022</a:t>
            </a:r>
            <a:r>
              <a:rPr lang="en-US" sz="1200" b="1" dirty="0">
                <a:latin typeface="Arial Nova" panose="020B0504020202020204" pitchFamily="34" charset="0"/>
              </a:rPr>
              <a:t> </a:t>
            </a:r>
            <a:r>
              <a:rPr lang="en-US" sz="1200" dirty="0">
                <a:latin typeface="Arial Nova" panose="020B0504020202020204" pitchFamily="34" charset="0"/>
              </a:rPr>
              <a:t>Annual Survey of Hours and Earnings, Office for National Statistics</a:t>
            </a:r>
          </a:p>
        </p:txBody>
      </p:sp>
      <p:sp>
        <p:nvSpPr>
          <p:cNvPr id="36" name="TextBox 35">
            <a:extLst>
              <a:ext uri="{FF2B5EF4-FFF2-40B4-BE49-F238E27FC236}">
                <a16:creationId xmlns:a16="http://schemas.microsoft.com/office/drawing/2014/main" id="{CD2EC2ED-4924-D598-F5AB-9793BE966FE9}"/>
              </a:ext>
            </a:extLst>
          </p:cNvPr>
          <p:cNvSpPr txBox="1"/>
          <p:nvPr/>
        </p:nvSpPr>
        <p:spPr>
          <a:xfrm>
            <a:off x="8040482" y="5299150"/>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Office for National Statistics</a:t>
            </a:r>
          </a:p>
        </p:txBody>
      </p:sp>
      <p:sp>
        <p:nvSpPr>
          <p:cNvPr id="24" name="TextBox 23">
            <a:extLst>
              <a:ext uri="{FF2B5EF4-FFF2-40B4-BE49-F238E27FC236}">
                <a16:creationId xmlns:a16="http://schemas.microsoft.com/office/drawing/2014/main" id="{E751984F-DAF4-453F-7A0A-4AE7C1214123}"/>
              </a:ext>
            </a:extLst>
          </p:cNvPr>
          <p:cNvSpPr txBox="1"/>
          <p:nvPr/>
        </p:nvSpPr>
        <p:spPr>
          <a:xfrm>
            <a:off x="8465412" y="712264"/>
            <a:ext cx="2482073" cy="518475"/>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BOSTON</a:t>
            </a:r>
          </a:p>
        </p:txBody>
      </p:sp>
      <p:pic>
        <p:nvPicPr>
          <p:cNvPr id="6" name="Picture 5">
            <a:extLst>
              <a:ext uri="{FF2B5EF4-FFF2-40B4-BE49-F238E27FC236}">
                <a16:creationId xmlns:a16="http://schemas.microsoft.com/office/drawing/2014/main" id="{6AFB0CDE-38B1-2FDE-72BC-26386F31286A}"/>
              </a:ext>
            </a:extLst>
          </p:cNvPr>
          <p:cNvPicPr>
            <a:picLocks noChangeAspect="1"/>
          </p:cNvPicPr>
          <p:nvPr/>
        </p:nvPicPr>
        <p:blipFill>
          <a:blip r:embed="rId6" cstate="email">
            <a:biLevel thresh="25000"/>
            <a:extLst>
              <a:ext uri="{28A0092B-C50C-407E-A947-70E740481C1C}">
                <a14:useLocalDpi xmlns:a14="http://schemas.microsoft.com/office/drawing/2010/main"/>
              </a:ext>
            </a:extLst>
          </a:blip>
          <a:stretch>
            <a:fillRect/>
          </a:stretch>
        </p:blipFill>
        <p:spPr>
          <a:xfrm>
            <a:off x="10920305" y="565953"/>
            <a:ext cx="944558" cy="846422"/>
          </a:xfrm>
          <a:prstGeom prst="rect">
            <a:avLst/>
          </a:prstGeom>
        </p:spPr>
      </p:pic>
      <p:pic>
        <p:nvPicPr>
          <p:cNvPr id="3" name="Picture 2">
            <a:extLst>
              <a:ext uri="{FF2B5EF4-FFF2-40B4-BE49-F238E27FC236}">
                <a16:creationId xmlns:a16="http://schemas.microsoft.com/office/drawing/2014/main" id="{0F4945C4-004C-B738-1463-BB8F3AD53238}"/>
              </a:ext>
            </a:extLst>
          </p:cNvPr>
          <p:cNvPicPr>
            <a:picLocks noChangeAspect="1"/>
          </p:cNvPicPr>
          <p:nvPr/>
        </p:nvPicPr>
        <p:blipFill>
          <a:blip r:embed="rId7"/>
          <a:stretch>
            <a:fillRect/>
          </a:stretch>
        </p:blipFill>
        <p:spPr>
          <a:xfrm>
            <a:off x="10312811" y="1584734"/>
            <a:ext cx="522054" cy="703477"/>
          </a:xfrm>
          <a:prstGeom prst="rect">
            <a:avLst/>
          </a:prstGeom>
        </p:spPr>
      </p:pic>
    </p:spTree>
    <p:extLst>
      <p:ext uri="{BB962C8B-B14F-4D97-AF65-F5344CB8AC3E}">
        <p14:creationId xmlns:p14="http://schemas.microsoft.com/office/powerpoint/2010/main" val="1006019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462981A-A23A-0757-0654-A0C33FD4C0C5}"/>
              </a:ext>
            </a:extLst>
          </p:cNvPr>
          <p:cNvSpPr/>
          <p:nvPr/>
        </p:nvSpPr>
        <p:spPr>
          <a:xfrm>
            <a:off x="8101777" y="4664744"/>
            <a:ext cx="3831375" cy="1865046"/>
          </a:xfrm>
          <a:prstGeom prst="rect">
            <a:avLst/>
          </a:prstGeom>
          <a:solidFill>
            <a:srgbClr val="D8397C">
              <a:alpha val="19970"/>
            </a:srgbClr>
          </a:solidFill>
          <a:ln>
            <a:noFill/>
          </a:ln>
          <a:effectLst/>
        </p:spPr>
        <p:style>
          <a:lnRef idx="1">
            <a:schemeClr val="accent1"/>
          </a:lnRef>
          <a:fillRef idx="3">
            <a:schemeClr val="accent1"/>
          </a:fillRef>
          <a:effectRef idx="2">
            <a:schemeClr val="accent1"/>
          </a:effectRef>
          <a:fontRef idx="minor">
            <a:schemeClr val="lt1"/>
          </a:fontRef>
        </p:style>
      </p:sp>
      <p:pic>
        <p:nvPicPr>
          <p:cNvPr id="48" name="Picture 47">
            <a:extLst>
              <a:ext uri="{FF2B5EF4-FFF2-40B4-BE49-F238E27FC236}">
                <a16:creationId xmlns:a16="http://schemas.microsoft.com/office/drawing/2014/main" id="{FB47529D-C99D-305C-056E-02829B8D1FE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824" b="43509"/>
          <a:stretch/>
        </p:blipFill>
        <p:spPr>
          <a:xfrm>
            <a:off x="8168397" y="4825062"/>
            <a:ext cx="3727102" cy="1628577"/>
          </a:xfrm>
          <a:prstGeom prst="rect">
            <a:avLst/>
          </a:prstGeom>
        </p:spPr>
      </p:pic>
      <p:sp>
        <p:nvSpPr>
          <p:cNvPr id="102" name="Rectangle 101">
            <a:extLst>
              <a:ext uri="{FF2B5EF4-FFF2-40B4-BE49-F238E27FC236}">
                <a16:creationId xmlns:a16="http://schemas.microsoft.com/office/drawing/2014/main" id="{09AD7249-F450-C5F1-1B3E-09BC8F60D11E}"/>
              </a:ext>
            </a:extLst>
          </p:cNvPr>
          <p:cNvSpPr/>
          <p:nvPr/>
        </p:nvSpPr>
        <p:spPr>
          <a:xfrm>
            <a:off x="8101891" y="2796807"/>
            <a:ext cx="3817375" cy="1829875"/>
          </a:xfrm>
          <a:prstGeom prst="rect">
            <a:avLst/>
          </a:prstGeom>
          <a:solidFill>
            <a:srgbClr val="D8397C">
              <a:alpha val="19970"/>
            </a:srgbClr>
          </a:solidFill>
          <a:ln>
            <a:noFill/>
          </a:ln>
          <a:effectLst/>
        </p:spPr>
        <p:style>
          <a:lnRef idx="1">
            <a:schemeClr val="accent1"/>
          </a:lnRef>
          <a:fillRef idx="3">
            <a:schemeClr val="accent1"/>
          </a:fillRef>
          <a:effectRef idx="2">
            <a:schemeClr val="accent1"/>
          </a:effectRef>
          <a:fontRef idx="minor">
            <a:schemeClr val="lt1"/>
          </a:fontRef>
        </p:style>
      </p:sp>
      <p:pic>
        <p:nvPicPr>
          <p:cNvPr id="47" name="Picture 46">
            <a:extLst>
              <a:ext uri="{FF2B5EF4-FFF2-40B4-BE49-F238E27FC236}">
                <a16:creationId xmlns:a16="http://schemas.microsoft.com/office/drawing/2014/main" id="{68737528-7D0A-96B1-24C8-FDA05D10BE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4389" b="23369"/>
          <a:stretch/>
        </p:blipFill>
        <p:spPr>
          <a:xfrm>
            <a:off x="8161500" y="2986416"/>
            <a:ext cx="3849194" cy="1547399"/>
          </a:xfrm>
          <a:prstGeom prst="rect">
            <a:avLst/>
          </a:prstGeom>
        </p:spPr>
      </p:pic>
      <p:sp>
        <p:nvSpPr>
          <p:cNvPr id="3" name="Rectangle 2">
            <a:extLst>
              <a:ext uri="{FF2B5EF4-FFF2-40B4-BE49-F238E27FC236}">
                <a16:creationId xmlns:a16="http://schemas.microsoft.com/office/drawing/2014/main" id="{D96659EA-186D-37B1-6788-1ECD913304EB}"/>
              </a:ext>
            </a:extLst>
          </p:cNvPr>
          <p:cNvSpPr/>
          <p:nvPr/>
        </p:nvSpPr>
        <p:spPr>
          <a:xfrm>
            <a:off x="269033" y="1531992"/>
            <a:ext cx="3836204" cy="2468508"/>
          </a:xfrm>
          <a:prstGeom prst="rect">
            <a:avLst/>
          </a:prstGeom>
          <a:solidFill>
            <a:srgbClr val="0C8036">
              <a:alpha val="9722"/>
            </a:srgbClr>
          </a:solidFill>
          <a:ln>
            <a:noFill/>
          </a:ln>
          <a:effectLst/>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73DBE919-B02A-E96F-081C-1649969D516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2013" b="5441"/>
          <a:stretch/>
        </p:blipFill>
        <p:spPr>
          <a:xfrm>
            <a:off x="311912" y="2033570"/>
            <a:ext cx="3759200" cy="1939417"/>
          </a:xfrm>
          <a:prstGeom prst="rect">
            <a:avLst/>
          </a:prstGeom>
        </p:spPr>
      </p:pic>
      <p:sp>
        <p:nvSpPr>
          <p:cNvPr id="24" name="Rectangle 23">
            <a:extLst>
              <a:ext uri="{FF2B5EF4-FFF2-40B4-BE49-F238E27FC236}">
                <a16:creationId xmlns:a16="http://schemas.microsoft.com/office/drawing/2014/main" id="{A887E63B-D123-5080-0E59-1E6731A08222}"/>
              </a:ext>
            </a:extLst>
          </p:cNvPr>
          <p:cNvSpPr/>
          <p:nvPr/>
        </p:nvSpPr>
        <p:spPr>
          <a:xfrm>
            <a:off x="4154090" y="5333237"/>
            <a:ext cx="3900917" cy="1193994"/>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72E90E82-1564-9352-1D85-953EEAD874D2}"/>
              </a:ext>
            </a:extLst>
          </p:cNvPr>
          <p:cNvSpPr/>
          <p:nvPr/>
        </p:nvSpPr>
        <p:spPr>
          <a:xfrm>
            <a:off x="4154090" y="4054335"/>
            <a:ext cx="3900917" cy="1229562"/>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152A6942-9233-A0DE-B5D3-2E2C4DD91A02}"/>
              </a:ext>
            </a:extLst>
          </p:cNvPr>
          <p:cNvSpPr/>
          <p:nvPr/>
        </p:nvSpPr>
        <p:spPr>
          <a:xfrm>
            <a:off x="4153049" y="2808515"/>
            <a:ext cx="3900917" cy="1193994"/>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5">
            <a:extLst>
              <a:ext uri="{FF2B5EF4-FFF2-40B4-BE49-F238E27FC236}">
                <a16:creationId xmlns:a16="http://schemas.microsoft.com/office/drawing/2014/main" id="{62F72092-1A25-EB15-CB03-A5D46D5D4D81}"/>
              </a:ext>
            </a:extLst>
          </p:cNvPr>
          <p:cNvSpPr/>
          <p:nvPr/>
        </p:nvSpPr>
        <p:spPr>
          <a:xfrm>
            <a:off x="8101778" y="1529612"/>
            <a:ext cx="3821190" cy="1229134"/>
          </a:xfrm>
          <a:prstGeom prst="rect">
            <a:avLst/>
          </a:prstGeom>
          <a:solidFill>
            <a:srgbClr val="D8397C">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5" name="Rectangle 4">
            <a:extLst>
              <a:ext uri="{FF2B5EF4-FFF2-40B4-BE49-F238E27FC236}">
                <a16:creationId xmlns:a16="http://schemas.microsoft.com/office/drawing/2014/main" id="{318EE0B7-B037-DC14-787E-C8C192380FD3}"/>
              </a:ext>
            </a:extLst>
          </p:cNvPr>
          <p:cNvSpPr/>
          <p:nvPr/>
        </p:nvSpPr>
        <p:spPr>
          <a:xfrm>
            <a:off x="269033" y="4061282"/>
            <a:ext cx="3836204" cy="2468508"/>
          </a:xfrm>
          <a:prstGeom prst="rect">
            <a:avLst/>
          </a:prstGeom>
          <a:solidFill>
            <a:srgbClr val="0C8036">
              <a:alpha val="10000"/>
            </a:srgbClr>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1AE17A6A-7467-022D-D7E5-41051A7FF51D}"/>
              </a:ext>
            </a:extLst>
          </p:cNvPr>
          <p:cNvSpPr/>
          <p:nvPr/>
        </p:nvSpPr>
        <p:spPr>
          <a:xfrm>
            <a:off x="4153049" y="1529613"/>
            <a:ext cx="3900917" cy="1229562"/>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14" name="TextBox 13">
            <a:extLst>
              <a:ext uri="{FF2B5EF4-FFF2-40B4-BE49-F238E27FC236}">
                <a16:creationId xmlns:a16="http://schemas.microsoft.com/office/drawing/2014/main" id="{A361AAD9-8876-3E52-7E3A-40D198A0E3E6}"/>
              </a:ext>
            </a:extLst>
          </p:cNvPr>
          <p:cNvSpPr txBox="1"/>
          <p:nvPr/>
        </p:nvSpPr>
        <p:spPr>
          <a:xfrm>
            <a:off x="4158018" y="1507529"/>
            <a:ext cx="3296361"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Apprenticeship starts by age group</a:t>
            </a:r>
          </a:p>
        </p:txBody>
      </p:sp>
      <p:sp>
        <p:nvSpPr>
          <p:cNvPr id="53" name="TextBox 52">
            <a:extLst>
              <a:ext uri="{FF2B5EF4-FFF2-40B4-BE49-F238E27FC236}">
                <a16:creationId xmlns:a16="http://schemas.microsoft.com/office/drawing/2014/main" id="{F3532C53-2339-B817-9EBB-5EA84BB13FF1}"/>
              </a:ext>
            </a:extLst>
          </p:cNvPr>
          <p:cNvSpPr txBox="1"/>
          <p:nvPr/>
        </p:nvSpPr>
        <p:spPr>
          <a:xfrm>
            <a:off x="269033" y="1511849"/>
            <a:ext cx="2904274" cy="461665"/>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Change in resident population by age group, 2011-2021</a:t>
            </a:r>
          </a:p>
        </p:txBody>
      </p:sp>
      <p:pic>
        <p:nvPicPr>
          <p:cNvPr id="58" name="Graphic 57" descr="Diploma roll with solid fill">
            <a:extLst>
              <a:ext uri="{FF2B5EF4-FFF2-40B4-BE49-F238E27FC236}">
                <a16:creationId xmlns:a16="http://schemas.microsoft.com/office/drawing/2014/main" id="{152954A3-60FF-EA72-6F49-7FECBB1A382E}"/>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493549" y="3972988"/>
            <a:ext cx="575200" cy="575200"/>
          </a:xfrm>
          <a:prstGeom prst="rect">
            <a:avLst/>
          </a:prstGeom>
        </p:spPr>
      </p:pic>
      <p:sp>
        <p:nvSpPr>
          <p:cNvPr id="66" name="TextBox 65">
            <a:extLst>
              <a:ext uri="{FF2B5EF4-FFF2-40B4-BE49-F238E27FC236}">
                <a16:creationId xmlns:a16="http://schemas.microsoft.com/office/drawing/2014/main" id="{49963036-E2EA-8DE8-FC46-0B1E9892B8B0}"/>
              </a:ext>
            </a:extLst>
          </p:cNvPr>
          <p:cNvSpPr txBox="1"/>
          <p:nvPr/>
        </p:nvSpPr>
        <p:spPr>
          <a:xfrm>
            <a:off x="4125468" y="2758746"/>
            <a:ext cx="3844605"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Community learning participation by age group</a:t>
            </a:r>
          </a:p>
        </p:txBody>
      </p:sp>
      <p:pic>
        <p:nvPicPr>
          <p:cNvPr id="28" name="Graphic 27" descr="Business Growth with solid fill">
            <a:extLst>
              <a:ext uri="{FF2B5EF4-FFF2-40B4-BE49-F238E27FC236}">
                <a16:creationId xmlns:a16="http://schemas.microsoft.com/office/drawing/2014/main" id="{F44A0544-BEDC-87CB-CDB1-C78CE0E25479}"/>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485970" y="1498384"/>
            <a:ext cx="601790" cy="601790"/>
          </a:xfrm>
          <a:prstGeom prst="rect">
            <a:avLst/>
          </a:prstGeom>
        </p:spPr>
      </p:pic>
      <p:sp>
        <p:nvSpPr>
          <p:cNvPr id="29" name="TextBox 28">
            <a:extLst>
              <a:ext uri="{FF2B5EF4-FFF2-40B4-BE49-F238E27FC236}">
                <a16:creationId xmlns:a16="http://schemas.microsoft.com/office/drawing/2014/main" id="{EB66552F-8613-3D2C-9747-C0516E8C18C5}"/>
              </a:ext>
            </a:extLst>
          </p:cNvPr>
          <p:cNvSpPr txBox="1"/>
          <p:nvPr/>
        </p:nvSpPr>
        <p:spPr>
          <a:xfrm>
            <a:off x="272734" y="4052974"/>
            <a:ext cx="2904274"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Qualifications by age, 2021</a:t>
            </a:r>
          </a:p>
        </p:txBody>
      </p:sp>
      <p:sp>
        <p:nvSpPr>
          <p:cNvPr id="46" name="TextBox 45">
            <a:extLst>
              <a:ext uri="{FF2B5EF4-FFF2-40B4-BE49-F238E27FC236}">
                <a16:creationId xmlns:a16="http://schemas.microsoft.com/office/drawing/2014/main" id="{13EAC1B9-7B01-AB4D-3046-84F3005D176A}"/>
              </a:ext>
            </a:extLst>
          </p:cNvPr>
          <p:cNvSpPr txBox="1"/>
          <p:nvPr/>
        </p:nvSpPr>
        <p:spPr>
          <a:xfrm>
            <a:off x="1585656" y="3688660"/>
            <a:ext cx="545175" cy="246221"/>
          </a:xfrm>
          <a:prstGeom prst="rect">
            <a:avLst/>
          </a:prstGeom>
          <a:noFill/>
        </p:spPr>
        <p:txBody>
          <a:bodyPr wrap="square" rtlCol="0">
            <a:spAutoFit/>
          </a:bodyPr>
          <a:lstStyle/>
          <a:p>
            <a:r>
              <a:rPr lang="en-US" sz="1000" b="1" dirty="0">
                <a:latin typeface="Arial Nova" panose="020B0504020202020204" pitchFamily="34" charset="0"/>
              </a:rPr>
              <a:t>(-2%)</a:t>
            </a:r>
          </a:p>
        </p:txBody>
      </p:sp>
      <p:sp>
        <p:nvSpPr>
          <p:cNvPr id="55" name="TextBox 54">
            <a:extLst>
              <a:ext uri="{FF2B5EF4-FFF2-40B4-BE49-F238E27FC236}">
                <a16:creationId xmlns:a16="http://schemas.microsoft.com/office/drawing/2014/main" id="{AB767D32-CDC6-2C94-EDBE-F72CBFEE88E9}"/>
              </a:ext>
            </a:extLst>
          </p:cNvPr>
          <p:cNvSpPr txBox="1"/>
          <p:nvPr/>
        </p:nvSpPr>
        <p:spPr>
          <a:xfrm>
            <a:off x="1355424" y="3393120"/>
            <a:ext cx="619680" cy="246221"/>
          </a:xfrm>
          <a:prstGeom prst="rect">
            <a:avLst/>
          </a:prstGeom>
          <a:noFill/>
        </p:spPr>
        <p:txBody>
          <a:bodyPr wrap="square" rtlCol="0">
            <a:spAutoFit/>
          </a:bodyPr>
          <a:lstStyle/>
          <a:p>
            <a:r>
              <a:rPr lang="en-US" sz="1000" b="1" dirty="0">
                <a:latin typeface="Arial Nova" panose="020B0504020202020204" pitchFamily="34" charset="0"/>
              </a:rPr>
              <a:t>(-12%)</a:t>
            </a:r>
          </a:p>
        </p:txBody>
      </p:sp>
      <p:sp>
        <p:nvSpPr>
          <p:cNvPr id="56" name="TextBox 55">
            <a:extLst>
              <a:ext uri="{FF2B5EF4-FFF2-40B4-BE49-F238E27FC236}">
                <a16:creationId xmlns:a16="http://schemas.microsoft.com/office/drawing/2014/main" id="{3A0EF9AE-01E4-04A7-9285-C96176E8EAFD}"/>
              </a:ext>
            </a:extLst>
          </p:cNvPr>
          <p:cNvSpPr txBox="1"/>
          <p:nvPr/>
        </p:nvSpPr>
        <p:spPr>
          <a:xfrm>
            <a:off x="2694031" y="3100672"/>
            <a:ext cx="545175" cy="246221"/>
          </a:xfrm>
          <a:prstGeom prst="rect">
            <a:avLst/>
          </a:prstGeom>
          <a:noFill/>
        </p:spPr>
        <p:txBody>
          <a:bodyPr wrap="square" rtlCol="0">
            <a:spAutoFit/>
          </a:bodyPr>
          <a:lstStyle/>
          <a:p>
            <a:r>
              <a:rPr lang="en-US" sz="1000" b="1" dirty="0">
                <a:latin typeface="Arial Nova" panose="020B0504020202020204" pitchFamily="34" charset="0"/>
              </a:rPr>
              <a:t>(18%)</a:t>
            </a:r>
          </a:p>
        </p:txBody>
      </p:sp>
      <p:sp>
        <p:nvSpPr>
          <p:cNvPr id="57" name="TextBox 56">
            <a:extLst>
              <a:ext uri="{FF2B5EF4-FFF2-40B4-BE49-F238E27FC236}">
                <a16:creationId xmlns:a16="http://schemas.microsoft.com/office/drawing/2014/main" id="{C0752149-B6A4-0B7B-2A2B-8AD192D09A98}"/>
              </a:ext>
            </a:extLst>
          </p:cNvPr>
          <p:cNvSpPr txBox="1"/>
          <p:nvPr/>
        </p:nvSpPr>
        <p:spPr>
          <a:xfrm>
            <a:off x="1133857" y="2784211"/>
            <a:ext cx="613184" cy="246221"/>
          </a:xfrm>
          <a:prstGeom prst="rect">
            <a:avLst/>
          </a:prstGeom>
          <a:noFill/>
        </p:spPr>
        <p:txBody>
          <a:bodyPr wrap="square" rtlCol="0">
            <a:spAutoFit/>
          </a:bodyPr>
          <a:lstStyle/>
          <a:p>
            <a:r>
              <a:rPr lang="en-US" sz="1000" b="1" dirty="0">
                <a:latin typeface="Arial Nova" panose="020B0504020202020204" pitchFamily="34" charset="0"/>
              </a:rPr>
              <a:t>(-18%)</a:t>
            </a:r>
          </a:p>
        </p:txBody>
      </p:sp>
      <p:sp>
        <p:nvSpPr>
          <p:cNvPr id="59" name="TextBox 58">
            <a:extLst>
              <a:ext uri="{FF2B5EF4-FFF2-40B4-BE49-F238E27FC236}">
                <a16:creationId xmlns:a16="http://schemas.microsoft.com/office/drawing/2014/main" id="{60B3789A-17A8-C08B-03B0-BA97D77FEEF1}"/>
              </a:ext>
            </a:extLst>
          </p:cNvPr>
          <p:cNvSpPr txBox="1"/>
          <p:nvPr/>
        </p:nvSpPr>
        <p:spPr>
          <a:xfrm>
            <a:off x="2981897" y="2473315"/>
            <a:ext cx="545175" cy="246221"/>
          </a:xfrm>
          <a:prstGeom prst="rect">
            <a:avLst/>
          </a:prstGeom>
          <a:noFill/>
        </p:spPr>
        <p:txBody>
          <a:bodyPr wrap="square" rtlCol="0">
            <a:spAutoFit/>
          </a:bodyPr>
          <a:lstStyle/>
          <a:p>
            <a:r>
              <a:rPr lang="en-US" sz="1000" b="1" dirty="0">
                <a:latin typeface="Arial Nova" panose="020B0504020202020204" pitchFamily="34" charset="0"/>
              </a:rPr>
              <a:t>(5%)</a:t>
            </a:r>
          </a:p>
        </p:txBody>
      </p:sp>
      <p:sp>
        <p:nvSpPr>
          <p:cNvPr id="60" name="TextBox 59">
            <a:extLst>
              <a:ext uri="{FF2B5EF4-FFF2-40B4-BE49-F238E27FC236}">
                <a16:creationId xmlns:a16="http://schemas.microsoft.com/office/drawing/2014/main" id="{7CD903A1-EBD7-07A0-E76C-5DB610A7F9AC}"/>
              </a:ext>
            </a:extLst>
          </p:cNvPr>
          <p:cNvSpPr txBox="1"/>
          <p:nvPr/>
        </p:nvSpPr>
        <p:spPr>
          <a:xfrm>
            <a:off x="3667697" y="2171563"/>
            <a:ext cx="545175" cy="246221"/>
          </a:xfrm>
          <a:prstGeom prst="rect">
            <a:avLst/>
          </a:prstGeom>
          <a:noFill/>
        </p:spPr>
        <p:txBody>
          <a:bodyPr wrap="square" rtlCol="0">
            <a:spAutoFit/>
          </a:bodyPr>
          <a:lstStyle/>
          <a:p>
            <a:r>
              <a:rPr lang="en-US" sz="1000" b="1" dirty="0">
                <a:latin typeface="Arial Nova" panose="020B0504020202020204" pitchFamily="34" charset="0"/>
              </a:rPr>
              <a:t>(27%)</a:t>
            </a:r>
          </a:p>
        </p:txBody>
      </p:sp>
      <p:pic>
        <p:nvPicPr>
          <p:cNvPr id="62" name="Graphic 61" descr="Office worker male with solid fill">
            <a:extLst>
              <a:ext uri="{FF2B5EF4-FFF2-40B4-BE49-F238E27FC236}">
                <a16:creationId xmlns:a16="http://schemas.microsoft.com/office/drawing/2014/main" id="{DA263BF6-E4EC-1FFF-02E7-D82087BF51F5}"/>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621682" y="1548453"/>
            <a:ext cx="485118" cy="485118"/>
          </a:xfrm>
          <a:prstGeom prst="rect">
            <a:avLst/>
          </a:prstGeom>
        </p:spPr>
      </p:pic>
      <p:sp>
        <p:nvSpPr>
          <p:cNvPr id="77" name="TextBox 76">
            <a:extLst>
              <a:ext uri="{FF2B5EF4-FFF2-40B4-BE49-F238E27FC236}">
                <a16:creationId xmlns:a16="http://schemas.microsoft.com/office/drawing/2014/main" id="{BA049A3F-6BD5-0C6A-72F9-F7F12410A817}"/>
              </a:ext>
            </a:extLst>
          </p:cNvPr>
          <p:cNvSpPr txBox="1"/>
          <p:nvPr/>
        </p:nvSpPr>
        <p:spPr>
          <a:xfrm>
            <a:off x="8107116" y="1510392"/>
            <a:ext cx="3296361"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Labour intensive roles</a:t>
            </a:r>
          </a:p>
        </p:txBody>
      </p:sp>
      <p:pic>
        <p:nvPicPr>
          <p:cNvPr id="79" name="Picture 78">
            <a:extLst>
              <a:ext uri="{FF2B5EF4-FFF2-40B4-BE49-F238E27FC236}">
                <a16:creationId xmlns:a16="http://schemas.microsoft.com/office/drawing/2014/main" id="{56889C8E-E951-C9BC-C071-0E393C8BB13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t="62116" r="26389" b="15042"/>
          <a:stretch/>
        </p:blipFill>
        <p:spPr>
          <a:xfrm>
            <a:off x="8168576" y="5947204"/>
            <a:ext cx="2823263" cy="626592"/>
          </a:xfrm>
          <a:prstGeom prst="rect">
            <a:avLst/>
          </a:prstGeom>
        </p:spPr>
      </p:pic>
      <p:pic>
        <p:nvPicPr>
          <p:cNvPr id="83" name="Graphic 82" descr="Construction worker female with solid fill">
            <a:extLst>
              <a:ext uri="{FF2B5EF4-FFF2-40B4-BE49-F238E27FC236}">
                <a16:creationId xmlns:a16="http://schemas.microsoft.com/office/drawing/2014/main" id="{F64A7BD9-15FA-6F86-C0D3-915569BA5779}"/>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285463" y="1550368"/>
            <a:ext cx="485119" cy="485119"/>
          </a:xfrm>
          <a:prstGeom prst="rect">
            <a:avLst/>
          </a:prstGeom>
        </p:spPr>
      </p:pic>
      <p:sp>
        <p:nvSpPr>
          <p:cNvPr id="84" name="Oval 83">
            <a:extLst>
              <a:ext uri="{FF2B5EF4-FFF2-40B4-BE49-F238E27FC236}">
                <a16:creationId xmlns:a16="http://schemas.microsoft.com/office/drawing/2014/main" id="{AFB8C5D7-69B3-F0F4-8C0A-0BCA0C682720}"/>
              </a:ext>
            </a:extLst>
          </p:cNvPr>
          <p:cNvSpPr>
            <a:spLocks noChangeAspect="1"/>
          </p:cNvSpPr>
          <p:nvPr/>
        </p:nvSpPr>
        <p:spPr>
          <a:xfrm>
            <a:off x="8360985" y="5664551"/>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Box 84">
            <a:extLst>
              <a:ext uri="{FF2B5EF4-FFF2-40B4-BE49-F238E27FC236}">
                <a16:creationId xmlns:a16="http://schemas.microsoft.com/office/drawing/2014/main" id="{78DD0D7F-2233-438D-7059-A6D56CA4CD6B}"/>
              </a:ext>
            </a:extLst>
          </p:cNvPr>
          <p:cNvSpPr txBox="1"/>
          <p:nvPr/>
        </p:nvSpPr>
        <p:spPr>
          <a:xfrm>
            <a:off x="8170107" y="5684746"/>
            <a:ext cx="545175" cy="246221"/>
          </a:xfrm>
          <a:prstGeom prst="rect">
            <a:avLst/>
          </a:prstGeom>
          <a:noFill/>
        </p:spPr>
        <p:txBody>
          <a:bodyPr wrap="square" rtlCol="0">
            <a:spAutoFit/>
          </a:bodyPr>
          <a:lstStyle/>
          <a:p>
            <a:pPr algn="ctr"/>
            <a:r>
              <a:rPr lang="en-US" sz="1000" b="1" dirty="0">
                <a:solidFill>
                  <a:srgbClr val="268037"/>
                </a:solidFill>
                <a:latin typeface="Arial Nova" panose="020B0504020202020204" pitchFamily="34" charset="0"/>
              </a:rPr>
              <a:t>33%</a:t>
            </a:r>
          </a:p>
        </p:txBody>
      </p:sp>
      <p:sp>
        <p:nvSpPr>
          <p:cNvPr id="86" name="Oval 85">
            <a:extLst>
              <a:ext uri="{FF2B5EF4-FFF2-40B4-BE49-F238E27FC236}">
                <a16:creationId xmlns:a16="http://schemas.microsoft.com/office/drawing/2014/main" id="{C17BDF51-E20D-34CC-6063-514C649C3C58}"/>
              </a:ext>
            </a:extLst>
          </p:cNvPr>
          <p:cNvSpPr>
            <a:spLocks noChangeAspect="1"/>
          </p:cNvSpPr>
          <p:nvPr/>
        </p:nvSpPr>
        <p:spPr>
          <a:xfrm>
            <a:off x="10636467" y="5645104"/>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extBox 86">
            <a:extLst>
              <a:ext uri="{FF2B5EF4-FFF2-40B4-BE49-F238E27FC236}">
                <a16:creationId xmlns:a16="http://schemas.microsoft.com/office/drawing/2014/main" id="{08801321-8C68-584E-B383-E41CB35E7A53}"/>
              </a:ext>
            </a:extLst>
          </p:cNvPr>
          <p:cNvSpPr txBox="1"/>
          <p:nvPr/>
        </p:nvSpPr>
        <p:spPr>
          <a:xfrm>
            <a:off x="10447942" y="5658960"/>
            <a:ext cx="545175" cy="246221"/>
          </a:xfrm>
          <a:prstGeom prst="rect">
            <a:avLst/>
          </a:prstGeom>
          <a:noFill/>
        </p:spPr>
        <p:txBody>
          <a:bodyPr wrap="square" rtlCol="0">
            <a:spAutoFit/>
          </a:bodyPr>
          <a:lstStyle/>
          <a:p>
            <a:pPr algn="ctr"/>
            <a:r>
              <a:rPr lang="en-US" sz="1000" b="1" dirty="0">
                <a:solidFill>
                  <a:srgbClr val="268037"/>
                </a:solidFill>
                <a:latin typeface="Arial Nova" panose="020B0504020202020204" pitchFamily="34" charset="0"/>
              </a:rPr>
              <a:t>33%</a:t>
            </a:r>
          </a:p>
        </p:txBody>
      </p:sp>
      <p:sp>
        <p:nvSpPr>
          <p:cNvPr id="88" name="Oval 87">
            <a:extLst>
              <a:ext uri="{FF2B5EF4-FFF2-40B4-BE49-F238E27FC236}">
                <a16:creationId xmlns:a16="http://schemas.microsoft.com/office/drawing/2014/main" id="{6F4B968F-6CA8-5580-96ED-16E2E97A40BF}"/>
              </a:ext>
            </a:extLst>
          </p:cNvPr>
          <p:cNvSpPr>
            <a:spLocks noChangeAspect="1"/>
          </p:cNvSpPr>
          <p:nvPr/>
        </p:nvSpPr>
        <p:spPr>
          <a:xfrm>
            <a:off x="8371492" y="5279034"/>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5017A138-BF1A-FF27-9222-1E4355DF5508}"/>
              </a:ext>
            </a:extLst>
          </p:cNvPr>
          <p:cNvSpPr>
            <a:spLocks noChangeAspect="1"/>
          </p:cNvSpPr>
          <p:nvPr/>
        </p:nvSpPr>
        <p:spPr>
          <a:xfrm>
            <a:off x="10636468" y="5361543"/>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C1D308C1-E3CD-F903-C69F-02D80ABD1BE2}"/>
              </a:ext>
            </a:extLst>
          </p:cNvPr>
          <p:cNvSpPr>
            <a:spLocks noChangeAspect="1"/>
          </p:cNvSpPr>
          <p:nvPr/>
        </p:nvSpPr>
        <p:spPr>
          <a:xfrm>
            <a:off x="8366237" y="5362899"/>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2214C032-D2B3-AA36-07BF-86ADE33419DD}"/>
              </a:ext>
            </a:extLst>
          </p:cNvPr>
          <p:cNvSpPr>
            <a:spLocks noChangeAspect="1"/>
          </p:cNvSpPr>
          <p:nvPr/>
        </p:nvSpPr>
        <p:spPr>
          <a:xfrm>
            <a:off x="10636462" y="5449293"/>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a:extLst>
              <a:ext uri="{FF2B5EF4-FFF2-40B4-BE49-F238E27FC236}">
                <a16:creationId xmlns:a16="http://schemas.microsoft.com/office/drawing/2014/main" id="{80AEC07D-AF30-7FB4-E63F-FDB820E79CCB}"/>
              </a:ext>
            </a:extLst>
          </p:cNvPr>
          <p:cNvSpPr txBox="1"/>
          <p:nvPr/>
        </p:nvSpPr>
        <p:spPr>
          <a:xfrm>
            <a:off x="10447010" y="5464259"/>
            <a:ext cx="545175" cy="246221"/>
          </a:xfrm>
          <a:prstGeom prst="rect">
            <a:avLst/>
          </a:prstGeom>
          <a:noFill/>
        </p:spPr>
        <p:txBody>
          <a:bodyPr wrap="square" rtlCol="0">
            <a:spAutoFit/>
          </a:bodyPr>
          <a:lstStyle/>
          <a:p>
            <a:pPr algn="ctr"/>
            <a:r>
              <a:rPr lang="en-US" sz="1000" b="1" dirty="0">
                <a:solidFill>
                  <a:srgbClr val="D8397C"/>
                </a:solidFill>
                <a:latin typeface="Arial Nova" panose="020B0504020202020204" pitchFamily="34" charset="0"/>
              </a:rPr>
              <a:t>36%</a:t>
            </a:r>
          </a:p>
        </p:txBody>
      </p:sp>
      <p:sp>
        <p:nvSpPr>
          <p:cNvPr id="93" name="TextBox 92">
            <a:extLst>
              <a:ext uri="{FF2B5EF4-FFF2-40B4-BE49-F238E27FC236}">
                <a16:creationId xmlns:a16="http://schemas.microsoft.com/office/drawing/2014/main" id="{1DF91CC0-857A-3A28-C631-1F57CDBD86B2}"/>
              </a:ext>
            </a:extLst>
          </p:cNvPr>
          <p:cNvSpPr txBox="1"/>
          <p:nvPr/>
        </p:nvSpPr>
        <p:spPr>
          <a:xfrm>
            <a:off x="10429654" y="5159227"/>
            <a:ext cx="545175" cy="246221"/>
          </a:xfrm>
          <a:prstGeom prst="rect">
            <a:avLst/>
          </a:prstGeom>
          <a:noFill/>
        </p:spPr>
        <p:txBody>
          <a:bodyPr wrap="square" rtlCol="0">
            <a:spAutoFit/>
          </a:bodyPr>
          <a:lstStyle/>
          <a:p>
            <a:pPr algn="ctr"/>
            <a:r>
              <a:rPr lang="en-US" sz="1000" b="1" dirty="0">
                <a:solidFill>
                  <a:srgbClr val="2E78BD"/>
                </a:solidFill>
                <a:latin typeface="Arial Nova" panose="020B0504020202020204" pitchFamily="34" charset="0"/>
              </a:rPr>
              <a:t>37%</a:t>
            </a:r>
          </a:p>
        </p:txBody>
      </p:sp>
      <p:sp>
        <p:nvSpPr>
          <p:cNvPr id="94" name="TextBox 93">
            <a:extLst>
              <a:ext uri="{FF2B5EF4-FFF2-40B4-BE49-F238E27FC236}">
                <a16:creationId xmlns:a16="http://schemas.microsoft.com/office/drawing/2014/main" id="{4473C60C-385E-8183-4A01-6EECF2E07825}"/>
              </a:ext>
            </a:extLst>
          </p:cNvPr>
          <p:cNvSpPr txBox="1"/>
          <p:nvPr/>
        </p:nvSpPr>
        <p:spPr>
          <a:xfrm>
            <a:off x="8165646" y="5071798"/>
            <a:ext cx="545175" cy="246221"/>
          </a:xfrm>
          <a:prstGeom prst="rect">
            <a:avLst/>
          </a:prstGeom>
          <a:noFill/>
        </p:spPr>
        <p:txBody>
          <a:bodyPr wrap="square" rtlCol="0">
            <a:spAutoFit/>
          </a:bodyPr>
          <a:lstStyle/>
          <a:p>
            <a:pPr algn="ctr"/>
            <a:r>
              <a:rPr lang="en-US" sz="1000" b="1" dirty="0">
                <a:solidFill>
                  <a:srgbClr val="2E78BD"/>
                </a:solidFill>
                <a:latin typeface="Arial Nova" panose="020B0504020202020204" pitchFamily="34" charset="0"/>
              </a:rPr>
              <a:t>38%</a:t>
            </a:r>
          </a:p>
        </p:txBody>
      </p:sp>
      <p:sp>
        <p:nvSpPr>
          <p:cNvPr id="95" name="TextBox 94">
            <a:extLst>
              <a:ext uri="{FF2B5EF4-FFF2-40B4-BE49-F238E27FC236}">
                <a16:creationId xmlns:a16="http://schemas.microsoft.com/office/drawing/2014/main" id="{92277A4B-7599-EA82-F580-DD4D88A3D21F}"/>
              </a:ext>
            </a:extLst>
          </p:cNvPr>
          <p:cNvSpPr txBox="1"/>
          <p:nvPr/>
        </p:nvSpPr>
        <p:spPr>
          <a:xfrm>
            <a:off x="8170904" y="5382800"/>
            <a:ext cx="545175" cy="246221"/>
          </a:xfrm>
          <a:prstGeom prst="rect">
            <a:avLst/>
          </a:prstGeom>
          <a:noFill/>
        </p:spPr>
        <p:txBody>
          <a:bodyPr wrap="square" rtlCol="0">
            <a:spAutoFit/>
          </a:bodyPr>
          <a:lstStyle/>
          <a:p>
            <a:pPr algn="ctr"/>
            <a:r>
              <a:rPr lang="en-US" sz="1000" b="1" dirty="0">
                <a:solidFill>
                  <a:srgbClr val="D8397C"/>
                </a:solidFill>
                <a:latin typeface="Arial Nova" panose="020B0504020202020204" pitchFamily="34" charset="0"/>
              </a:rPr>
              <a:t>37%</a:t>
            </a:r>
          </a:p>
        </p:txBody>
      </p:sp>
      <p:sp>
        <p:nvSpPr>
          <p:cNvPr id="96" name="TextBox 95">
            <a:extLst>
              <a:ext uri="{FF2B5EF4-FFF2-40B4-BE49-F238E27FC236}">
                <a16:creationId xmlns:a16="http://schemas.microsoft.com/office/drawing/2014/main" id="{D366587C-AFC2-BCB0-451D-4E99B7BA6532}"/>
              </a:ext>
            </a:extLst>
          </p:cNvPr>
          <p:cNvSpPr txBox="1"/>
          <p:nvPr/>
        </p:nvSpPr>
        <p:spPr>
          <a:xfrm>
            <a:off x="8092065" y="4643991"/>
            <a:ext cx="3135579" cy="461665"/>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 of Universal Credit claimants who are working </a:t>
            </a:r>
          </a:p>
        </p:txBody>
      </p:sp>
      <p:pic>
        <p:nvPicPr>
          <p:cNvPr id="98" name="Graphic 97" descr="Employee badge with solid fill">
            <a:extLst>
              <a:ext uri="{FF2B5EF4-FFF2-40B4-BE49-F238E27FC236}">
                <a16:creationId xmlns:a16="http://schemas.microsoft.com/office/drawing/2014/main" id="{15C91B22-A344-FCB7-6721-93E5869CC283}"/>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1403477" y="4630568"/>
            <a:ext cx="492022" cy="492022"/>
          </a:xfrm>
          <a:prstGeom prst="rect">
            <a:avLst/>
          </a:prstGeom>
        </p:spPr>
      </p:pic>
      <p:sp>
        <p:nvSpPr>
          <p:cNvPr id="30" name="TextBox 29">
            <a:extLst>
              <a:ext uri="{FF2B5EF4-FFF2-40B4-BE49-F238E27FC236}">
                <a16:creationId xmlns:a16="http://schemas.microsoft.com/office/drawing/2014/main" id="{5F1040AD-DA4B-C6B8-1C4C-0950C12EC3F3}"/>
              </a:ext>
            </a:extLst>
          </p:cNvPr>
          <p:cNvSpPr txBox="1"/>
          <p:nvPr/>
        </p:nvSpPr>
        <p:spPr>
          <a:xfrm>
            <a:off x="4131598" y="4029279"/>
            <a:ext cx="3889642"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Education &amp; training participation by age group</a:t>
            </a:r>
          </a:p>
        </p:txBody>
      </p:sp>
      <p:sp>
        <p:nvSpPr>
          <p:cNvPr id="31" name="TextBox 30">
            <a:extLst>
              <a:ext uri="{FF2B5EF4-FFF2-40B4-BE49-F238E27FC236}">
                <a16:creationId xmlns:a16="http://schemas.microsoft.com/office/drawing/2014/main" id="{1D27D54B-9233-31F8-4AAB-87AD5E4E8829}"/>
              </a:ext>
            </a:extLst>
          </p:cNvPr>
          <p:cNvSpPr txBox="1"/>
          <p:nvPr/>
        </p:nvSpPr>
        <p:spPr>
          <a:xfrm>
            <a:off x="4148641" y="5300319"/>
            <a:ext cx="3076729"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Higher education participation</a:t>
            </a:r>
          </a:p>
        </p:txBody>
      </p:sp>
      <p:pic>
        <p:nvPicPr>
          <p:cNvPr id="21" name="Graphic 20" descr="Users with solid fill">
            <a:extLst>
              <a:ext uri="{FF2B5EF4-FFF2-40B4-BE49-F238E27FC236}">
                <a16:creationId xmlns:a16="http://schemas.microsoft.com/office/drawing/2014/main" id="{17122C1D-E998-CC02-E87A-72A8B30EA2A0}"/>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7555579" y="2834810"/>
            <a:ext cx="485118" cy="485118"/>
          </a:xfrm>
          <a:prstGeom prst="rect">
            <a:avLst/>
          </a:prstGeom>
        </p:spPr>
      </p:pic>
      <p:pic>
        <p:nvPicPr>
          <p:cNvPr id="82" name="Graphic 81" descr="Classroom with solid fill">
            <a:extLst>
              <a:ext uri="{FF2B5EF4-FFF2-40B4-BE49-F238E27FC236}">
                <a16:creationId xmlns:a16="http://schemas.microsoft.com/office/drawing/2014/main" id="{775247A6-289A-E10A-8502-043A6EF2A16C}"/>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7571889" y="4087380"/>
            <a:ext cx="492022" cy="492022"/>
          </a:xfrm>
          <a:prstGeom prst="rect">
            <a:avLst/>
          </a:prstGeom>
        </p:spPr>
      </p:pic>
      <p:pic>
        <p:nvPicPr>
          <p:cNvPr id="101" name="Graphic 100" descr="Graduation cap with solid fill">
            <a:extLst>
              <a:ext uri="{FF2B5EF4-FFF2-40B4-BE49-F238E27FC236}">
                <a16:creationId xmlns:a16="http://schemas.microsoft.com/office/drawing/2014/main" id="{779E9F47-F13F-986E-3EDD-BEA92481BB5B}"/>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7583953" y="5259030"/>
            <a:ext cx="492022" cy="492022"/>
          </a:xfrm>
          <a:prstGeom prst="rect">
            <a:avLst/>
          </a:prstGeom>
        </p:spPr>
      </p:pic>
      <p:sp>
        <p:nvSpPr>
          <p:cNvPr id="103" name="TextBox 102">
            <a:extLst>
              <a:ext uri="{FF2B5EF4-FFF2-40B4-BE49-F238E27FC236}">
                <a16:creationId xmlns:a16="http://schemas.microsoft.com/office/drawing/2014/main" id="{DB9FFFB4-7303-7020-4AAA-158B3EE431D8}"/>
              </a:ext>
            </a:extLst>
          </p:cNvPr>
          <p:cNvSpPr txBox="1"/>
          <p:nvPr/>
        </p:nvSpPr>
        <p:spPr>
          <a:xfrm>
            <a:off x="8100850" y="2785401"/>
            <a:ext cx="3296361"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Median annual wage of all workers</a:t>
            </a:r>
          </a:p>
        </p:txBody>
      </p:sp>
      <p:pic>
        <p:nvPicPr>
          <p:cNvPr id="109" name="Graphic 108" descr="Money with solid fill">
            <a:extLst>
              <a:ext uri="{FF2B5EF4-FFF2-40B4-BE49-F238E27FC236}">
                <a16:creationId xmlns:a16="http://schemas.microsoft.com/office/drawing/2014/main" id="{71510CCE-3103-A8CB-5801-FE5BFEC15440}"/>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1227644" y="2764971"/>
            <a:ext cx="647595" cy="647595"/>
          </a:xfrm>
          <a:prstGeom prst="rect">
            <a:avLst/>
          </a:prstGeom>
        </p:spPr>
      </p:pic>
      <p:pic>
        <p:nvPicPr>
          <p:cNvPr id="22" name="Picture 21">
            <a:extLst>
              <a:ext uri="{FF2B5EF4-FFF2-40B4-BE49-F238E27FC236}">
                <a16:creationId xmlns:a16="http://schemas.microsoft.com/office/drawing/2014/main" id="{F8E7C861-5A69-E6EE-E35A-594FAB7EF927}"/>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t="83354" r="35938" b="-1081"/>
          <a:stretch/>
        </p:blipFill>
        <p:spPr>
          <a:xfrm>
            <a:off x="7970073" y="4293762"/>
            <a:ext cx="2579083" cy="357976"/>
          </a:xfrm>
          <a:prstGeom prst="rect">
            <a:avLst/>
          </a:prstGeom>
        </p:spPr>
      </p:pic>
      <p:sp>
        <p:nvSpPr>
          <p:cNvPr id="26" name="Oval 25">
            <a:extLst>
              <a:ext uri="{FF2B5EF4-FFF2-40B4-BE49-F238E27FC236}">
                <a16:creationId xmlns:a16="http://schemas.microsoft.com/office/drawing/2014/main" id="{36EF0939-222D-EA2B-D18E-B5F90C41796F}"/>
              </a:ext>
            </a:extLst>
          </p:cNvPr>
          <p:cNvSpPr>
            <a:spLocks noChangeAspect="1"/>
          </p:cNvSpPr>
          <p:nvPr/>
        </p:nvSpPr>
        <p:spPr>
          <a:xfrm>
            <a:off x="10235188" y="3223663"/>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BC425114-5F40-8BFD-F478-B319F4560978}"/>
              </a:ext>
            </a:extLst>
          </p:cNvPr>
          <p:cNvSpPr>
            <a:spLocks noChangeAspect="1"/>
          </p:cNvSpPr>
          <p:nvPr/>
        </p:nvSpPr>
        <p:spPr>
          <a:xfrm>
            <a:off x="8491674" y="3426397"/>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461829C5-94D2-BB92-9A27-54BA60900C57}"/>
              </a:ext>
            </a:extLst>
          </p:cNvPr>
          <p:cNvSpPr>
            <a:spLocks noChangeAspect="1"/>
          </p:cNvSpPr>
          <p:nvPr/>
        </p:nvSpPr>
        <p:spPr>
          <a:xfrm>
            <a:off x="8505849" y="3685124"/>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EBE68DA0-DD02-A230-50A0-B90179A46834}"/>
              </a:ext>
            </a:extLst>
          </p:cNvPr>
          <p:cNvSpPr>
            <a:spLocks noChangeAspect="1"/>
          </p:cNvSpPr>
          <p:nvPr/>
        </p:nvSpPr>
        <p:spPr>
          <a:xfrm>
            <a:off x="10221236" y="3454748"/>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A513994E-50B5-6361-DFCD-E26EB41B2EA0}"/>
              </a:ext>
            </a:extLst>
          </p:cNvPr>
          <p:cNvSpPr>
            <a:spLocks noChangeAspect="1"/>
          </p:cNvSpPr>
          <p:nvPr/>
        </p:nvSpPr>
        <p:spPr>
          <a:xfrm>
            <a:off x="10246044" y="3661801"/>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D85387C6-44C7-40F4-2108-F1F88DB8CD33}"/>
              </a:ext>
            </a:extLst>
          </p:cNvPr>
          <p:cNvSpPr>
            <a:spLocks noChangeAspect="1"/>
          </p:cNvSpPr>
          <p:nvPr/>
        </p:nvSpPr>
        <p:spPr>
          <a:xfrm>
            <a:off x="8504358" y="3967312"/>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Graphic 40" descr="Group of people with solid fill">
            <a:extLst>
              <a:ext uri="{FF2B5EF4-FFF2-40B4-BE49-F238E27FC236}">
                <a16:creationId xmlns:a16="http://schemas.microsoft.com/office/drawing/2014/main" id="{96EC87EF-847D-A892-A652-418DB78DA291}"/>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5130423" y="5607900"/>
            <a:ext cx="824798" cy="824798"/>
          </a:xfrm>
          <a:prstGeom prst="rect">
            <a:avLst/>
          </a:prstGeom>
        </p:spPr>
      </p:pic>
      <p:sp>
        <p:nvSpPr>
          <p:cNvPr id="42" name="TextBox 41">
            <a:extLst>
              <a:ext uri="{FF2B5EF4-FFF2-40B4-BE49-F238E27FC236}">
                <a16:creationId xmlns:a16="http://schemas.microsoft.com/office/drawing/2014/main" id="{F7518A78-F87E-6DE9-ACF8-EBBA6EDB35B6}"/>
              </a:ext>
            </a:extLst>
          </p:cNvPr>
          <p:cNvSpPr txBox="1"/>
          <p:nvPr/>
        </p:nvSpPr>
        <p:spPr>
          <a:xfrm>
            <a:off x="4049889" y="5480304"/>
            <a:ext cx="1372894" cy="523220"/>
          </a:xfrm>
          <a:prstGeom prst="rect">
            <a:avLst/>
          </a:prstGeom>
          <a:noFill/>
        </p:spPr>
        <p:txBody>
          <a:bodyPr wrap="square" rtlCol="0">
            <a:spAutoFit/>
          </a:bodyPr>
          <a:lstStyle/>
          <a:p>
            <a:pPr algn="ctr"/>
            <a:r>
              <a:rPr lang="en-US" sz="2800" dirty="0">
                <a:solidFill>
                  <a:srgbClr val="268037"/>
                </a:solidFill>
                <a:latin typeface="Arial Nova" panose="020B0504020202020204" pitchFamily="34" charset="0"/>
              </a:rPr>
              <a:t>20,200</a:t>
            </a:r>
          </a:p>
        </p:txBody>
      </p:sp>
      <p:sp>
        <p:nvSpPr>
          <p:cNvPr id="44" name="TextBox 43">
            <a:extLst>
              <a:ext uri="{FF2B5EF4-FFF2-40B4-BE49-F238E27FC236}">
                <a16:creationId xmlns:a16="http://schemas.microsoft.com/office/drawing/2014/main" id="{53817ADD-CDE8-7431-0C49-69234F8BE240}"/>
              </a:ext>
            </a:extLst>
          </p:cNvPr>
          <p:cNvSpPr txBox="1"/>
          <p:nvPr/>
        </p:nvSpPr>
        <p:spPr>
          <a:xfrm>
            <a:off x="4231969" y="5871190"/>
            <a:ext cx="1038572" cy="646331"/>
          </a:xfrm>
          <a:prstGeom prst="rect">
            <a:avLst/>
          </a:prstGeom>
          <a:noFill/>
        </p:spPr>
        <p:txBody>
          <a:bodyPr wrap="square" rtlCol="0">
            <a:spAutoFit/>
          </a:bodyPr>
          <a:lstStyle/>
          <a:p>
            <a:pPr algn="ctr"/>
            <a:r>
              <a:rPr lang="en-US" sz="1200" b="1" dirty="0">
                <a:solidFill>
                  <a:schemeClr val="tx1">
                    <a:lumMod val="75000"/>
                    <a:lumOff val="25000"/>
                  </a:schemeClr>
                </a:solidFill>
                <a:latin typeface="Arial Nova" panose="020B0504020202020204" pitchFamily="34" charset="0"/>
              </a:rPr>
              <a:t>Residents</a:t>
            </a:r>
          </a:p>
          <a:p>
            <a:pPr algn="ctr"/>
            <a:r>
              <a:rPr lang="en-US" sz="1200" b="1" dirty="0">
                <a:solidFill>
                  <a:schemeClr val="tx1">
                    <a:lumMod val="75000"/>
                    <a:lumOff val="25000"/>
                  </a:schemeClr>
                </a:solidFill>
                <a:latin typeface="Arial Nova" panose="020B0504020202020204" pitchFamily="34" charset="0"/>
              </a:rPr>
              <a:t>Aged 16-64 (</a:t>
            </a:r>
            <a:r>
              <a:rPr lang="en-US" sz="1200" b="1" dirty="0">
                <a:solidFill>
                  <a:srgbClr val="0A8037"/>
                </a:solidFill>
                <a:latin typeface="Arial Nova" panose="020B0504020202020204" pitchFamily="34" charset="0"/>
              </a:rPr>
              <a:t>26%</a:t>
            </a:r>
            <a:r>
              <a:rPr lang="en-US" sz="1200" b="1" dirty="0">
                <a:solidFill>
                  <a:schemeClr val="tx1">
                    <a:lumMod val="75000"/>
                    <a:lumOff val="25000"/>
                  </a:schemeClr>
                </a:solidFill>
                <a:latin typeface="Arial Nova" panose="020B0504020202020204" pitchFamily="34" charset="0"/>
              </a:rPr>
              <a:t>)</a:t>
            </a:r>
          </a:p>
        </p:txBody>
      </p:sp>
      <p:sp>
        <p:nvSpPr>
          <p:cNvPr id="45" name="TextBox 44">
            <a:extLst>
              <a:ext uri="{FF2B5EF4-FFF2-40B4-BE49-F238E27FC236}">
                <a16:creationId xmlns:a16="http://schemas.microsoft.com/office/drawing/2014/main" id="{00D37279-99D6-BDA3-6FEB-723FA31DCA9F}"/>
              </a:ext>
            </a:extLst>
          </p:cNvPr>
          <p:cNvSpPr txBox="1"/>
          <p:nvPr/>
        </p:nvSpPr>
        <p:spPr>
          <a:xfrm>
            <a:off x="5905101" y="5622642"/>
            <a:ext cx="2257630" cy="830997"/>
          </a:xfrm>
          <a:prstGeom prst="rect">
            <a:avLst/>
          </a:prstGeom>
          <a:noFill/>
        </p:spPr>
        <p:txBody>
          <a:bodyPr wrap="square" rtlCol="0">
            <a:spAutoFit/>
          </a:bodyPr>
          <a:lstStyle/>
          <a:p>
            <a:r>
              <a:rPr lang="en-US" sz="1200" dirty="0">
                <a:solidFill>
                  <a:schemeClr val="tx1">
                    <a:lumMod val="75000"/>
                    <a:lumOff val="25000"/>
                  </a:schemeClr>
                </a:solidFill>
                <a:latin typeface="Arial Nova" panose="020B0504020202020204" pitchFamily="34" charset="0"/>
              </a:rPr>
              <a:t>live in areas that are in the bottom quintile nationally based on higher education participation rates</a:t>
            </a:r>
          </a:p>
        </p:txBody>
      </p:sp>
      <p:pic>
        <p:nvPicPr>
          <p:cNvPr id="49" name="Graphic 48" descr="Group of people with solid fill">
            <a:extLst>
              <a:ext uri="{FF2B5EF4-FFF2-40B4-BE49-F238E27FC236}">
                <a16:creationId xmlns:a16="http://schemas.microsoft.com/office/drawing/2014/main" id="{64FB15D1-99F1-209D-8BA2-9DCB64F3FE7B}"/>
              </a:ext>
            </a:extLst>
          </p:cNvPr>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9088843" y="1825751"/>
            <a:ext cx="824798" cy="824798"/>
          </a:xfrm>
          <a:prstGeom prst="rect">
            <a:avLst/>
          </a:prstGeom>
        </p:spPr>
      </p:pic>
      <p:sp>
        <p:nvSpPr>
          <p:cNvPr id="50" name="TextBox 49">
            <a:extLst>
              <a:ext uri="{FF2B5EF4-FFF2-40B4-BE49-F238E27FC236}">
                <a16:creationId xmlns:a16="http://schemas.microsoft.com/office/drawing/2014/main" id="{FEA360DA-3E4B-D2E8-B8EB-F46B3103BFE0}"/>
              </a:ext>
            </a:extLst>
          </p:cNvPr>
          <p:cNvSpPr txBox="1"/>
          <p:nvPr/>
        </p:nvSpPr>
        <p:spPr>
          <a:xfrm>
            <a:off x="7977798" y="1676889"/>
            <a:ext cx="1372894" cy="523220"/>
          </a:xfrm>
          <a:prstGeom prst="rect">
            <a:avLst/>
          </a:prstGeom>
          <a:noFill/>
        </p:spPr>
        <p:txBody>
          <a:bodyPr wrap="square" rtlCol="0">
            <a:spAutoFit/>
          </a:bodyPr>
          <a:lstStyle/>
          <a:p>
            <a:pPr algn="ctr"/>
            <a:r>
              <a:rPr lang="en-US" sz="2800" dirty="0">
                <a:solidFill>
                  <a:srgbClr val="268037"/>
                </a:solidFill>
                <a:latin typeface="Arial Nova" panose="020B0504020202020204" pitchFamily="34" charset="0"/>
              </a:rPr>
              <a:t>11,545</a:t>
            </a:r>
          </a:p>
        </p:txBody>
      </p:sp>
      <p:sp>
        <p:nvSpPr>
          <p:cNvPr id="51" name="TextBox 50">
            <a:extLst>
              <a:ext uri="{FF2B5EF4-FFF2-40B4-BE49-F238E27FC236}">
                <a16:creationId xmlns:a16="http://schemas.microsoft.com/office/drawing/2014/main" id="{E2761E15-BCDA-0787-49DA-7C0491122738}"/>
              </a:ext>
            </a:extLst>
          </p:cNvPr>
          <p:cNvSpPr txBox="1"/>
          <p:nvPr/>
        </p:nvSpPr>
        <p:spPr>
          <a:xfrm>
            <a:off x="8116793" y="2067775"/>
            <a:ext cx="1075554" cy="646331"/>
          </a:xfrm>
          <a:prstGeom prst="rect">
            <a:avLst/>
          </a:prstGeom>
          <a:noFill/>
        </p:spPr>
        <p:txBody>
          <a:bodyPr wrap="square" rtlCol="0">
            <a:spAutoFit/>
          </a:bodyPr>
          <a:lstStyle/>
          <a:p>
            <a:pPr algn="ctr"/>
            <a:r>
              <a:rPr lang="en-US" sz="1200" b="1" dirty="0">
                <a:solidFill>
                  <a:schemeClr val="tx1">
                    <a:lumMod val="75000"/>
                    <a:lumOff val="25000"/>
                  </a:schemeClr>
                </a:solidFill>
                <a:latin typeface="Arial Nova" panose="020B0504020202020204" pitchFamily="34" charset="0"/>
              </a:rPr>
              <a:t>Residents</a:t>
            </a:r>
          </a:p>
          <a:p>
            <a:pPr algn="ctr"/>
            <a:r>
              <a:rPr lang="en-US" sz="1200" b="1" dirty="0">
                <a:solidFill>
                  <a:schemeClr val="tx1">
                    <a:lumMod val="75000"/>
                    <a:lumOff val="25000"/>
                  </a:schemeClr>
                </a:solidFill>
                <a:latin typeface="Arial Nova" panose="020B0504020202020204" pitchFamily="34" charset="0"/>
              </a:rPr>
              <a:t>Aged 16+ in employment</a:t>
            </a:r>
          </a:p>
        </p:txBody>
      </p:sp>
      <p:sp>
        <p:nvSpPr>
          <p:cNvPr id="52" name="TextBox 51">
            <a:extLst>
              <a:ext uri="{FF2B5EF4-FFF2-40B4-BE49-F238E27FC236}">
                <a16:creationId xmlns:a16="http://schemas.microsoft.com/office/drawing/2014/main" id="{ED5529C3-DE95-377D-1B32-8BED7E895B50}"/>
              </a:ext>
            </a:extLst>
          </p:cNvPr>
          <p:cNvSpPr txBox="1"/>
          <p:nvPr/>
        </p:nvSpPr>
        <p:spPr>
          <a:xfrm>
            <a:off x="9820989" y="2064476"/>
            <a:ext cx="2257630" cy="646331"/>
          </a:xfrm>
          <a:prstGeom prst="rect">
            <a:avLst/>
          </a:prstGeom>
          <a:noFill/>
        </p:spPr>
        <p:txBody>
          <a:bodyPr wrap="square" rtlCol="0">
            <a:spAutoFit/>
          </a:bodyPr>
          <a:lstStyle/>
          <a:p>
            <a:r>
              <a:rPr lang="en-US" sz="1200" dirty="0">
                <a:solidFill>
                  <a:schemeClr val="tx1">
                    <a:lumMod val="75000"/>
                    <a:lumOff val="25000"/>
                  </a:schemeClr>
                </a:solidFill>
                <a:latin typeface="Arial Nova" panose="020B0504020202020204" pitchFamily="34" charset="0"/>
              </a:rPr>
              <a:t>work in either ‘Process, plant and machine operative’ or ‘Elementary’ occupations </a:t>
            </a:r>
          </a:p>
        </p:txBody>
      </p:sp>
      <p:pic>
        <p:nvPicPr>
          <p:cNvPr id="61" name="Graphic 60" descr="Factory with solid fill">
            <a:extLst>
              <a:ext uri="{FF2B5EF4-FFF2-40B4-BE49-F238E27FC236}">
                <a16:creationId xmlns:a16="http://schemas.microsoft.com/office/drawing/2014/main" id="{321D14F3-EE4D-9FB8-3A49-1368D1FB2BF3}"/>
              </a:ext>
            </a:extLst>
          </p:cNvPr>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11322753" y="1516868"/>
            <a:ext cx="572746" cy="572746"/>
          </a:xfrm>
          <a:prstGeom prst="rect">
            <a:avLst/>
          </a:prstGeom>
        </p:spPr>
      </p:pic>
      <p:sp>
        <p:nvSpPr>
          <p:cNvPr id="63" name="TextBox 62">
            <a:extLst>
              <a:ext uri="{FF2B5EF4-FFF2-40B4-BE49-F238E27FC236}">
                <a16:creationId xmlns:a16="http://schemas.microsoft.com/office/drawing/2014/main" id="{5945DCEA-BCE6-188E-2FC1-9186946D05EE}"/>
              </a:ext>
            </a:extLst>
          </p:cNvPr>
          <p:cNvSpPr txBox="1"/>
          <p:nvPr/>
        </p:nvSpPr>
        <p:spPr>
          <a:xfrm>
            <a:off x="9663385" y="1681554"/>
            <a:ext cx="990403" cy="523220"/>
          </a:xfrm>
          <a:prstGeom prst="rect">
            <a:avLst/>
          </a:prstGeom>
          <a:noFill/>
        </p:spPr>
        <p:txBody>
          <a:bodyPr wrap="square" rtlCol="0">
            <a:spAutoFit/>
          </a:bodyPr>
          <a:lstStyle/>
          <a:p>
            <a:pPr algn="r"/>
            <a:r>
              <a:rPr lang="en-US" sz="2800" dirty="0">
                <a:solidFill>
                  <a:srgbClr val="0A8037"/>
                </a:solidFill>
                <a:latin typeface="Arial Nova" panose="020B0504020202020204" pitchFamily="34" charset="0"/>
              </a:rPr>
              <a:t>20%</a:t>
            </a:r>
          </a:p>
        </p:txBody>
      </p:sp>
      <p:sp>
        <p:nvSpPr>
          <p:cNvPr id="2" name="TextBox 1">
            <a:extLst>
              <a:ext uri="{FF2B5EF4-FFF2-40B4-BE49-F238E27FC236}">
                <a16:creationId xmlns:a16="http://schemas.microsoft.com/office/drawing/2014/main" id="{154FDEBB-9164-4CB4-A7CF-A1DE6EE16AE8}"/>
              </a:ext>
            </a:extLst>
          </p:cNvPr>
          <p:cNvSpPr txBox="1"/>
          <p:nvPr/>
        </p:nvSpPr>
        <p:spPr>
          <a:xfrm>
            <a:off x="278209" y="512281"/>
            <a:ext cx="5374445" cy="954107"/>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LOCAL LEARNING COMMUNITY DASHBOARD</a:t>
            </a:r>
          </a:p>
        </p:txBody>
      </p:sp>
      <p:sp>
        <p:nvSpPr>
          <p:cNvPr id="10" name="TextBox 9">
            <a:extLst>
              <a:ext uri="{FF2B5EF4-FFF2-40B4-BE49-F238E27FC236}">
                <a16:creationId xmlns:a16="http://schemas.microsoft.com/office/drawing/2014/main" id="{2857D8B3-B6C3-240B-D14F-A91E600BC555}"/>
              </a:ext>
            </a:extLst>
          </p:cNvPr>
          <p:cNvSpPr txBox="1"/>
          <p:nvPr/>
        </p:nvSpPr>
        <p:spPr>
          <a:xfrm>
            <a:off x="8195270" y="712264"/>
            <a:ext cx="2752215"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EAST LINDSEY</a:t>
            </a:r>
          </a:p>
        </p:txBody>
      </p:sp>
      <p:pic>
        <p:nvPicPr>
          <p:cNvPr id="19" name="Picture 18">
            <a:extLst>
              <a:ext uri="{FF2B5EF4-FFF2-40B4-BE49-F238E27FC236}">
                <a16:creationId xmlns:a16="http://schemas.microsoft.com/office/drawing/2014/main" id="{043CCE90-A223-5B6E-B365-A9AF965EE4D1}"/>
              </a:ext>
            </a:extLst>
          </p:cNvPr>
          <p:cNvPicPr>
            <a:picLocks noChangeAspect="1"/>
          </p:cNvPicPr>
          <p:nvPr/>
        </p:nvPicPr>
        <p:blipFill>
          <a:blip r:embed="rId32"/>
          <a:stretch>
            <a:fillRect/>
          </a:stretch>
        </p:blipFill>
        <p:spPr>
          <a:xfrm>
            <a:off x="290205" y="4457291"/>
            <a:ext cx="3784600" cy="2095500"/>
          </a:xfrm>
          <a:prstGeom prst="rect">
            <a:avLst/>
          </a:prstGeom>
        </p:spPr>
      </p:pic>
      <p:pic>
        <p:nvPicPr>
          <p:cNvPr id="38" name="Picture 37">
            <a:extLst>
              <a:ext uri="{FF2B5EF4-FFF2-40B4-BE49-F238E27FC236}">
                <a16:creationId xmlns:a16="http://schemas.microsoft.com/office/drawing/2014/main" id="{349E1BFD-DB78-FC3B-83F5-1F2C8BB14BF1}"/>
              </a:ext>
            </a:extLst>
          </p:cNvPr>
          <p:cNvPicPr>
            <a:picLocks noChangeAspect="1"/>
          </p:cNvPicPr>
          <p:nvPr/>
        </p:nvPicPr>
        <p:blipFill>
          <a:blip r:embed="rId33"/>
          <a:stretch>
            <a:fillRect/>
          </a:stretch>
        </p:blipFill>
        <p:spPr>
          <a:xfrm>
            <a:off x="4079494" y="1476502"/>
            <a:ext cx="4051300" cy="1308100"/>
          </a:xfrm>
          <a:prstGeom prst="rect">
            <a:avLst/>
          </a:prstGeom>
        </p:spPr>
      </p:pic>
      <p:pic>
        <p:nvPicPr>
          <p:cNvPr id="39" name="Picture 38">
            <a:extLst>
              <a:ext uri="{FF2B5EF4-FFF2-40B4-BE49-F238E27FC236}">
                <a16:creationId xmlns:a16="http://schemas.microsoft.com/office/drawing/2014/main" id="{C7C66FA9-6CBE-1211-9C1D-102FE2D4DC12}"/>
              </a:ext>
            </a:extLst>
          </p:cNvPr>
          <p:cNvPicPr>
            <a:picLocks noChangeAspect="1"/>
          </p:cNvPicPr>
          <p:nvPr/>
        </p:nvPicPr>
        <p:blipFill>
          <a:blip r:embed="rId34"/>
          <a:stretch>
            <a:fillRect/>
          </a:stretch>
        </p:blipFill>
        <p:spPr>
          <a:xfrm>
            <a:off x="4114800" y="4268724"/>
            <a:ext cx="3962400" cy="990600"/>
          </a:xfrm>
          <a:prstGeom prst="rect">
            <a:avLst/>
          </a:prstGeom>
        </p:spPr>
      </p:pic>
      <p:pic>
        <p:nvPicPr>
          <p:cNvPr id="40" name="Picture 39">
            <a:extLst>
              <a:ext uri="{FF2B5EF4-FFF2-40B4-BE49-F238E27FC236}">
                <a16:creationId xmlns:a16="http://schemas.microsoft.com/office/drawing/2014/main" id="{632AF26B-B661-FE87-3336-41B5DE3DA7C2}"/>
              </a:ext>
            </a:extLst>
          </p:cNvPr>
          <p:cNvPicPr>
            <a:picLocks noChangeAspect="1"/>
          </p:cNvPicPr>
          <p:nvPr/>
        </p:nvPicPr>
        <p:blipFill>
          <a:blip r:embed="rId35"/>
          <a:stretch>
            <a:fillRect/>
          </a:stretch>
        </p:blipFill>
        <p:spPr>
          <a:xfrm>
            <a:off x="4090162" y="2979420"/>
            <a:ext cx="3975100" cy="990600"/>
          </a:xfrm>
          <a:prstGeom prst="rect">
            <a:avLst/>
          </a:prstGeom>
        </p:spPr>
      </p:pic>
      <p:pic>
        <p:nvPicPr>
          <p:cNvPr id="8" name="Picture 7" descr="A picture containing silhouette&#10;&#10;Description automatically generated">
            <a:extLst>
              <a:ext uri="{FF2B5EF4-FFF2-40B4-BE49-F238E27FC236}">
                <a16:creationId xmlns:a16="http://schemas.microsoft.com/office/drawing/2014/main" id="{A7FC35F0-6839-0178-A8E0-C03A116B9805}"/>
              </a:ext>
            </a:extLst>
          </p:cNvPr>
          <p:cNvPicPr>
            <a:picLocks noChangeAspect="1"/>
          </p:cNvPicPr>
          <p:nvPr/>
        </p:nvPicPr>
        <p:blipFill>
          <a:blip r:embed="rId36">
            <a:biLevel thresh="25000"/>
          </a:blip>
          <a:stretch>
            <a:fillRect/>
          </a:stretch>
        </p:blipFill>
        <p:spPr>
          <a:xfrm>
            <a:off x="11023369" y="499319"/>
            <a:ext cx="760899" cy="967706"/>
          </a:xfrm>
          <a:prstGeom prst="rect">
            <a:avLst/>
          </a:prstGeom>
        </p:spPr>
      </p:pic>
    </p:spTree>
    <p:extLst>
      <p:ext uri="{BB962C8B-B14F-4D97-AF65-F5344CB8AC3E}">
        <p14:creationId xmlns:p14="http://schemas.microsoft.com/office/powerpoint/2010/main" val="3407023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CB4B57A-73C9-CDEF-2C1D-1ACF4335835C}"/>
              </a:ext>
            </a:extLst>
          </p:cNvPr>
          <p:cNvSpPr/>
          <p:nvPr/>
        </p:nvSpPr>
        <p:spPr>
          <a:xfrm>
            <a:off x="8096445" y="4182305"/>
            <a:ext cx="3830346" cy="2404393"/>
          </a:xfrm>
          <a:prstGeom prst="rect">
            <a:avLst/>
          </a:prstGeom>
          <a:solidFill>
            <a:srgbClr val="2E78BD">
              <a:alpha val="19909"/>
            </a:srgb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79EC9FC0-8CD4-B09E-FB9A-6B330E8A9C3D}"/>
              </a:ext>
            </a:extLst>
          </p:cNvPr>
          <p:cNvSpPr/>
          <p:nvPr/>
        </p:nvSpPr>
        <p:spPr>
          <a:xfrm>
            <a:off x="8099827" y="1531992"/>
            <a:ext cx="3836204" cy="2598219"/>
          </a:xfrm>
          <a:prstGeom prst="rect">
            <a:avLst/>
          </a:prstGeom>
          <a:solidFill>
            <a:srgbClr val="D8397C">
              <a:alpha val="19909"/>
            </a:srgb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2BB2C33E-0425-B2C0-7BB2-79F48C693225}"/>
              </a:ext>
            </a:extLst>
          </p:cNvPr>
          <p:cNvSpPr/>
          <p:nvPr/>
        </p:nvSpPr>
        <p:spPr>
          <a:xfrm>
            <a:off x="269032" y="1523304"/>
            <a:ext cx="3828555" cy="2606907"/>
          </a:xfrm>
          <a:prstGeom prst="rect">
            <a:avLst/>
          </a:prstGeom>
          <a:solidFill>
            <a:srgbClr val="0C8036">
              <a:alpha val="10336"/>
            </a:srgb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E4353FE4-2688-A91A-9627-D42D4EB9F7F3}"/>
              </a:ext>
            </a:extLst>
          </p:cNvPr>
          <p:cNvSpPr/>
          <p:nvPr/>
        </p:nvSpPr>
        <p:spPr>
          <a:xfrm>
            <a:off x="274819" y="4182305"/>
            <a:ext cx="3820143" cy="2404393"/>
          </a:xfrm>
          <a:prstGeom prst="rect">
            <a:avLst/>
          </a:prstGeom>
          <a:solidFill>
            <a:srgbClr val="EFBF7A">
              <a:alpha val="19909"/>
            </a:srgb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8" name="TextBox 7">
            <a:extLst>
              <a:ext uri="{FF2B5EF4-FFF2-40B4-BE49-F238E27FC236}">
                <a16:creationId xmlns:a16="http://schemas.microsoft.com/office/drawing/2014/main" id="{0519F17C-5D87-E04B-9495-3C7C35CA7C6C}"/>
              </a:ext>
            </a:extLst>
          </p:cNvPr>
          <p:cNvSpPr txBox="1"/>
          <p:nvPr/>
        </p:nvSpPr>
        <p:spPr>
          <a:xfrm>
            <a:off x="274819" y="514503"/>
            <a:ext cx="5447887" cy="954107"/>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LOCAL LEARNING COMMUNITY CHARACTERISTICS</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6" name="TextBox 5">
            <a:extLst>
              <a:ext uri="{FF2B5EF4-FFF2-40B4-BE49-F238E27FC236}">
                <a16:creationId xmlns:a16="http://schemas.microsoft.com/office/drawing/2014/main" id="{E15C826F-8D95-B305-CAA8-9D3CBF7D9D79}"/>
              </a:ext>
            </a:extLst>
          </p:cNvPr>
          <p:cNvSpPr txBox="1"/>
          <p:nvPr/>
        </p:nvSpPr>
        <p:spPr>
          <a:xfrm>
            <a:off x="269033" y="1543065"/>
            <a:ext cx="3828554" cy="2577629"/>
          </a:xfrm>
          <a:prstGeom prst="rect">
            <a:avLst/>
          </a:prstGeom>
          <a:noFill/>
        </p:spPr>
        <p:txBody>
          <a:bodyPr wrap="square" rtlCol="0">
            <a:spAutoFit/>
          </a:bodyPr>
          <a:lstStyle/>
          <a:p>
            <a:pPr>
              <a:spcAft>
                <a:spcPts val="300"/>
              </a:spcAft>
            </a:pPr>
            <a:r>
              <a:rPr lang="en-US" sz="1400" b="1" dirty="0">
                <a:latin typeface="Arial Nova" panose="020B0504020202020204" pitchFamily="34" charset="0"/>
              </a:rPr>
              <a:t>Demographics:</a:t>
            </a:r>
          </a:p>
          <a:p>
            <a:pPr marL="285750" indent="-285750">
              <a:spcAft>
                <a:spcPts val="300"/>
              </a:spcAft>
              <a:buFont typeface="Wingdings" pitchFamily="2" charset="2"/>
              <a:buChar char="§"/>
            </a:pPr>
            <a:r>
              <a:rPr lang="en-US" sz="1400" dirty="0">
                <a:latin typeface="Arial Nova" panose="020B0504020202020204" pitchFamily="34" charset="0"/>
              </a:rPr>
              <a:t>Reductions in school and working age populations yet strong growth in people aged 67+</a:t>
            </a:r>
          </a:p>
          <a:p>
            <a:pPr marL="285750" indent="-285750">
              <a:spcAft>
                <a:spcPts val="300"/>
              </a:spcAft>
              <a:buFont typeface="Wingdings" pitchFamily="2" charset="2"/>
              <a:buChar char="§"/>
            </a:pPr>
            <a:r>
              <a:rPr lang="en-US" sz="1400" dirty="0">
                <a:latin typeface="Arial Nova" panose="020B0504020202020204" pitchFamily="34" charset="0"/>
              </a:rPr>
              <a:t>Low inward migration levels from the UK/ overseas suggesting a ‘static’ population</a:t>
            </a:r>
          </a:p>
          <a:p>
            <a:pPr marL="285750" indent="-285750">
              <a:spcAft>
                <a:spcPts val="300"/>
              </a:spcAft>
              <a:buFont typeface="Wingdings" pitchFamily="2" charset="2"/>
              <a:buChar char="§"/>
            </a:pPr>
            <a:r>
              <a:rPr lang="en-US" sz="1400" dirty="0">
                <a:latin typeface="Arial Nova" panose="020B0504020202020204" pitchFamily="34" charset="0"/>
              </a:rPr>
              <a:t>Significant progression over ten years for people attaining basic and lower-level skills up to Level 2, although the area is falling further behind in Level 4+ qualifications.</a:t>
            </a:r>
          </a:p>
        </p:txBody>
      </p:sp>
      <p:sp>
        <p:nvSpPr>
          <p:cNvPr id="7" name="TextBox 6">
            <a:extLst>
              <a:ext uri="{FF2B5EF4-FFF2-40B4-BE49-F238E27FC236}">
                <a16:creationId xmlns:a16="http://schemas.microsoft.com/office/drawing/2014/main" id="{9A57C170-7A2F-D723-EE46-15F7E7BCA3DE}"/>
              </a:ext>
            </a:extLst>
          </p:cNvPr>
          <p:cNvSpPr txBox="1"/>
          <p:nvPr/>
        </p:nvSpPr>
        <p:spPr>
          <a:xfrm>
            <a:off x="8086659" y="1525904"/>
            <a:ext cx="3843961" cy="2693045"/>
          </a:xfrm>
          <a:prstGeom prst="rect">
            <a:avLst/>
          </a:prstGeom>
          <a:noFill/>
        </p:spPr>
        <p:txBody>
          <a:bodyPr wrap="square" rtlCol="0">
            <a:spAutoFit/>
          </a:bodyPr>
          <a:lstStyle/>
          <a:p>
            <a:pPr>
              <a:spcAft>
                <a:spcPts val="600"/>
              </a:spcAft>
            </a:pPr>
            <a:r>
              <a:rPr lang="en-US" sz="1400" b="1" dirty="0">
                <a:latin typeface="Arial Nova" panose="020B0504020202020204" pitchFamily="34" charset="0"/>
              </a:rPr>
              <a:t>Economic Participation:</a:t>
            </a:r>
          </a:p>
          <a:p>
            <a:pPr marL="285750" indent="-285750">
              <a:spcAft>
                <a:spcPts val="300"/>
              </a:spcAft>
              <a:buFont typeface="Wingdings" pitchFamily="2" charset="2"/>
              <a:buChar char="§"/>
            </a:pPr>
            <a:r>
              <a:rPr lang="en-US" sz="1400" dirty="0">
                <a:latin typeface="Arial Nova" panose="020B0504020202020204" pitchFamily="34" charset="0"/>
              </a:rPr>
              <a:t>A lower proportion of residents in labour-intensive jobs requiring lower skills levels than across Greater Lincolnshire, although above national levels</a:t>
            </a:r>
            <a:endParaRPr lang="en-US" sz="1400" b="1" dirty="0">
              <a:solidFill>
                <a:srgbClr val="FF0000"/>
              </a:solidFill>
              <a:latin typeface="Arial Nova" panose="020B0504020202020204" pitchFamily="34" charset="0"/>
            </a:endParaRPr>
          </a:p>
          <a:p>
            <a:pPr marL="285750" indent="-285750">
              <a:spcAft>
                <a:spcPts val="300"/>
              </a:spcAft>
              <a:buFont typeface="Wingdings" pitchFamily="2" charset="2"/>
              <a:buChar char="§"/>
            </a:pPr>
            <a:r>
              <a:rPr lang="en-US" sz="1400" dirty="0">
                <a:latin typeface="Arial Nova" panose="020B0504020202020204" pitchFamily="34" charset="0"/>
              </a:rPr>
              <a:t>An estimated 39% of residents are earning less than £20,319 per annum through longer average working hours</a:t>
            </a:r>
          </a:p>
          <a:p>
            <a:pPr marL="285750" indent="-285750">
              <a:spcAft>
                <a:spcPts val="300"/>
              </a:spcAft>
              <a:buFont typeface="Wingdings" pitchFamily="2" charset="2"/>
              <a:buChar char="§"/>
            </a:pPr>
            <a:r>
              <a:rPr lang="en-US" sz="1400" dirty="0">
                <a:latin typeface="Arial Nova" panose="020B0504020202020204" pitchFamily="34" charset="0"/>
              </a:rPr>
              <a:t>A much higher proportion of the working- age population is disabled than across Greater Lincolnshire and nationally.</a:t>
            </a:r>
          </a:p>
        </p:txBody>
      </p:sp>
      <p:sp>
        <p:nvSpPr>
          <p:cNvPr id="9" name="TextBox 8">
            <a:extLst>
              <a:ext uri="{FF2B5EF4-FFF2-40B4-BE49-F238E27FC236}">
                <a16:creationId xmlns:a16="http://schemas.microsoft.com/office/drawing/2014/main" id="{FB3D5BCF-AEBA-2976-59B8-3B365DB4B5CD}"/>
              </a:ext>
            </a:extLst>
          </p:cNvPr>
          <p:cNvSpPr txBox="1"/>
          <p:nvPr/>
        </p:nvSpPr>
        <p:spPr>
          <a:xfrm>
            <a:off x="5735874" y="712264"/>
            <a:ext cx="5211611"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EAST LINDSEY</a:t>
            </a:r>
          </a:p>
        </p:txBody>
      </p:sp>
      <p:sp>
        <p:nvSpPr>
          <p:cNvPr id="14" name="TextBox 13">
            <a:extLst>
              <a:ext uri="{FF2B5EF4-FFF2-40B4-BE49-F238E27FC236}">
                <a16:creationId xmlns:a16="http://schemas.microsoft.com/office/drawing/2014/main" id="{DA31420C-CCDF-99B5-DFAE-AFC59FDE4DB6}"/>
              </a:ext>
            </a:extLst>
          </p:cNvPr>
          <p:cNvSpPr txBox="1"/>
          <p:nvPr/>
        </p:nvSpPr>
        <p:spPr>
          <a:xfrm>
            <a:off x="259050" y="4196130"/>
            <a:ext cx="3846187" cy="2362185"/>
          </a:xfrm>
          <a:prstGeom prst="rect">
            <a:avLst/>
          </a:prstGeom>
          <a:noFill/>
        </p:spPr>
        <p:txBody>
          <a:bodyPr wrap="square" rtlCol="0">
            <a:spAutoFit/>
          </a:bodyPr>
          <a:lstStyle/>
          <a:p>
            <a:pPr>
              <a:spcAft>
                <a:spcPts val="300"/>
              </a:spcAft>
            </a:pPr>
            <a:r>
              <a:rPr lang="en-US" sz="1400" b="1" dirty="0">
                <a:latin typeface="Arial Nova" panose="020B0504020202020204" pitchFamily="34" charset="0"/>
              </a:rPr>
              <a:t>Education &amp; Skills Participation:</a:t>
            </a:r>
          </a:p>
          <a:p>
            <a:pPr marL="285750" indent="-285750">
              <a:spcAft>
                <a:spcPts val="300"/>
              </a:spcAft>
              <a:buFont typeface="Wingdings" pitchFamily="2" charset="2"/>
              <a:buChar char="§"/>
            </a:pPr>
            <a:r>
              <a:rPr lang="en-US" sz="1400" dirty="0">
                <a:latin typeface="Arial Nova" panose="020B0504020202020204" pitchFamily="34" charset="0"/>
              </a:rPr>
              <a:t>Continued steady increases in Apprenticeship starts fuelled by young people under 19. High numbers of Retail and Commercial Apprentice starts.</a:t>
            </a:r>
          </a:p>
          <a:p>
            <a:pPr marL="285750" indent="-285750">
              <a:spcAft>
                <a:spcPts val="300"/>
              </a:spcAft>
              <a:buFont typeface="Wingdings" pitchFamily="2" charset="2"/>
              <a:buChar char="§"/>
            </a:pPr>
            <a:r>
              <a:rPr lang="en-US" sz="1400" dirty="0">
                <a:latin typeface="Arial Nova" panose="020B0504020202020204" pitchFamily="34" charset="0"/>
              </a:rPr>
              <a:t>Community learning participation is increasing compared with a sharp decline in education and training</a:t>
            </a:r>
          </a:p>
          <a:p>
            <a:pPr marL="285750" indent="-285750">
              <a:spcAft>
                <a:spcPts val="300"/>
              </a:spcAft>
              <a:buFont typeface="Wingdings" pitchFamily="2" charset="2"/>
              <a:buChar char="§"/>
            </a:pPr>
            <a:r>
              <a:rPr lang="en-US" sz="1400" dirty="0">
                <a:latin typeface="Arial Nova" panose="020B0504020202020204" pitchFamily="34" charset="0"/>
              </a:rPr>
              <a:t>Areas of low higher education participation mainly concentrated on the coast.</a:t>
            </a:r>
          </a:p>
        </p:txBody>
      </p:sp>
      <p:sp>
        <p:nvSpPr>
          <p:cNvPr id="19" name="TextBox 18">
            <a:extLst>
              <a:ext uri="{FF2B5EF4-FFF2-40B4-BE49-F238E27FC236}">
                <a16:creationId xmlns:a16="http://schemas.microsoft.com/office/drawing/2014/main" id="{8DA057EC-F202-E6DF-53A1-C9265010B21D}"/>
              </a:ext>
            </a:extLst>
          </p:cNvPr>
          <p:cNvSpPr txBox="1"/>
          <p:nvPr/>
        </p:nvSpPr>
        <p:spPr>
          <a:xfrm>
            <a:off x="8096745" y="4196130"/>
            <a:ext cx="3836205" cy="2323713"/>
          </a:xfrm>
          <a:prstGeom prst="rect">
            <a:avLst/>
          </a:prstGeom>
          <a:noFill/>
        </p:spPr>
        <p:txBody>
          <a:bodyPr wrap="square" rtlCol="0">
            <a:spAutoFit/>
          </a:bodyPr>
          <a:lstStyle/>
          <a:p>
            <a:pPr>
              <a:spcAft>
                <a:spcPts val="300"/>
              </a:spcAft>
            </a:pPr>
            <a:r>
              <a:rPr lang="en-US" sz="1400" b="1" dirty="0">
                <a:latin typeface="Arial Nova" panose="020B0504020202020204" pitchFamily="34" charset="0"/>
              </a:rPr>
              <a:t>Education, Employment, and Skills Implications / Considerations:</a:t>
            </a:r>
          </a:p>
          <a:p>
            <a:pPr marL="285750" indent="-285750">
              <a:spcAft>
                <a:spcPts val="300"/>
              </a:spcAft>
              <a:buFont typeface="Arial" panose="020B0604020202020204" pitchFamily="34" charset="0"/>
              <a:buChar char="•"/>
            </a:pPr>
            <a:r>
              <a:rPr lang="en-US" sz="1400" dirty="0">
                <a:solidFill>
                  <a:schemeClr val="tx1">
                    <a:lumMod val="75000"/>
                    <a:lumOff val="25000"/>
                  </a:schemeClr>
                </a:solidFill>
                <a:latin typeface="Arial Nova" panose="020B0504020202020204" pitchFamily="34" charset="0"/>
              </a:rPr>
              <a:t>A decreasing local working-age population </a:t>
            </a:r>
            <a:r>
              <a:rPr lang="en-US" sz="1400" dirty="0">
                <a:latin typeface="Arial Nova" panose="020B0504020202020204" pitchFamily="34" charset="0"/>
              </a:rPr>
              <a:t>and low inward migration </a:t>
            </a:r>
            <a:r>
              <a:rPr lang="en-US" sz="1400" dirty="0">
                <a:solidFill>
                  <a:schemeClr val="tx1">
                    <a:lumMod val="75000"/>
                    <a:lumOff val="25000"/>
                  </a:schemeClr>
                </a:solidFill>
                <a:latin typeface="Arial Nova" panose="020B0504020202020204" pitchFamily="34" charset="0"/>
              </a:rPr>
              <a:t>suggests a tight labour market that is also characterised by higher levels of economic inactivity</a:t>
            </a:r>
          </a:p>
          <a:p>
            <a:pPr marL="285750" indent="-285750">
              <a:buFont typeface="Arial" panose="020B0604020202020204" pitchFamily="34" charset="0"/>
              <a:buChar char="•"/>
            </a:pPr>
            <a:r>
              <a:rPr lang="en-US" sz="1400" dirty="0">
                <a:solidFill>
                  <a:schemeClr val="tx1">
                    <a:lumMod val="75000"/>
                    <a:lumOff val="25000"/>
                  </a:schemeClr>
                </a:solidFill>
                <a:latin typeface="Arial Nova" panose="020B0504020202020204" pitchFamily="34" charset="0"/>
              </a:rPr>
              <a:t>The opportunity to capitalise on the residents who have recently gained qualifications to progress to Level 3 and upwards.</a:t>
            </a:r>
          </a:p>
        </p:txBody>
      </p:sp>
      <p:pic>
        <p:nvPicPr>
          <p:cNvPr id="2" name="Picture 1">
            <a:extLst>
              <a:ext uri="{FF2B5EF4-FFF2-40B4-BE49-F238E27FC236}">
                <a16:creationId xmlns:a16="http://schemas.microsoft.com/office/drawing/2014/main" id="{3BDBD89B-95B4-9CAE-F398-92A9EE6277E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36704" y="1543065"/>
            <a:ext cx="3920624" cy="5043633"/>
          </a:xfrm>
          <a:prstGeom prst="rect">
            <a:avLst/>
          </a:prstGeom>
        </p:spPr>
      </p:pic>
      <p:pic>
        <p:nvPicPr>
          <p:cNvPr id="3" name="Picture 2" descr="A picture containing silhouette&#10;&#10;Description automatically generated">
            <a:extLst>
              <a:ext uri="{FF2B5EF4-FFF2-40B4-BE49-F238E27FC236}">
                <a16:creationId xmlns:a16="http://schemas.microsoft.com/office/drawing/2014/main" id="{D070D94A-D2AC-C2A3-DD41-BEC5DAD04953}"/>
              </a:ext>
            </a:extLst>
          </p:cNvPr>
          <p:cNvPicPr>
            <a:picLocks noChangeAspect="1"/>
          </p:cNvPicPr>
          <p:nvPr/>
        </p:nvPicPr>
        <p:blipFill>
          <a:blip r:embed="rId4">
            <a:biLevel thresh="25000"/>
          </a:blip>
          <a:stretch>
            <a:fillRect/>
          </a:stretch>
        </p:blipFill>
        <p:spPr>
          <a:xfrm>
            <a:off x="11023369" y="499319"/>
            <a:ext cx="760899" cy="967706"/>
          </a:xfrm>
          <a:prstGeom prst="rect">
            <a:avLst/>
          </a:prstGeom>
        </p:spPr>
      </p:pic>
    </p:spTree>
    <p:extLst>
      <p:ext uri="{BB962C8B-B14F-4D97-AF65-F5344CB8AC3E}">
        <p14:creationId xmlns:p14="http://schemas.microsoft.com/office/powerpoint/2010/main" val="2768872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2984D9-E041-4FA9-B011-4D47EED52240}"/>
              </a:ext>
            </a:extLst>
          </p:cNvPr>
          <p:cNvSpPr txBox="1"/>
          <p:nvPr/>
        </p:nvSpPr>
        <p:spPr>
          <a:xfrm>
            <a:off x="267122" y="1520368"/>
            <a:ext cx="7790202" cy="4820037"/>
          </a:xfrm>
          <a:prstGeom prst="rect">
            <a:avLst/>
          </a:prstGeom>
          <a:noFill/>
        </p:spPr>
        <p:txBody>
          <a:bodyPr wrap="square" rtlCol="0">
            <a:spAutoFit/>
          </a:bodyPr>
          <a:lstStyle/>
          <a:p>
            <a:pPr marL="285750" lvl="0" indent="-285750" defTabSz="457200">
              <a:lnSpc>
                <a:spcPct val="110000"/>
              </a:lnSpc>
              <a:spcAft>
                <a:spcPts val="600"/>
              </a:spcAft>
              <a:buFontTx/>
              <a:buChar char="-"/>
              <a:defRPr/>
            </a:pP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Population growth </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of 4.3% between 2011 and 2021 but driven solely by those in the 67+ age group as both the 0-17 population (-2.3%) and those of working age (-2.2%) have fallen during this period.</a:t>
            </a:r>
            <a:endParaRPr lang="en-US" altLang="en-US" sz="1400" dirty="0">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0000"/>
              </a:lnSpc>
              <a:spcAft>
                <a:spcPts val="600"/>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In terms of </a:t>
            </a:r>
            <a:r>
              <a:rPr lang="en-US" altLang="en-US" sz="1400" b="1"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usual residents living one year ago at a different address outside of the UK</a:t>
            </a: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 then at 0.4%, this proportion is lower than the Greater Lincolnshire and national averages.</a:t>
            </a:r>
          </a:p>
          <a:p>
            <a:pPr marL="285750" lvl="0" indent="-285750" defTabSz="457200">
              <a:lnSpc>
                <a:spcPct val="110000"/>
              </a:lnSpc>
              <a:spcAft>
                <a:spcPts val="138"/>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Low levels of international in-migration contribute to the fact that East Lindsey has the lowest combined proportions locally of ‘households with no adult but at least one child aged 3-15 with English as main language’ / ‘households with no people who have English as a main language’ (1.0%; Greater Lincolnshire, 4.4%; England, 6.4%).</a:t>
            </a:r>
          </a:p>
          <a:p>
            <a:pPr marL="285750" lvl="0" indent="-285750" defTabSz="457200">
              <a:lnSpc>
                <a:spcPct val="110000"/>
              </a:lnSpc>
              <a:spcAft>
                <a:spcPts val="600"/>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Only 2% of residents have a </a:t>
            </a:r>
            <a:r>
              <a:rPr lang="en-US" altLang="en-US" sz="1400" b="1"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main language that is not English</a:t>
            </a: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 and 22% describe themselves as either unable to speak English well or at all (Greater Lincolnshire, 25%; England, 20%).</a:t>
            </a:r>
          </a:p>
          <a:p>
            <a:pPr marL="285750" lvl="0" indent="-285750" defTabSz="457200">
              <a:lnSpc>
                <a:spcPct val="110000"/>
              </a:lnSpc>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At 25%, East Lindsey has the second highest proportion of </a:t>
            </a: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residents aged 16+ with no qualifications </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though this is a much-improved position on 2011 when the proportion was 33%. This fall of eight percentage points is the largest locally and much higher than changes seen at Greater Lincolnshire (-5 % points) and national (-4 % points) levels.</a:t>
            </a:r>
          </a:p>
          <a:p>
            <a:pPr marL="285750" lvl="0" indent="-285750" defTabSz="457200">
              <a:lnSpc>
                <a:spcPct val="110000"/>
              </a:lnSpc>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Unfortunately, the same can not be said regarding the proportion of </a:t>
            </a: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residents aged 16+ with level 4 qualifications and above, </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which has only increased by four percentage points over this period to 22%. </a:t>
            </a:r>
            <a:endPar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endParaRP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pic>
        <p:nvPicPr>
          <p:cNvPr id="61" name="Picture 60" descr="Aerial view of people walking">
            <a:extLst>
              <a:ext uri="{FF2B5EF4-FFF2-40B4-BE49-F238E27FC236}">
                <a16:creationId xmlns:a16="http://schemas.microsoft.com/office/drawing/2014/main" id="{BF172F05-3E57-CE7B-4D90-09D6392E6CBA}"/>
              </a:ext>
            </a:extLst>
          </p:cNvPr>
          <p:cNvPicPr>
            <a:picLocks noChangeAspect="1"/>
          </p:cNvPicPr>
          <p:nvPr/>
        </p:nvPicPr>
        <p:blipFill rotWithShape="1">
          <a:blip r:embed="rId2" cstate="email">
            <a:alphaModFix amt="1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b="1733"/>
          <a:stretch/>
        </p:blipFill>
        <p:spPr>
          <a:xfrm>
            <a:off x="8057327" y="1531993"/>
            <a:ext cx="3836204" cy="4967130"/>
          </a:xfrm>
          <a:prstGeom prst="rect">
            <a:avLst/>
          </a:prstGeom>
        </p:spPr>
      </p:pic>
      <p:sp>
        <p:nvSpPr>
          <p:cNvPr id="62" name="Rectangle 61">
            <a:extLst>
              <a:ext uri="{FF2B5EF4-FFF2-40B4-BE49-F238E27FC236}">
                <a16:creationId xmlns:a16="http://schemas.microsoft.com/office/drawing/2014/main" id="{8315F46C-087D-FD13-2AAD-075EFBD13644}"/>
              </a:ext>
            </a:extLst>
          </p:cNvPr>
          <p:cNvSpPr/>
          <p:nvPr/>
        </p:nvSpPr>
        <p:spPr>
          <a:xfrm>
            <a:off x="8057327" y="1520051"/>
            <a:ext cx="3836204" cy="5054706"/>
          </a:xfrm>
          <a:prstGeom prst="rect">
            <a:avLst/>
          </a:prstGeom>
          <a:solidFill>
            <a:srgbClr val="0C8036">
              <a:alpha val="10336"/>
            </a:srgbClr>
          </a:solidFill>
          <a:ln>
            <a:noFill/>
          </a:ln>
          <a:effectLst/>
        </p:spPr>
        <p:style>
          <a:lnRef idx="1">
            <a:schemeClr val="accent1"/>
          </a:lnRef>
          <a:fillRef idx="3">
            <a:schemeClr val="accent1"/>
          </a:fillRef>
          <a:effectRef idx="2">
            <a:schemeClr val="accent1"/>
          </a:effectRef>
          <a:fontRef idx="minor">
            <a:schemeClr val="lt1"/>
          </a:fontRef>
        </p:style>
      </p:sp>
      <p:pic>
        <p:nvPicPr>
          <p:cNvPr id="64" name="Picture 63" descr="A picture containing text, plant, flower, wheel&#10;&#10;Description automatically generated">
            <a:extLst>
              <a:ext uri="{FF2B5EF4-FFF2-40B4-BE49-F238E27FC236}">
                <a16:creationId xmlns:a16="http://schemas.microsoft.com/office/drawing/2014/main" id="{5F6F44C9-614A-373B-C83A-B6967EB795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20612" y="1573965"/>
            <a:ext cx="469899" cy="714246"/>
          </a:xfrm>
          <a:prstGeom prst="rect">
            <a:avLst/>
          </a:prstGeom>
        </p:spPr>
      </p:pic>
      <p:sp>
        <p:nvSpPr>
          <p:cNvPr id="66" name="TextBox 65">
            <a:extLst>
              <a:ext uri="{FF2B5EF4-FFF2-40B4-BE49-F238E27FC236}">
                <a16:creationId xmlns:a16="http://schemas.microsoft.com/office/drawing/2014/main" id="{DFF7A1B3-3D71-ADDA-D71F-842E579081C7}"/>
              </a:ext>
            </a:extLst>
          </p:cNvPr>
          <p:cNvSpPr txBox="1"/>
          <p:nvPr/>
        </p:nvSpPr>
        <p:spPr>
          <a:xfrm>
            <a:off x="8050872" y="2190239"/>
            <a:ext cx="1195191" cy="738664"/>
          </a:xfrm>
          <a:prstGeom prst="rect">
            <a:avLst/>
          </a:prstGeom>
          <a:noFill/>
        </p:spPr>
        <p:txBody>
          <a:bodyPr wrap="square" rtlCol="0">
            <a:spAutoFit/>
          </a:bodyPr>
          <a:lstStyle/>
          <a:p>
            <a:r>
              <a:rPr lang="en-US" sz="1400" b="1" dirty="0">
                <a:latin typeface="Arial Nova" panose="020B0504020202020204" pitchFamily="34" charset="0"/>
              </a:rPr>
              <a:t>Population change, 2011-2021</a:t>
            </a:r>
          </a:p>
        </p:txBody>
      </p:sp>
      <p:sp>
        <p:nvSpPr>
          <p:cNvPr id="67" name="TextBox 66">
            <a:extLst>
              <a:ext uri="{FF2B5EF4-FFF2-40B4-BE49-F238E27FC236}">
                <a16:creationId xmlns:a16="http://schemas.microsoft.com/office/drawing/2014/main" id="{567B1AC1-019B-DB1A-44CB-15A33102ACFE}"/>
              </a:ext>
            </a:extLst>
          </p:cNvPr>
          <p:cNvSpPr txBox="1"/>
          <p:nvPr/>
        </p:nvSpPr>
        <p:spPr>
          <a:xfrm>
            <a:off x="10033996" y="2422344"/>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5.4%</a:t>
            </a:r>
          </a:p>
        </p:txBody>
      </p:sp>
      <p:sp>
        <p:nvSpPr>
          <p:cNvPr id="68" name="TextBox 67">
            <a:extLst>
              <a:ext uri="{FF2B5EF4-FFF2-40B4-BE49-F238E27FC236}">
                <a16:creationId xmlns:a16="http://schemas.microsoft.com/office/drawing/2014/main" id="{F6279521-FCD1-732D-0BE3-7041E88B45D1}"/>
              </a:ext>
            </a:extLst>
          </p:cNvPr>
          <p:cNvSpPr txBox="1"/>
          <p:nvPr/>
        </p:nvSpPr>
        <p:spPr>
          <a:xfrm>
            <a:off x="10878876" y="2429931"/>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6.6%</a:t>
            </a:r>
          </a:p>
        </p:txBody>
      </p:sp>
      <p:sp>
        <p:nvSpPr>
          <p:cNvPr id="69" name="TextBox 68">
            <a:extLst>
              <a:ext uri="{FF2B5EF4-FFF2-40B4-BE49-F238E27FC236}">
                <a16:creationId xmlns:a16="http://schemas.microsoft.com/office/drawing/2014/main" id="{712E63B3-1CC8-E30F-323B-5A657EBF46BA}"/>
              </a:ext>
            </a:extLst>
          </p:cNvPr>
          <p:cNvSpPr txBox="1"/>
          <p:nvPr/>
        </p:nvSpPr>
        <p:spPr>
          <a:xfrm>
            <a:off x="8057326" y="6108515"/>
            <a:ext cx="3836203" cy="461665"/>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2011 and 2021 Censuses, Office for National Statistics</a:t>
            </a:r>
          </a:p>
        </p:txBody>
      </p:sp>
      <p:sp>
        <p:nvSpPr>
          <p:cNvPr id="70" name="TextBox 69">
            <a:extLst>
              <a:ext uri="{FF2B5EF4-FFF2-40B4-BE49-F238E27FC236}">
                <a16:creationId xmlns:a16="http://schemas.microsoft.com/office/drawing/2014/main" id="{2B13AE8E-E05E-64F7-4524-98EC316D12C6}"/>
              </a:ext>
            </a:extLst>
          </p:cNvPr>
          <p:cNvSpPr txBox="1"/>
          <p:nvPr/>
        </p:nvSpPr>
        <p:spPr>
          <a:xfrm>
            <a:off x="8057326" y="4024129"/>
            <a:ext cx="1467550" cy="954107"/>
          </a:xfrm>
          <a:prstGeom prst="rect">
            <a:avLst/>
          </a:prstGeom>
          <a:noFill/>
        </p:spPr>
        <p:txBody>
          <a:bodyPr wrap="square" rtlCol="0">
            <a:spAutoFit/>
          </a:bodyPr>
          <a:lstStyle/>
          <a:p>
            <a:r>
              <a:rPr lang="en-US" sz="1400" b="1" dirty="0">
                <a:latin typeface="Arial Nova" panose="020B0504020202020204" pitchFamily="34" charset="0"/>
              </a:rPr>
              <a:t>% of residents with a main language not English, 2021</a:t>
            </a:r>
          </a:p>
        </p:txBody>
      </p:sp>
      <p:sp>
        <p:nvSpPr>
          <p:cNvPr id="71" name="TextBox 70">
            <a:extLst>
              <a:ext uri="{FF2B5EF4-FFF2-40B4-BE49-F238E27FC236}">
                <a16:creationId xmlns:a16="http://schemas.microsoft.com/office/drawing/2014/main" id="{B937161D-7CD8-954D-F387-40E325B2EFA5}"/>
              </a:ext>
            </a:extLst>
          </p:cNvPr>
          <p:cNvSpPr txBox="1"/>
          <p:nvPr/>
        </p:nvSpPr>
        <p:spPr>
          <a:xfrm>
            <a:off x="9355945" y="4249409"/>
            <a:ext cx="826967"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a:t>
            </a:r>
          </a:p>
        </p:txBody>
      </p:sp>
      <p:sp>
        <p:nvSpPr>
          <p:cNvPr id="72" name="TextBox 71">
            <a:extLst>
              <a:ext uri="{FF2B5EF4-FFF2-40B4-BE49-F238E27FC236}">
                <a16:creationId xmlns:a16="http://schemas.microsoft.com/office/drawing/2014/main" id="{A49F58C8-2081-8F80-18C9-76BE9C1A45E4}"/>
              </a:ext>
            </a:extLst>
          </p:cNvPr>
          <p:cNvSpPr txBox="1"/>
          <p:nvPr/>
        </p:nvSpPr>
        <p:spPr>
          <a:xfrm>
            <a:off x="10323376" y="4249410"/>
            <a:ext cx="72912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6%</a:t>
            </a:r>
          </a:p>
        </p:txBody>
      </p:sp>
      <p:sp>
        <p:nvSpPr>
          <p:cNvPr id="73" name="TextBox 72">
            <a:extLst>
              <a:ext uri="{FF2B5EF4-FFF2-40B4-BE49-F238E27FC236}">
                <a16:creationId xmlns:a16="http://schemas.microsoft.com/office/drawing/2014/main" id="{E3E1E7EE-269E-4647-A1FB-CCD45DB31257}"/>
              </a:ext>
            </a:extLst>
          </p:cNvPr>
          <p:cNvSpPr txBox="1"/>
          <p:nvPr/>
        </p:nvSpPr>
        <p:spPr>
          <a:xfrm>
            <a:off x="11190293" y="4249410"/>
            <a:ext cx="72912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9%</a:t>
            </a:r>
          </a:p>
        </p:txBody>
      </p:sp>
      <p:sp>
        <p:nvSpPr>
          <p:cNvPr id="78" name="TextBox 77">
            <a:extLst>
              <a:ext uri="{FF2B5EF4-FFF2-40B4-BE49-F238E27FC236}">
                <a16:creationId xmlns:a16="http://schemas.microsoft.com/office/drawing/2014/main" id="{B09F084D-55FE-68AA-0DEB-C4087F02233E}"/>
              </a:ext>
            </a:extLst>
          </p:cNvPr>
          <p:cNvSpPr txBox="1"/>
          <p:nvPr/>
        </p:nvSpPr>
        <p:spPr>
          <a:xfrm>
            <a:off x="8050872" y="2990062"/>
            <a:ext cx="1467550" cy="954107"/>
          </a:xfrm>
          <a:prstGeom prst="rect">
            <a:avLst/>
          </a:prstGeom>
          <a:noFill/>
        </p:spPr>
        <p:txBody>
          <a:bodyPr wrap="square" rtlCol="0">
            <a:spAutoFit/>
          </a:bodyPr>
          <a:lstStyle/>
          <a:p>
            <a:r>
              <a:rPr lang="en-US" sz="1400" b="1" dirty="0">
                <a:latin typeface="Arial Nova" panose="020B0504020202020204" pitchFamily="34" charset="0"/>
              </a:rPr>
              <a:t>% of residents living outside UK one year ago, 2021</a:t>
            </a:r>
          </a:p>
        </p:txBody>
      </p:sp>
      <p:sp>
        <p:nvSpPr>
          <p:cNvPr id="79" name="TextBox 78">
            <a:extLst>
              <a:ext uri="{FF2B5EF4-FFF2-40B4-BE49-F238E27FC236}">
                <a16:creationId xmlns:a16="http://schemas.microsoft.com/office/drawing/2014/main" id="{55729A88-558E-23C0-9702-B3DE7C1FFB1D}"/>
              </a:ext>
            </a:extLst>
          </p:cNvPr>
          <p:cNvSpPr txBox="1"/>
          <p:nvPr/>
        </p:nvSpPr>
        <p:spPr>
          <a:xfrm>
            <a:off x="9183752" y="3231889"/>
            <a:ext cx="1077810"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0.4%</a:t>
            </a:r>
          </a:p>
        </p:txBody>
      </p:sp>
      <p:sp>
        <p:nvSpPr>
          <p:cNvPr id="80" name="TextBox 79">
            <a:extLst>
              <a:ext uri="{FF2B5EF4-FFF2-40B4-BE49-F238E27FC236}">
                <a16:creationId xmlns:a16="http://schemas.microsoft.com/office/drawing/2014/main" id="{C0788523-4263-59B5-1B79-DC10289F1E81}"/>
              </a:ext>
            </a:extLst>
          </p:cNvPr>
          <p:cNvSpPr txBox="1"/>
          <p:nvPr/>
        </p:nvSpPr>
        <p:spPr>
          <a:xfrm>
            <a:off x="10034186" y="3227802"/>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0.6%</a:t>
            </a:r>
          </a:p>
        </p:txBody>
      </p:sp>
      <p:sp>
        <p:nvSpPr>
          <p:cNvPr id="81" name="TextBox 80">
            <a:extLst>
              <a:ext uri="{FF2B5EF4-FFF2-40B4-BE49-F238E27FC236}">
                <a16:creationId xmlns:a16="http://schemas.microsoft.com/office/drawing/2014/main" id="{26741223-373B-F253-1586-47281CF801AC}"/>
              </a:ext>
            </a:extLst>
          </p:cNvPr>
          <p:cNvSpPr txBox="1"/>
          <p:nvPr/>
        </p:nvSpPr>
        <p:spPr>
          <a:xfrm>
            <a:off x="10896746" y="3233191"/>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0.9%</a:t>
            </a:r>
          </a:p>
        </p:txBody>
      </p:sp>
      <p:sp>
        <p:nvSpPr>
          <p:cNvPr id="82" name="TextBox 81">
            <a:extLst>
              <a:ext uri="{FF2B5EF4-FFF2-40B4-BE49-F238E27FC236}">
                <a16:creationId xmlns:a16="http://schemas.microsoft.com/office/drawing/2014/main" id="{1B76F6E9-9BD8-5564-6208-ED95125A75FE}"/>
              </a:ext>
            </a:extLst>
          </p:cNvPr>
          <p:cNvSpPr txBox="1"/>
          <p:nvPr/>
        </p:nvSpPr>
        <p:spPr>
          <a:xfrm>
            <a:off x="9257734" y="2423701"/>
            <a:ext cx="935031"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4.3%</a:t>
            </a:r>
          </a:p>
        </p:txBody>
      </p:sp>
      <p:sp>
        <p:nvSpPr>
          <p:cNvPr id="83" name="Up Arrow 82">
            <a:extLst>
              <a:ext uri="{FF2B5EF4-FFF2-40B4-BE49-F238E27FC236}">
                <a16:creationId xmlns:a16="http://schemas.microsoft.com/office/drawing/2014/main" id="{1108E52A-1073-3DD2-6C8D-35B8E93534CA}"/>
              </a:ext>
            </a:extLst>
          </p:cNvPr>
          <p:cNvSpPr/>
          <p:nvPr/>
        </p:nvSpPr>
        <p:spPr>
          <a:xfrm>
            <a:off x="9915056" y="2122635"/>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Up Arrow 83">
            <a:extLst>
              <a:ext uri="{FF2B5EF4-FFF2-40B4-BE49-F238E27FC236}">
                <a16:creationId xmlns:a16="http://schemas.microsoft.com/office/drawing/2014/main" id="{4F23DF0F-4390-5FDB-0DD1-5118DD67A765}"/>
              </a:ext>
            </a:extLst>
          </p:cNvPr>
          <p:cNvSpPr/>
          <p:nvPr/>
        </p:nvSpPr>
        <p:spPr>
          <a:xfrm>
            <a:off x="10763898" y="2127942"/>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Up Arrow 84">
            <a:extLst>
              <a:ext uri="{FF2B5EF4-FFF2-40B4-BE49-F238E27FC236}">
                <a16:creationId xmlns:a16="http://schemas.microsoft.com/office/drawing/2014/main" id="{59EC0DE2-BBC5-7013-0B2B-80610CE05061}"/>
              </a:ext>
            </a:extLst>
          </p:cNvPr>
          <p:cNvSpPr/>
          <p:nvPr/>
        </p:nvSpPr>
        <p:spPr>
          <a:xfrm>
            <a:off x="11600309" y="2137880"/>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Box 85">
            <a:extLst>
              <a:ext uri="{FF2B5EF4-FFF2-40B4-BE49-F238E27FC236}">
                <a16:creationId xmlns:a16="http://schemas.microsoft.com/office/drawing/2014/main" id="{B2909B2E-2CDD-DDA0-E720-D348AD74CD6B}"/>
              </a:ext>
            </a:extLst>
          </p:cNvPr>
          <p:cNvSpPr txBox="1"/>
          <p:nvPr/>
        </p:nvSpPr>
        <p:spPr>
          <a:xfrm>
            <a:off x="8057325" y="4958600"/>
            <a:ext cx="1377620" cy="1169551"/>
          </a:xfrm>
          <a:prstGeom prst="rect">
            <a:avLst/>
          </a:prstGeom>
          <a:noFill/>
        </p:spPr>
        <p:txBody>
          <a:bodyPr wrap="square" rtlCol="0">
            <a:spAutoFit/>
          </a:bodyPr>
          <a:lstStyle/>
          <a:p>
            <a:r>
              <a:rPr lang="en-US" sz="1400" b="1" dirty="0">
                <a:latin typeface="Arial Nova" panose="020B0504020202020204" pitchFamily="34" charset="0"/>
              </a:rPr>
              <a:t>% of residents aged 16+ with no quals / level 4+ quals, 2021</a:t>
            </a:r>
          </a:p>
        </p:txBody>
      </p:sp>
      <p:sp>
        <p:nvSpPr>
          <p:cNvPr id="87" name="TextBox 86">
            <a:extLst>
              <a:ext uri="{FF2B5EF4-FFF2-40B4-BE49-F238E27FC236}">
                <a16:creationId xmlns:a16="http://schemas.microsoft.com/office/drawing/2014/main" id="{FC1686FF-FEE6-8F40-8512-C18C1949A606}"/>
              </a:ext>
            </a:extLst>
          </p:cNvPr>
          <p:cNvSpPr txBox="1"/>
          <p:nvPr/>
        </p:nvSpPr>
        <p:spPr>
          <a:xfrm>
            <a:off x="9355943" y="5088101"/>
            <a:ext cx="826967"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25%</a:t>
            </a:r>
          </a:p>
        </p:txBody>
      </p:sp>
      <p:sp>
        <p:nvSpPr>
          <p:cNvPr id="88" name="TextBox 87">
            <a:extLst>
              <a:ext uri="{FF2B5EF4-FFF2-40B4-BE49-F238E27FC236}">
                <a16:creationId xmlns:a16="http://schemas.microsoft.com/office/drawing/2014/main" id="{71D9F0D3-AEE5-1D6B-D791-5DCB2932CA92}"/>
              </a:ext>
            </a:extLst>
          </p:cNvPr>
          <p:cNvSpPr txBox="1"/>
          <p:nvPr/>
        </p:nvSpPr>
        <p:spPr>
          <a:xfrm>
            <a:off x="10201781" y="5082545"/>
            <a:ext cx="830809"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21%</a:t>
            </a:r>
          </a:p>
        </p:txBody>
      </p:sp>
      <p:sp>
        <p:nvSpPr>
          <p:cNvPr id="89" name="TextBox 88">
            <a:extLst>
              <a:ext uri="{FF2B5EF4-FFF2-40B4-BE49-F238E27FC236}">
                <a16:creationId xmlns:a16="http://schemas.microsoft.com/office/drawing/2014/main" id="{81E61159-D3AE-03CF-7195-1FA6CC815934}"/>
              </a:ext>
            </a:extLst>
          </p:cNvPr>
          <p:cNvSpPr txBox="1"/>
          <p:nvPr/>
        </p:nvSpPr>
        <p:spPr>
          <a:xfrm>
            <a:off x="11069497" y="5077711"/>
            <a:ext cx="795484"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18%</a:t>
            </a:r>
          </a:p>
        </p:txBody>
      </p:sp>
      <p:sp>
        <p:nvSpPr>
          <p:cNvPr id="90" name="TextBox 89">
            <a:extLst>
              <a:ext uri="{FF2B5EF4-FFF2-40B4-BE49-F238E27FC236}">
                <a16:creationId xmlns:a16="http://schemas.microsoft.com/office/drawing/2014/main" id="{448A51DD-F362-F533-1E9C-F7AC97432100}"/>
              </a:ext>
            </a:extLst>
          </p:cNvPr>
          <p:cNvSpPr txBox="1"/>
          <p:nvPr/>
        </p:nvSpPr>
        <p:spPr>
          <a:xfrm>
            <a:off x="9362869" y="5469103"/>
            <a:ext cx="826967"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22%</a:t>
            </a:r>
          </a:p>
        </p:txBody>
      </p:sp>
      <p:sp>
        <p:nvSpPr>
          <p:cNvPr id="91" name="TextBox 90">
            <a:extLst>
              <a:ext uri="{FF2B5EF4-FFF2-40B4-BE49-F238E27FC236}">
                <a16:creationId xmlns:a16="http://schemas.microsoft.com/office/drawing/2014/main" id="{D6D5A782-7D4A-9DAE-0019-F3E80A628D42}"/>
              </a:ext>
            </a:extLst>
          </p:cNvPr>
          <p:cNvSpPr txBox="1"/>
          <p:nvPr/>
        </p:nvSpPr>
        <p:spPr>
          <a:xfrm>
            <a:off x="10208707" y="5463547"/>
            <a:ext cx="830809"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25%</a:t>
            </a:r>
          </a:p>
        </p:txBody>
      </p:sp>
      <p:sp>
        <p:nvSpPr>
          <p:cNvPr id="92" name="TextBox 91">
            <a:extLst>
              <a:ext uri="{FF2B5EF4-FFF2-40B4-BE49-F238E27FC236}">
                <a16:creationId xmlns:a16="http://schemas.microsoft.com/office/drawing/2014/main" id="{A60478F7-EF1A-5828-D00A-B798A17B4292}"/>
              </a:ext>
            </a:extLst>
          </p:cNvPr>
          <p:cNvSpPr txBox="1"/>
          <p:nvPr/>
        </p:nvSpPr>
        <p:spPr>
          <a:xfrm>
            <a:off x="11076156" y="5471505"/>
            <a:ext cx="795484"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34%</a:t>
            </a:r>
          </a:p>
        </p:txBody>
      </p:sp>
      <p:cxnSp>
        <p:nvCxnSpPr>
          <p:cNvPr id="93" name="Straight Connector 92">
            <a:extLst>
              <a:ext uri="{FF2B5EF4-FFF2-40B4-BE49-F238E27FC236}">
                <a16:creationId xmlns:a16="http://schemas.microsoft.com/office/drawing/2014/main" id="{7A1B7460-7F7D-1039-952B-9406B907C449}"/>
              </a:ext>
            </a:extLst>
          </p:cNvPr>
          <p:cNvCxnSpPr/>
          <p:nvPr/>
        </p:nvCxnSpPr>
        <p:spPr>
          <a:xfrm>
            <a:off x="9468747" y="5513495"/>
            <a:ext cx="574363" cy="0"/>
          </a:xfrm>
          <a:prstGeom prst="line">
            <a:avLst/>
          </a:prstGeom>
          <a:ln w="31750">
            <a:solidFill>
              <a:srgbClr val="288036"/>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91997F1-AE04-1E2C-2EA1-F7BDF1E34DC3}"/>
              </a:ext>
            </a:extLst>
          </p:cNvPr>
          <p:cNvCxnSpPr/>
          <p:nvPr/>
        </p:nvCxnSpPr>
        <p:spPr>
          <a:xfrm>
            <a:off x="10317342" y="5510030"/>
            <a:ext cx="574363" cy="0"/>
          </a:xfrm>
          <a:prstGeom prst="line">
            <a:avLst/>
          </a:prstGeom>
          <a:ln w="31750">
            <a:solidFill>
              <a:srgbClr val="2E76B9"/>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A1EC371-E122-0846-A42C-F8155BFE3F36}"/>
              </a:ext>
            </a:extLst>
          </p:cNvPr>
          <p:cNvCxnSpPr/>
          <p:nvPr/>
        </p:nvCxnSpPr>
        <p:spPr>
          <a:xfrm>
            <a:off x="11186717" y="5506565"/>
            <a:ext cx="574363" cy="0"/>
          </a:xfrm>
          <a:prstGeom prst="line">
            <a:avLst/>
          </a:prstGeom>
          <a:ln w="31750">
            <a:solidFill>
              <a:srgbClr val="D8397E"/>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8056121-F814-1228-AAEE-3901412A0893}"/>
              </a:ext>
            </a:extLst>
          </p:cNvPr>
          <p:cNvSpPr/>
          <p:nvPr/>
        </p:nvSpPr>
        <p:spPr>
          <a:xfrm>
            <a:off x="269034" y="520593"/>
            <a:ext cx="11657757" cy="950617"/>
          </a:xfrm>
          <a:prstGeom prst="rect">
            <a:avLst/>
          </a:prstGeom>
          <a:solidFill>
            <a:srgbClr val="288036"/>
          </a:solidFill>
          <a:ln>
            <a:noFill/>
          </a:ln>
          <a:effectLst/>
        </p:spPr>
        <p:style>
          <a:lnRef idx="1">
            <a:schemeClr val="accent1"/>
          </a:lnRef>
          <a:fillRef idx="3">
            <a:schemeClr val="accent1"/>
          </a:fillRef>
          <a:effectRef idx="2">
            <a:schemeClr val="accent1"/>
          </a:effectRef>
          <a:fontRef idx="minor">
            <a:schemeClr val="lt1"/>
          </a:fontRef>
        </p:style>
      </p:sp>
      <p:sp>
        <p:nvSpPr>
          <p:cNvPr id="4" name="TextBox 3">
            <a:extLst>
              <a:ext uri="{FF2B5EF4-FFF2-40B4-BE49-F238E27FC236}">
                <a16:creationId xmlns:a16="http://schemas.microsoft.com/office/drawing/2014/main" id="{44F3DB4A-41B1-D30E-921D-7C5A8B79FC20}"/>
              </a:ext>
            </a:extLst>
          </p:cNvPr>
          <p:cNvSpPr txBox="1"/>
          <p:nvPr/>
        </p:nvSpPr>
        <p:spPr>
          <a:xfrm>
            <a:off x="271783" y="518217"/>
            <a:ext cx="5656406" cy="954107"/>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LOCAL LEARNING COMMUNITY - DEMOGRAPHICS</a:t>
            </a:r>
          </a:p>
        </p:txBody>
      </p:sp>
      <p:sp>
        <p:nvSpPr>
          <p:cNvPr id="5" name="TextBox 4">
            <a:extLst>
              <a:ext uri="{FF2B5EF4-FFF2-40B4-BE49-F238E27FC236}">
                <a16:creationId xmlns:a16="http://schemas.microsoft.com/office/drawing/2014/main" id="{9B6691AF-383F-D849-7748-52D3D55E43BF}"/>
              </a:ext>
            </a:extLst>
          </p:cNvPr>
          <p:cNvSpPr txBox="1"/>
          <p:nvPr/>
        </p:nvSpPr>
        <p:spPr>
          <a:xfrm>
            <a:off x="8143466" y="712264"/>
            <a:ext cx="2804019"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EAST LINDSEY</a:t>
            </a:r>
          </a:p>
        </p:txBody>
      </p:sp>
      <p:pic>
        <p:nvPicPr>
          <p:cNvPr id="8" name="Picture 7" descr="A picture containing silhouette&#10;&#10;Description automatically generated">
            <a:extLst>
              <a:ext uri="{FF2B5EF4-FFF2-40B4-BE49-F238E27FC236}">
                <a16:creationId xmlns:a16="http://schemas.microsoft.com/office/drawing/2014/main" id="{B352DD41-B2C4-B4D1-4C25-618676F94393}"/>
              </a:ext>
            </a:extLst>
          </p:cNvPr>
          <p:cNvPicPr>
            <a:picLocks noChangeAspect="1"/>
          </p:cNvPicPr>
          <p:nvPr/>
        </p:nvPicPr>
        <p:blipFill>
          <a:blip r:embed="rId5"/>
          <a:stretch>
            <a:fillRect/>
          </a:stretch>
        </p:blipFill>
        <p:spPr>
          <a:xfrm>
            <a:off x="9362869" y="1540408"/>
            <a:ext cx="622675" cy="791914"/>
          </a:xfrm>
          <a:prstGeom prst="rect">
            <a:avLst/>
          </a:prstGeom>
        </p:spPr>
      </p:pic>
      <p:pic>
        <p:nvPicPr>
          <p:cNvPr id="9" name="Picture 8" descr="A picture containing silhouette&#10;&#10;Description automatically generated">
            <a:extLst>
              <a:ext uri="{FF2B5EF4-FFF2-40B4-BE49-F238E27FC236}">
                <a16:creationId xmlns:a16="http://schemas.microsoft.com/office/drawing/2014/main" id="{3B25A2CD-FCF7-7F0F-DFEC-619D2CF3863B}"/>
              </a:ext>
            </a:extLst>
          </p:cNvPr>
          <p:cNvPicPr>
            <a:picLocks noChangeAspect="1"/>
          </p:cNvPicPr>
          <p:nvPr/>
        </p:nvPicPr>
        <p:blipFill>
          <a:blip r:embed="rId5">
            <a:biLevel thresh="25000"/>
          </a:blip>
          <a:stretch>
            <a:fillRect/>
          </a:stretch>
        </p:blipFill>
        <p:spPr>
          <a:xfrm>
            <a:off x="11023369" y="499319"/>
            <a:ext cx="760899" cy="967706"/>
          </a:xfrm>
          <a:prstGeom prst="rect">
            <a:avLst/>
          </a:prstGeom>
        </p:spPr>
      </p:pic>
      <p:pic>
        <p:nvPicPr>
          <p:cNvPr id="6" name="Picture 5">
            <a:extLst>
              <a:ext uri="{FF2B5EF4-FFF2-40B4-BE49-F238E27FC236}">
                <a16:creationId xmlns:a16="http://schemas.microsoft.com/office/drawing/2014/main" id="{B18594D3-2B9C-1881-5DF3-707243624E98}"/>
              </a:ext>
            </a:extLst>
          </p:cNvPr>
          <p:cNvPicPr>
            <a:picLocks noChangeAspect="1"/>
          </p:cNvPicPr>
          <p:nvPr/>
        </p:nvPicPr>
        <p:blipFill>
          <a:blip r:embed="rId6"/>
          <a:stretch>
            <a:fillRect/>
          </a:stretch>
        </p:blipFill>
        <p:spPr>
          <a:xfrm>
            <a:off x="10312811" y="1584734"/>
            <a:ext cx="522054" cy="703477"/>
          </a:xfrm>
          <a:prstGeom prst="rect">
            <a:avLst/>
          </a:prstGeom>
        </p:spPr>
      </p:pic>
    </p:spTree>
    <p:extLst>
      <p:ext uri="{BB962C8B-B14F-4D97-AF65-F5344CB8AC3E}">
        <p14:creationId xmlns:p14="http://schemas.microsoft.com/office/powerpoint/2010/main" val="4165659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CB4B57A-73C9-CDEF-2C1D-1ACF4335835C}"/>
              </a:ext>
            </a:extLst>
          </p:cNvPr>
          <p:cNvSpPr/>
          <p:nvPr/>
        </p:nvSpPr>
        <p:spPr>
          <a:xfrm>
            <a:off x="8094416" y="4182305"/>
            <a:ext cx="3832375" cy="2404393"/>
          </a:xfrm>
          <a:prstGeom prst="rect">
            <a:avLst/>
          </a:prstGeom>
          <a:solidFill>
            <a:srgbClr val="2E78BD">
              <a:alpha val="19909"/>
            </a:srgb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79EC9FC0-8CD4-B09E-FB9A-6B330E8A9C3D}"/>
              </a:ext>
            </a:extLst>
          </p:cNvPr>
          <p:cNvSpPr/>
          <p:nvPr/>
        </p:nvSpPr>
        <p:spPr>
          <a:xfrm>
            <a:off x="8094416" y="1531992"/>
            <a:ext cx="3841615" cy="2598219"/>
          </a:xfrm>
          <a:prstGeom prst="rect">
            <a:avLst/>
          </a:prstGeom>
          <a:solidFill>
            <a:srgbClr val="D8397C">
              <a:alpha val="19909"/>
            </a:srgb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2BB2C33E-0425-B2C0-7BB2-79F48C693225}"/>
              </a:ext>
            </a:extLst>
          </p:cNvPr>
          <p:cNvSpPr/>
          <p:nvPr/>
        </p:nvSpPr>
        <p:spPr>
          <a:xfrm>
            <a:off x="269032" y="1523304"/>
            <a:ext cx="3828555" cy="2606907"/>
          </a:xfrm>
          <a:prstGeom prst="rect">
            <a:avLst/>
          </a:prstGeom>
          <a:solidFill>
            <a:srgbClr val="0C8036">
              <a:alpha val="10336"/>
            </a:srgb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E4353FE4-2688-A91A-9627-D42D4EB9F7F3}"/>
              </a:ext>
            </a:extLst>
          </p:cNvPr>
          <p:cNvSpPr/>
          <p:nvPr/>
        </p:nvSpPr>
        <p:spPr>
          <a:xfrm>
            <a:off x="274819" y="4182305"/>
            <a:ext cx="3820143" cy="2404393"/>
          </a:xfrm>
          <a:prstGeom prst="rect">
            <a:avLst/>
          </a:prstGeom>
          <a:solidFill>
            <a:srgbClr val="EFBF7A">
              <a:alpha val="19909"/>
            </a:srgb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8" name="TextBox 7">
            <a:extLst>
              <a:ext uri="{FF2B5EF4-FFF2-40B4-BE49-F238E27FC236}">
                <a16:creationId xmlns:a16="http://schemas.microsoft.com/office/drawing/2014/main" id="{0519F17C-5D87-E04B-9495-3C7C35CA7C6C}"/>
              </a:ext>
            </a:extLst>
          </p:cNvPr>
          <p:cNvSpPr txBox="1"/>
          <p:nvPr/>
        </p:nvSpPr>
        <p:spPr>
          <a:xfrm>
            <a:off x="274819" y="514503"/>
            <a:ext cx="5447887" cy="954107"/>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LOCAL LEARNING COMMUNITY CHARACTERISTICS</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6" name="TextBox 5">
            <a:extLst>
              <a:ext uri="{FF2B5EF4-FFF2-40B4-BE49-F238E27FC236}">
                <a16:creationId xmlns:a16="http://schemas.microsoft.com/office/drawing/2014/main" id="{E15C826F-8D95-B305-CAA8-9D3CBF7D9D79}"/>
              </a:ext>
            </a:extLst>
          </p:cNvPr>
          <p:cNvSpPr txBox="1"/>
          <p:nvPr/>
        </p:nvSpPr>
        <p:spPr>
          <a:xfrm>
            <a:off x="269033" y="1543065"/>
            <a:ext cx="3828554" cy="2577629"/>
          </a:xfrm>
          <a:prstGeom prst="rect">
            <a:avLst/>
          </a:prstGeom>
          <a:noFill/>
        </p:spPr>
        <p:txBody>
          <a:bodyPr wrap="square" rtlCol="0">
            <a:spAutoFit/>
          </a:bodyPr>
          <a:lstStyle/>
          <a:p>
            <a:pPr>
              <a:spcAft>
                <a:spcPts val="300"/>
              </a:spcAft>
            </a:pPr>
            <a:r>
              <a:rPr lang="en-US" sz="1400" b="1" dirty="0">
                <a:latin typeface="Arial Nova" panose="020B0504020202020204" pitchFamily="34" charset="0"/>
              </a:rPr>
              <a:t>Demographics</a:t>
            </a:r>
            <a:r>
              <a:rPr lang="en-US" sz="1400" b="1" dirty="0">
                <a:solidFill>
                  <a:schemeClr val="tx1">
                    <a:lumMod val="75000"/>
                    <a:lumOff val="25000"/>
                  </a:schemeClr>
                </a:solidFill>
                <a:latin typeface="Arial Nova" panose="020B0504020202020204" pitchFamily="34" charset="0"/>
              </a:rPr>
              <a:t>:</a:t>
            </a:r>
          </a:p>
          <a:p>
            <a:pPr marL="285750" indent="-285750">
              <a:spcAft>
                <a:spcPts val="300"/>
              </a:spcAft>
              <a:buFont typeface="Wingdings" pitchFamily="2" charset="2"/>
              <a:buChar char="§"/>
            </a:pPr>
            <a:r>
              <a:rPr lang="en-US" sz="1400" dirty="0">
                <a:latin typeface="Arial Nova" panose="020B0504020202020204" pitchFamily="34" charset="0"/>
              </a:rPr>
              <a:t>Higher population growth than nationally, although mainly differentiated by growth in the oldest age group (67+)</a:t>
            </a:r>
          </a:p>
          <a:p>
            <a:pPr marL="285750" indent="-285750">
              <a:spcAft>
                <a:spcPts val="300"/>
              </a:spcAft>
              <a:buFont typeface="Wingdings" pitchFamily="2" charset="2"/>
              <a:buChar char="§"/>
            </a:pPr>
            <a:r>
              <a:rPr lang="en-US" sz="1400" dirty="0">
                <a:latin typeface="Arial Nova" panose="020B0504020202020204" pitchFamily="34" charset="0"/>
              </a:rPr>
              <a:t>Lower in-migration than nationally; activity is concentrated in areas such as Boston and Lincoln </a:t>
            </a:r>
          </a:p>
          <a:p>
            <a:pPr marL="285750" indent="-285750">
              <a:spcAft>
                <a:spcPts val="300"/>
              </a:spcAft>
              <a:buFont typeface="Wingdings" pitchFamily="2" charset="2"/>
              <a:buChar char="§"/>
            </a:pPr>
            <a:r>
              <a:rPr lang="en-US" sz="1400" dirty="0">
                <a:latin typeface="Arial Nova" panose="020B0504020202020204" pitchFamily="34" charset="0"/>
              </a:rPr>
              <a:t>Real progression locally with people attaining first qualifications, although in terms of higher skills, the area has fallen further behind the national position.</a:t>
            </a:r>
          </a:p>
        </p:txBody>
      </p:sp>
      <p:sp>
        <p:nvSpPr>
          <p:cNvPr id="7" name="TextBox 6">
            <a:extLst>
              <a:ext uri="{FF2B5EF4-FFF2-40B4-BE49-F238E27FC236}">
                <a16:creationId xmlns:a16="http://schemas.microsoft.com/office/drawing/2014/main" id="{9A57C170-7A2F-D723-EE46-15F7E7BCA3DE}"/>
              </a:ext>
            </a:extLst>
          </p:cNvPr>
          <p:cNvSpPr txBox="1"/>
          <p:nvPr/>
        </p:nvSpPr>
        <p:spPr>
          <a:xfrm>
            <a:off x="8094416" y="1525904"/>
            <a:ext cx="3836204" cy="2046714"/>
          </a:xfrm>
          <a:prstGeom prst="rect">
            <a:avLst/>
          </a:prstGeom>
          <a:noFill/>
        </p:spPr>
        <p:txBody>
          <a:bodyPr wrap="square" rtlCol="0">
            <a:spAutoFit/>
          </a:bodyPr>
          <a:lstStyle/>
          <a:p>
            <a:pPr>
              <a:spcAft>
                <a:spcPts val="600"/>
              </a:spcAft>
            </a:pPr>
            <a:r>
              <a:rPr lang="en-US" sz="1400" b="1" dirty="0">
                <a:latin typeface="Arial Nova" panose="020B0504020202020204" pitchFamily="34" charset="0"/>
              </a:rPr>
              <a:t>Economic Participation:</a:t>
            </a:r>
          </a:p>
          <a:p>
            <a:pPr marL="285750" indent="-285750">
              <a:spcAft>
                <a:spcPts val="600"/>
              </a:spcAft>
              <a:buFont typeface="Wingdings" pitchFamily="2" charset="2"/>
              <a:buChar char="§"/>
            </a:pPr>
            <a:r>
              <a:rPr lang="en-US" sz="1400" dirty="0">
                <a:latin typeface="Arial Nova" panose="020B0504020202020204" pitchFamily="34" charset="0"/>
              </a:rPr>
              <a:t>A higher proportion of residents in labour- intensive jobs requiring lower skills levels than those nationally</a:t>
            </a:r>
          </a:p>
          <a:p>
            <a:pPr marL="285750" indent="-285750">
              <a:spcAft>
                <a:spcPts val="600"/>
              </a:spcAft>
              <a:buFont typeface="Wingdings" pitchFamily="2" charset="2"/>
              <a:buChar char="§"/>
            </a:pPr>
            <a:r>
              <a:rPr lang="en-US" sz="1400" dirty="0">
                <a:latin typeface="Arial Nova" panose="020B0504020202020204" pitchFamily="34" charset="0"/>
              </a:rPr>
              <a:t>An area of relatively low pay compared to national figures</a:t>
            </a:r>
          </a:p>
          <a:p>
            <a:pPr marL="285750" indent="-285750">
              <a:spcAft>
                <a:spcPts val="600"/>
              </a:spcAft>
              <a:buFont typeface="Wingdings" pitchFamily="2" charset="2"/>
              <a:buChar char="§"/>
            </a:pPr>
            <a:r>
              <a:rPr lang="en-US" sz="1400" dirty="0">
                <a:latin typeface="Arial Nova" panose="020B0504020202020204" pitchFamily="34" charset="0"/>
              </a:rPr>
              <a:t>A high proportion of working residents claiming Universal Credit</a:t>
            </a:r>
          </a:p>
        </p:txBody>
      </p:sp>
      <p:sp>
        <p:nvSpPr>
          <p:cNvPr id="9" name="TextBox 8">
            <a:extLst>
              <a:ext uri="{FF2B5EF4-FFF2-40B4-BE49-F238E27FC236}">
                <a16:creationId xmlns:a16="http://schemas.microsoft.com/office/drawing/2014/main" id="{FB3D5BCF-AEBA-2976-59B8-3B365DB4B5CD}"/>
              </a:ext>
            </a:extLst>
          </p:cNvPr>
          <p:cNvSpPr txBox="1"/>
          <p:nvPr/>
        </p:nvSpPr>
        <p:spPr>
          <a:xfrm>
            <a:off x="8211312" y="712264"/>
            <a:ext cx="2736173"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LINCOLNSHIRE</a:t>
            </a:r>
          </a:p>
        </p:txBody>
      </p:sp>
      <p:sp>
        <p:nvSpPr>
          <p:cNvPr id="14" name="TextBox 13">
            <a:extLst>
              <a:ext uri="{FF2B5EF4-FFF2-40B4-BE49-F238E27FC236}">
                <a16:creationId xmlns:a16="http://schemas.microsoft.com/office/drawing/2014/main" id="{DA31420C-CCDF-99B5-DFAE-AFC59FDE4DB6}"/>
              </a:ext>
            </a:extLst>
          </p:cNvPr>
          <p:cNvSpPr txBox="1"/>
          <p:nvPr/>
        </p:nvSpPr>
        <p:spPr>
          <a:xfrm>
            <a:off x="268659" y="4182305"/>
            <a:ext cx="3868043" cy="2362185"/>
          </a:xfrm>
          <a:prstGeom prst="rect">
            <a:avLst/>
          </a:prstGeom>
          <a:noFill/>
        </p:spPr>
        <p:txBody>
          <a:bodyPr wrap="square" rtlCol="0">
            <a:spAutoFit/>
          </a:bodyPr>
          <a:lstStyle/>
          <a:p>
            <a:pPr>
              <a:spcAft>
                <a:spcPts val="300"/>
              </a:spcAft>
            </a:pPr>
            <a:r>
              <a:rPr lang="en-US" sz="1400" b="1" dirty="0">
                <a:latin typeface="Arial Nova" panose="020B0504020202020204" pitchFamily="34" charset="0"/>
              </a:rPr>
              <a:t>Education &amp; Skills Participation:</a:t>
            </a:r>
          </a:p>
          <a:p>
            <a:pPr marL="285750" indent="-285750">
              <a:spcAft>
                <a:spcPts val="300"/>
              </a:spcAft>
              <a:buFont typeface="Wingdings" pitchFamily="2" charset="2"/>
              <a:buChar char="§"/>
            </a:pPr>
            <a:r>
              <a:rPr lang="en-US" sz="1400" dirty="0">
                <a:latin typeface="Arial Nova" panose="020B0504020202020204" pitchFamily="34" charset="0"/>
              </a:rPr>
              <a:t>Apprenticeships are increasing faster than nationally, with this growth fuelled by starts from younger people</a:t>
            </a:r>
          </a:p>
          <a:p>
            <a:pPr marL="285750" indent="-285750">
              <a:spcAft>
                <a:spcPts val="300"/>
              </a:spcAft>
              <a:buFont typeface="Wingdings" pitchFamily="2" charset="2"/>
              <a:buChar char="§"/>
            </a:pPr>
            <a:r>
              <a:rPr lang="en-US" sz="1400" dirty="0">
                <a:latin typeface="Arial Nova" panose="020B0504020202020204" pitchFamily="34" charset="0"/>
              </a:rPr>
              <a:t>Above average increases in community learning, although a trend becoming established of decreasing participation by adults in education and training</a:t>
            </a:r>
          </a:p>
          <a:p>
            <a:pPr marL="285750" indent="-285750">
              <a:spcAft>
                <a:spcPts val="300"/>
              </a:spcAft>
              <a:buFont typeface="Wingdings" pitchFamily="2" charset="2"/>
              <a:buChar char="§"/>
            </a:pPr>
            <a:r>
              <a:rPr lang="en-US" sz="1400" dirty="0">
                <a:latin typeface="Arial Nova" panose="020B0504020202020204" pitchFamily="34" charset="0"/>
              </a:rPr>
              <a:t>HE participation growth had stopped, although a big increase in the pandemic.</a:t>
            </a:r>
          </a:p>
        </p:txBody>
      </p:sp>
      <p:sp>
        <p:nvSpPr>
          <p:cNvPr id="19" name="TextBox 18">
            <a:extLst>
              <a:ext uri="{FF2B5EF4-FFF2-40B4-BE49-F238E27FC236}">
                <a16:creationId xmlns:a16="http://schemas.microsoft.com/office/drawing/2014/main" id="{8DA057EC-F202-E6DF-53A1-C9265010B21D}"/>
              </a:ext>
            </a:extLst>
          </p:cNvPr>
          <p:cNvSpPr txBox="1"/>
          <p:nvPr/>
        </p:nvSpPr>
        <p:spPr>
          <a:xfrm>
            <a:off x="8080976" y="4180160"/>
            <a:ext cx="3836205" cy="2400657"/>
          </a:xfrm>
          <a:prstGeom prst="rect">
            <a:avLst/>
          </a:prstGeom>
          <a:noFill/>
        </p:spPr>
        <p:txBody>
          <a:bodyPr wrap="square" rtlCol="0">
            <a:spAutoFit/>
          </a:bodyPr>
          <a:lstStyle/>
          <a:p>
            <a:pPr>
              <a:spcAft>
                <a:spcPts val="600"/>
              </a:spcAft>
            </a:pPr>
            <a:r>
              <a:rPr lang="en-US" sz="1400" b="1" dirty="0">
                <a:latin typeface="Arial Nova" panose="020B0504020202020204" pitchFamily="34" charset="0"/>
              </a:rPr>
              <a:t>Education, Employment, and Skills Implications / Considerations:</a:t>
            </a:r>
            <a:endParaRPr lang="en-US" sz="1400" dirty="0">
              <a:solidFill>
                <a:srgbClr val="FF0000"/>
              </a:solidFill>
              <a:latin typeface="Arial Nova" panose="020B0504020202020204" pitchFamily="34" charset="0"/>
            </a:endParaRPr>
          </a:p>
          <a:p>
            <a:pPr marL="285750" indent="-285750">
              <a:spcAft>
                <a:spcPts val="600"/>
              </a:spcAft>
              <a:buFont typeface="Wingdings" pitchFamily="2" charset="2"/>
              <a:buChar char="§"/>
            </a:pPr>
            <a:r>
              <a:rPr lang="en-US" sz="1400" dirty="0">
                <a:latin typeface="Arial Nova" panose="020B0504020202020204" pitchFamily="34" charset="0"/>
              </a:rPr>
              <a:t>Within a large rural area, there can be below-the-radar employment and skills challenges at a more local level</a:t>
            </a:r>
          </a:p>
          <a:p>
            <a:pPr marL="285750" indent="-285750">
              <a:spcAft>
                <a:spcPts val="600"/>
              </a:spcAft>
              <a:buFont typeface="Wingdings" pitchFamily="2" charset="2"/>
              <a:buChar char="§"/>
            </a:pPr>
            <a:r>
              <a:rPr lang="en-US" sz="1400" dirty="0">
                <a:latin typeface="Arial Nova" panose="020B0504020202020204" pitchFamily="34" charset="0"/>
              </a:rPr>
              <a:t>A clear challenge exists around the aspirations for, and take-up of, upskilling pathways for local people – particularly adults already in the workforce and ensuring that HE participation stabilises</a:t>
            </a:r>
          </a:p>
        </p:txBody>
      </p:sp>
      <p:pic>
        <p:nvPicPr>
          <p:cNvPr id="2" name="Picture 1">
            <a:extLst>
              <a:ext uri="{FF2B5EF4-FFF2-40B4-BE49-F238E27FC236}">
                <a16:creationId xmlns:a16="http://schemas.microsoft.com/office/drawing/2014/main" id="{DD02722E-CD85-B4DE-057A-D34BBB52E91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36702" y="1520703"/>
            <a:ext cx="3918598" cy="5084763"/>
          </a:xfrm>
          <a:prstGeom prst="rect">
            <a:avLst/>
          </a:prstGeom>
        </p:spPr>
      </p:pic>
      <p:pic>
        <p:nvPicPr>
          <p:cNvPr id="3" name="Picture 2">
            <a:extLst>
              <a:ext uri="{FF2B5EF4-FFF2-40B4-BE49-F238E27FC236}">
                <a16:creationId xmlns:a16="http://schemas.microsoft.com/office/drawing/2014/main" id="{8ECD6799-CB18-A1DA-276D-58FE09B32700}"/>
              </a:ext>
            </a:extLst>
          </p:cNvPr>
          <p:cNvPicPr>
            <a:picLocks noChangeAspect="1"/>
          </p:cNvPicPr>
          <p:nvPr/>
        </p:nvPicPr>
        <p:blipFill>
          <a:blip r:embed="rId4" cstate="email">
            <a:biLevel thresh="25000"/>
            <a:extLst>
              <a:ext uri="{BEBA8EAE-BF5A-486C-A8C5-ECC9F3942E4B}">
                <a14:imgProps xmlns:a14="http://schemas.microsoft.com/office/drawing/2010/main">
                  <a14:imgLayer r:embed="rId5">
                    <a14:imgEffect>
                      <a14:colorTemperature colorTemp="11500"/>
                    </a14:imgEffect>
                    <a14:imgEffect>
                      <a14:saturation sat="400000"/>
                    </a14:imgEffect>
                  </a14:imgLayer>
                </a14:imgProps>
              </a:ext>
              <a:ext uri="{28A0092B-C50C-407E-A947-70E740481C1C}">
                <a14:useLocalDpi xmlns:a14="http://schemas.microsoft.com/office/drawing/2010/main"/>
              </a:ext>
            </a:extLst>
          </a:blip>
          <a:stretch>
            <a:fillRect/>
          </a:stretch>
        </p:blipFill>
        <p:spPr>
          <a:xfrm>
            <a:off x="11018184" y="533303"/>
            <a:ext cx="773015" cy="925584"/>
          </a:xfrm>
          <a:prstGeom prst="rect">
            <a:avLst/>
          </a:prstGeom>
        </p:spPr>
      </p:pic>
    </p:spTree>
    <p:extLst>
      <p:ext uri="{BB962C8B-B14F-4D97-AF65-F5344CB8AC3E}">
        <p14:creationId xmlns:p14="http://schemas.microsoft.com/office/powerpoint/2010/main" val="1080665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2984D9-E041-4FA9-B011-4D47EED52240}"/>
              </a:ext>
            </a:extLst>
          </p:cNvPr>
          <p:cNvSpPr txBox="1"/>
          <p:nvPr/>
        </p:nvSpPr>
        <p:spPr>
          <a:xfrm>
            <a:off x="266177" y="1705335"/>
            <a:ext cx="7790206" cy="4708020"/>
          </a:xfrm>
          <a:prstGeom prst="rect">
            <a:avLst/>
          </a:prstGeom>
          <a:noFill/>
        </p:spPr>
        <p:txBody>
          <a:bodyPr wrap="square" rtlCol="0">
            <a:spAutoFit/>
          </a:bodyPr>
          <a:lstStyle/>
          <a:p>
            <a:pPr marL="285750" indent="-285750" defTabSz="457200">
              <a:lnSpc>
                <a:spcPct val="114000"/>
              </a:lnSpc>
              <a:spcAft>
                <a:spcPts val="12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Pupils across East Lindsey achieved an average attainment 8 score of 44.9 in 2021/22 (compared to a national average of 48.8), down from 47.5 in 2020/21 but in line with the national trend.  </a:t>
            </a:r>
            <a:endPar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4000"/>
              </a:lnSpc>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Overall, </a:t>
            </a: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apprenticeship start numbers </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have increased by 60 in 2021/22 to 730, building on the increase in 2020/21 from a low of 560 in 2019/20. This latest increase has mainly been driven by those aged 19 and under across all apprenticeship levels but mainly advanced level. </a:t>
            </a:r>
          </a:p>
          <a:p>
            <a:pPr marL="285750" lvl="0" indent="-285750" defTabSz="457200">
              <a:lnSpc>
                <a:spcPct val="114000"/>
              </a:lnSpc>
              <a:spcAft>
                <a:spcPts val="12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Apprenticeships in ‘Health, Public Services, and Care’ (210 starts – 29%), ‘Business, Administration and Law’ (160 starts – 22%), ‘Retail and Commercial Enterprise’ (110 starts – 15%), and ‘Engineering and Manufacturing Technologies’ (100 starts – 14%) accounted for 79% of all apprenticeship starts in 2021/22. </a:t>
            </a:r>
            <a:endParaRPr lang="en-US" altLang="en-US" sz="1400" dirty="0">
              <a:solidFill>
                <a:srgbClr val="FF0000"/>
              </a:solidFill>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4000"/>
              </a:lnSpc>
              <a:spcAft>
                <a:spcPts val="12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Participation levels of those aged 19+ in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community learning</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increased to 1,200 in 2021/22 (up from a historical low of 1,050 in 2020/21), whereas in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education and training</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participation continued to fall, down from 2,080 in 2020/21 to 1,610 in 2021/22.</a:t>
            </a:r>
            <a:endParaRPr lang="en-US" altLang="en-US" sz="1400" dirty="0">
              <a:solidFill>
                <a:srgbClr val="FF0000"/>
              </a:solidFill>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4000"/>
              </a:lnSpc>
              <a:buFontTx/>
              <a:buChar char="-"/>
              <a:defRPr/>
            </a:pP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Participation in higher education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in East Lindsey is broadly in line with the Greater Lincolnshire average, although it does have a slightly lower proportion of communities in the top quintile for participation. </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descr="Audience raising hands during work presentation">
            <a:extLst>
              <a:ext uri="{FF2B5EF4-FFF2-40B4-BE49-F238E27FC236}">
                <a16:creationId xmlns:a16="http://schemas.microsoft.com/office/drawing/2014/main" id="{4196A122-1EF3-250D-0FBE-CEB3719F9730}"/>
              </a:ext>
            </a:extLst>
          </p:cNvPr>
          <p:cNvPicPr>
            <a:picLocks noChangeAspect="1"/>
          </p:cNvPicPr>
          <p:nvPr/>
        </p:nvPicPr>
        <p:blipFill rotWithShape="1">
          <a:blip r:embed="rId2" cstate="email">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8088672" y="1537791"/>
            <a:ext cx="3836205" cy="5048907"/>
          </a:xfrm>
          <a:prstGeom prst="rect">
            <a:avLst/>
          </a:prstGeom>
        </p:spPr>
      </p:pic>
      <p:sp>
        <p:nvSpPr>
          <p:cNvPr id="4" name="Rectangle 3">
            <a:extLst>
              <a:ext uri="{FF2B5EF4-FFF2-40B4-BE49-F238E27FC236}">
                <a16:creationId xmlns:a16="http://schemas.microsoft.com/office/drawing/2014/main" id="{853CA2E4-0026-7CF4-E619-CA703D737073}"/>
              </a:ext>
            </a:extLst>
          </p:cNvPr>
          <p:cNvSpPr/>
          <p:nvPr/>
        </p:nvSpPr>
        <p:spPr>
          <a:xfrm>
            <a:off x="8099827" y="1531992"/>
            <a:ext cx="3836204" cy="5054706"/>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descr="A picture containing text, plant, flower, wheel&#10;&#10;Description automatically generated">
            <a:extLst>
              <a:ext uri="{FF2B5EF4-FFF2-40B4-BE49-F238E27FC236}">
                <a16:creationId xmlns:a16="http://schemas.microsoft.com/office/drawing/2014/main" id="{1E84F248-1E50-56F4-C820-555CFFAA7C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20612" y="1573965"/>
            <a:ext cx="469899" cy="714246"/>
          </a:xfrm>
          <a:prstGeom prst="rect">
            <a:avLst/>
          </a:prstGeom>
        </p:spPr>
      </p:pic>
      <p:sp>
        <p:nvSpPr>
          <p:cNvPr id="12" name="TextBox 11">
            <a:extLst>
              <a:ext uri="{FF2B5EF4-FFF2-40B4-BE49-F238E27FC236}">
                <a16:creationId xmlns:a16="http://schemas.microsoft.com/office/drawing/2014/main" id="{52A952DF-1F7A-B8CF-22C9-56E4A877D5D4}"/>
              </a:ext>
            </a:extLst>
          </p:cNvPr>
          <p:cNvSpPr txBox="1"/>
          <p:nvPr/>
        </p:nvSpPr>
        <p:spPr>
          <a:xfrm>
            <a:off x="8050872" y="2190239"/>
            <a:ext cx="1505723" cy="738664"/>
          </a:xfrm>
          <a:prstGeom prst="rect">
            <a:avLst/>
          </a:prstGeom>
          <a:noFill/>
        </p:spPr>
        <p:txBody>
          <a:bodyPr wrap="square" rtlCol="0">
            <a:spAutoFit/>
          </a:bodyPr>
          <a:lstStyle/>
          <a:p>
            <a:r>
              <a:rPr lang="en-US" sz="1400" b="1" dirty="0">
                <a:latin typeface="Arial Nova" panose="020B0504020202020204" pitchFamily="34" charset="0"/>
              </a:rPr>
              <a:t>Apprenticeship Starts, </a:t>
            </a:r>
          </a:p>
          <a:p>
            <a:r>
              <a:rPr lang="en-US" sz="1400" b="1" dirty="0">
                <a:latin typeface="Arial Nova" panose="020B0504020202020204" pitchFamily="34" charset="0"/>
              </a:rPr>
              <a:t>20/21 - 21/22</a:t>
            </a:r>
          </a:p>
        </p:txBody>
      </p:sp>
      <p:sp>
        <p:nvSpPr>
          <p:cNvPr id="13" name="TextBox 12">
            <a:extLst>
              <a:ext uri="{FF2B5EF4-FFF2-40B4-BE49-F238E27FC236}">
                <a16:creationId xmlns:a16="http://schemas.microsoft.com/office/drawing/2014/main" id="{BB050260-5D54-0C6B-01EF-EB8F4EB4CB51}"/>
              </a:ext>
            </a:extLst>
          </p:cNvPr>
          <p:cNvSpPr txBox="1"/>
          <p:nvPr/>
        </p:nvSpPr>
        <p:spPr>
          <a:xfrm>
            <a:off x="10036281" y="2335516"/>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11%</a:t>
            </a:r>
          </a:p>
        </p:txBody>
      </p:sp>
      <p:sp>
        <p:nvSpPr>
          <p:cNvPr id="14" name="TextBox 13">
            <a:extLst>
              <a:ext uri="{FF2B5EF4-FFF2-40B4-BE49-F238E27FC236}">
                <a16:creationId xmlns:a16="http://schemas.microsoft.com/office/drawing/2014/main" id="{766F8694-4DD7-DA26-C9B8-13B65359E9E9}"/>
              </a:ext>
            </a:extLst>
          </p:cNvPr>
          <p:cNvSpPr txBox="1"/>
          <p:nvPr/>
        </p:nvSpPr>
        <p:spPr>
          <a:xfrm>
            <a:off x="10898591" y="2330939"/>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9%</a:t>
            </a:r>
          </a:p>
        </p:txBody>
      </p:sp>
      <p:sp>
        <p:nvSpPr>
          <p:cNvPr id="19" name="TextBox 18">
            <a:extLst>
              <a:ext uri="{FF2B5EF4-FFF2-40B4-BE49-F238E27FC236}">
                <a16:creationId xmlns:a16="http://schemas.microsoft.com/office/drawing/2014/main" id="{B1153956-D442-1F16-1E71-2E733DB3ED76}"/>
              </a:ext>
            </a:extLst>
          </p:cNvPr>
          <p:cNvSpPr txBox="1"/>
          <p:nvPr/>
        </p:nvSpPr>
        <p:spPr>
          <a:xfrm>
            <a:off x="8057948" y="2893412"/>
            <a:ext cx="1364831" cy="954107"/>
          </a:xfrm>
          <a:prstGeom prst="rect">
            <a:avLst/>
          </a:prstGeom>
          <a:noFill/>
        </p:spPr>
        <p:txBody>
          <a:bodyPr wrap="square" rtlCol="0">
            <a:spAutoFit/>
          </a:bodyPr>
          <a:lstStyle/>
          <a:p>
            <a:r>
              <a:rPr lang="en-US" sz="1400" b="1" dirty="0">
                <a:latin typeface="Arial Nova" panose="020B0504020202020204" pitchFamily="34" charset="0"/>
              </a:rPr>
              <a:t>Community Learning Participation, 20/21-21/22</a:t>
            </a:r>
          </a:p>
        </p:txBody>
      </p:sp>
      <p:sp>
        <p:nvSpPr>
          <p:cNvPr id="20" name="TextBox 19">
            <a:extLst>
              <a:ext uri="{FF2B5EF4-FFF2-40B4-BE49-F238E27FC236}">
                <a16:creationId xmlns:a16="http://schemas.microsoft.com/office/drawing/2014/main" id="{29D34E74-5866-810E-641B-6261FAD9FBFB}"/>
              </a:ext>
            </a:extLst>
          </p:cNvPr>
          <p:cNvSpPr txBox="1"/>
          <p:nvPr/>
        </p:nvSpPr>
        <p:spPr>
          <a:xfrm>
            <a:off x="8048302" y="3840810"/>
            <a:ext cx="1364831" cy="954107"/>
          </a:xfrm>
          <a:prstGeom prst="rect">
            <a:avLst/>
          </a:prstGeom>
          <a:noFill/>
        </p:spPr>
        <p:txBody>
          <a:bodyPr wrap="square" rtlCol="0">
            <a:spAutoFit/>
          </a:bodyPr>
          <a:lstStyle/>
          <a:p>
            <a:r>
              <a:rPr lang="en-US" sz="1400" b="1" dirty="0">
                <a:latin typeface="Arial Nova" panose="020B0504020202020204" pitchFamily="34" charset="0"/>
              </a:rPr>
              <a:t>Education &amp;  Training Participation, 20/21-21/22</a:t>
            </a:r>
          </a:p>
        </p:txBody>
      </p:sp>
      <p:sp>
        <p:nvSpPr>
          <p:cNvPr id="21" name="TextBox 20">
            <a:extLst>
              <a:ext uri="{FF2B5EF4-FFF2-40B4-BE49-F238E27FC236}">
                <a16:creationId xmlns:a16="http://schemas.microsoft.com/office/drawing/2014/main" id="{A90F7659-23BF-6F52-CAC0-FC4D6093BB18}"/>
              </a:ext>
            </a:extLst>
          </p:cNvPr>
          <p:cNvSpPr txBox="1"/>
          <p:nvPr/>
        </p:nvSpPr>
        <p:spPr>
          <a:xfrm>
            <a:off x="8068476" y="4974101"/>
            <a:ext cx="1574287" cy="1384995"/>
          </a:xfrm>
          <a:prstGeom prst="rect">
            <a:avLst/>
          </a:prstGeom>
          <a:noFill/>
        </p:spPr>
        <p:txBody>
          <a:bodyPr wrap="square" rtlCol="0">
            <a:spAutoFit/>
          </a:bodyPr>
          <a:lstStyle/>
          <a:p>
            <a:r>
              <a:rPr lang="en-US" sz="1400" b="1" dirty="0">
                <a:latin typeface="Arial Nova" panose="020B0504020202020204" pitchFamily="34" charset="0"/>
              </a:rPr>
              <a:t>% of communities    in lowest /</a:t>
            </a:r>
          </a:p>
          <a:p>
            <a:r>
              <a:rPr lang="en-US" sz="1400" b="1" dirty="0">
                <a:latin typeface="Arial Nova" panose="020B0504020202020204" pitchFamily="34" charset="0"/>
              </a:rPr>
              <a:t>highest quintiles for    HE participation</a:t>
            </a:r>
          </a:p>
        </p:txBody>
      </p:sp>
      <p:sp>
        <p:nvSpPr>
          <p:cNvPr id="22" name="TextBox 21">
            <a:extLst>
              <a:ext uri="{FF2B5EF4-FFF2-40B4-BE49-F238E27FC236}">
                <a16:creationId xmlns:a16="http://schemas.microsoft.com/office/drawing/2014/main" id="{99581F0B-8DD8-23DA-7D65-66C98D030259}"/>
              </a:ext>
            </a:extLst>
          </p:cNvPr>
          <p:cNvSpPr txBox="1"/>
          <p:nvPr/>
        </p:nvSpPr>
        <p:spPr>
          <a:xfrm>
            <a:off x="8057326" y="6309235"/>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TUNDRA</a:t>
            </a:r>
          </a:p>
        </p:txBody>
      </p:sp>
      <p:sp>
        <p:nvSpPr>
          <p:cNvPr id="23" name="TextBox 22">
            <a:extLst>
              <a:ext uri="{FF2B5EF4-FFF2-40B4-BE49-F238E27FC236}">
                <a16:creationId xmlns:a16="http://schemas.microsoft.com/office/drawing/2014/main" id="{4AAA28BA-D9B5-2475-08EC-0142C7F9C256}"/>
              </a:ext>
            </a:extLst>
          </p:cNvPr>
          <p:cNvSpPr txBox="1"/>
          <p:nvPr/>
        </p:nvSpPr>
        <p:spPr>
          <a:xfrm>
            <a:off x="8052272" y="4705399"/>
            <a:ext cx="3836203" cy="276999"/>
          </a:xfrm>
          <a:prstGeom prst="rect">
            <a:avLst/>
          </a:prstGeom>
          <a:noFill/>
        </p:spPr>
        <p:txBody>
          <a:bodyPr wrap="square" rtlCol="0">
            <a:spAutoFit/>
          </a:bodyPr>
          <a:lstStyle/>
          <a:p>
            <a:r>
              <a:rPr lang="en-US" sz="1200" b="1" dirty="0">
                <a:latin typeface="Arial Nova" panose="020B0504020202020204" pitchFamily="34" charset="0"/>
              </a:rPr>
              <a:t>Sources: </a:t>
            </a:r>
            <a:r>
              <a:rPr lang="en-US" sz="1200" dirty="0">
                <a:latin typeface="Arial Nova" panose="020B0504020202020204" pitchFamily="34" charset="0"/>
              </a:rPr>
              <a:t>Department for Education</a:t>
            </a:r>
          </a:p>
        </p:txBody>
      </p:sp>
      <p:sp>
        <p:nvSpPr>
          <p:cNvPr id="24" name="TextBox 23">
            <a:extLst>
              <a:ext uri="{FF2B5EF4-FFF2-40B4-BE49-F238E27FC236}">
                <a16:creationId xmlns:a16="http://schemas.microsoft.com/office/drawing/2014/main" id="{2E9AF746-9B84-C339-5648-1FB072380034}"/>
              </a:ext>
            </a:extLst>
          </p:cNvPr>
          <p:cNvSpPr txBox="1"/>
          <p:nvPr/>
        </p:nvSpPr>
        <p:spPr>
          <a:xfrm>
            <a:off x="9257734" y="2330182"/>
            <a:ext cx="935031"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9%</a:t>
            </a:r>
          </a:p>
        </p:txBody>
      </p:sp>
      <p:sp>
        <p:nvSpPr>
          <p:cNvPr id="25" name="Up Arrow 24">
            <a:extLst>
              <a:ext uri="{FF2B5EF4-FFF2-40B4-BE49-F238E27FC236}">
                <a16:creationId xmlns:a16="http://schemas.microsoft.com/office/drawing/2014/main" id="{86A219B5-63E5-A485-A9E7-F0FD2318CA3F}"/>
              </a:ext>
            </a:extLst>
          </p:cNvPr>
          <p:cNvSpPr/>
          <p:nvPr/>
        </p:nvSpPr>
        <p:spPr>
          <a:xfrm>
            <a:off x="9915056" y="2029116"/>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Up Arrow 25">
            <a:extLst>
              <a:ext uri="{FF2B5EF4-FFF2-40B4-BE49-F238E27FC236}">
                <a16:creationId xmlns:a16="http://schemas.microsoft.com/office/drawing/2014/main" id="{F5B852ED-1286-B65E-3400-5248F0FA860D}"/>
              </a:ext>
            </a:extLst>
          </p:cNvPr>
          <p:cNvSpPr/>
          <p:nvPr/>
        </p:nvSpPr>
        <p:spPr>
          <a:xfrm>
            <a:off x="10784680" y="2054753"/>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Up Arrow 26">
            <a:extLst>
              <a:ext uri="{FF2B5EF4-FFF2-40B4-BE49-F238E27FC236}">
                <a16:creationId xmlns:a16="http://schemas.microsoft.com/office/drawing/2014/main" id="{C37433C8-2158-C2E1-F90A-8E896C0E3D70}"/>
              </a:ext>
            </a:extLst>
          </p:cNvPr>
          <p:cNvSpPr/>
          <p:nvPr/>
        </p:nvSpPr>
        <p:spPr>
          <a:xfrm>
            <a:off x="11569136" y="2054752"/>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52547334-039E-9B76-91C2-93D8CEFB2CB7}"/>
              </a:ext>
            </a:extLst>
          </p:cNvPr>
          <p:cNvSpPr txBox="1"/>
          <p:nvPr/>
        </p:nvSpPr>
        <p:spPr>
          <a:xfrm>
            <a:off x="9183752" y="3159152"/>
            <a:ext cx="1077810"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14%</a:t>
            </a:r>
          </a:p>
        </p:txBody>
      </p:sp>
      <p:sp>
        <p:nvSpPr>
          <p:cNvPr id="29" name="TextBox 28">
            <a:extLst>
              <a:ext uri="{FF2B5EF4-FFF2-40B4-BE49-F238E27FC236}">
                <a16:creationId xmlns:a16="http://schemas.microsoft.com/office/drawing/2014/main" id="{2D14F634-D008-E676-1E97-4540EE6A4AE6}"/>
              </a:ext>
            </a:extLst>
          </p:cNvPr>
          <p:cNvSpPr txBox="1"/>
          <p:nvPr/>
        </p:nvSpPr>
        <p:spPr>
          <a:xfrm>
            <a:off x="10034186" y="3155065"/>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22%</a:t>
            </a:r>
          </a:p>
        </p:txBody>
      </p:sp>
      <p:sp>
        <p:nvSpPr>
          <p:cNvPr id="30" name="TextBox 29">
            <a:extLst>
              <a:ext uri="{FF2B5EF4-FFF2-40B4-BE49-F238E27FC236}">
                <a16:creationId xmlns:a16="http://schemas.microsoft.com/office/drawing/2014/main" id="{AA017048-C498-1D65-B6CD-2EFCBA1F0CBF}"/>
              </a:ext>
            </a:extLst>
          </p:cNvPr>
          <p:cNvSpPr txBox="1"/>
          <p:nvPr/>
        </p:nvSpPr>
        <p:spPr>
          <a:xfrm>
            <a:off x="10813618" y="3160454"/>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25%</a:t>
            </a:r>
          </a:p>
        </p:txBody>
      </p:sp>
      <p:sp>
        <p:nvSpPr>
          <p:cNvPr id="31" name="TextBox 30">
            <a:extLst>
              <a:ext uri="{FF2B5EF4-FFF2-40B4-BE49-F238E27FC236}">
                <a16:creationId xmlns:a16="http://schemas.microsoft.com/office/drawing/2014/main" id="{25512070-99C0-9A1B-A55B-CE73688938A9}"/>
              </a:ext>
            </a:extLst>
          </p:cNvPr>
          <p:cNvSpPr txBox="1"/>
          <p:nvPr/>
        </p:nvSpPr>
        <p:spPr>
          <a:xfrm>
            <a:off x="9205780" y="4083153"/>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-23%</a:t>
            </a:r>
          </a:p>
        </p:txBody>
      </p:sp>
      <p:sp>
        <p:nvSpPr>
          <p:cNvPr id="32" name="TextBox 31">
            <a:extLst>
              <a:ext uri="{FF2B5EF4-FFF2-40B4-BE49-F238E27FC236}">
                <a16:creationId xmlns:a16="http://schemas.microsoft.com/office/drawing/2014/main" id="{FF5FEF59-EDA4-5DDB-E973-1659A45713D9}"/>
              </a:ext>
            </a:extLst>
          </p:cNvPr>
          <p:cNvSpPr txBox="1"/>
          <p:nvPr/>
        </p:nvSpPr>
        <p:spPr>
          <a:xfrm>
            <a:off x="10209607" y="4083154"/>
            <a:ext cx="790934"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-5%</a:t>
            </a:r>
          </a:p>
        </p:txBody>
      </p:sp>
      <p:sp>
        <p:nvSpPr>
          <p:cNvPr id="33" name="TextBox 32">
            <a:extLst>
              <a:ext uri="{FF2B5EF4-FFF2-40B4-BE49-F238E27FC236}">
                <a16:creationId xmlns:a16="http://schemas.microsoft.com/office/drawing/2014/main" id="{C972C35C-66F9-0BB3-F382-ED2FA190948B}"/>
              </a:ext>
            </a:extLst>
          </p:cNvPr>
          <p:cNvSpPr txBox="1"/>
          <p:nvPr/>
        </p:nvSpPr>
        <p:spPr>
          <a:xfrm>
            <a:off x="11075992" y="4083154"/>
            <a:ext cx="72912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1%</a:t>
            </a:r>
          </a:p>
        </p:txBody>
      </p:sp>
      <p:sp>
        <p:nvSpPr>
          <p:cNvPr id="34" name="Up Arrow 33">
            <a:extLst>
              <a:ext uri="{FF2B5EF4-FFF2-40B4-BE49-F238E27FC236}">
                <a16:creationId xmlns:a16="http://schemas.microsoft.com/office/drawing/2014/main" id="{82969B7A-3E06-4ABA-9C01-D6C1CD9393DB}"/>
              </a:ext>
            </a:extLst>
          </p:cNvPr>
          <p:cNvSpPr/>
          <p:nvPr/>
        </p:nvSpPr>
        <p:spPr>
          <a:xfrm>
            <a:off x="9911591" y="2836147"/>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Up Arrow 34">
            <a:extLst>
              <a:ext uri="{FF2B5EF4-FFF2-40B4-BE49-F238E27FC236}">
                <a16:creationId xmlns:a16="http://schemas.microsoft.com/office/drawing/2014/main" id="{57CCDADA-D012-5D8F-15D8-4C48C8B7ECE8}"/>
              </a:ext>
            </a:extLst>
          </p:cNvPr>
          <p:cNvSpPr/>
          <p:nvPr/>
        </p:nvSpPr>
        <p:spPr>
          <a:xfrm>
            <a:off x="10781215" y="2861784"/>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Up Arrow 35">
            <a:extLst>
              <a:ext uri="{FF2B5EF4-FFF2-40B4-BE49-F238E27FC236}">
                <a16:creationId xmlns:a16="http://schemas.microsoft.com/office/drawing/2014/main" id="{76444759-C305-93F9-609C-6AB01152D96D}"/>
              </a:ext>
            </a:extLst>
          </p:cNvPr>
          <p:cNvSpPr/>
          <p:nvPr/>
        </p:nvSpPr>
        <p:spPr>
          <a:xfrm>
            <a:off x="11565671" y="2861783"/>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Up Arrow 36">
            <a:extLst>
              <a:ext uri="{FF2B5EF4-FFF2-40B4-BE49-F238E27FC236}">
                <a16:creationId xmlns:a16="http://schemas.microsoft.com/office/drawing/2014/main" id="{D30A3E62-9E1A-BB6D-0B71-5C01000BE323}"/>
              </a:ext>
            </a:extLst>
          </p:cNvPr>
          <p:cNvSpPr/>
          <p:nvPr/>
        </p:nvSpPr>
        <p:spPr>
          <a:xfrm rot="10800000">
            <a:off x="9908126" y="3767867"/>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Up Arrow 37">
            <a:extLst>
              <a:ext uri="{FF2B5EF4-FFF2-40B4-BE49-F238E27FC236}">
                <a16:creationId xmlns:a16="http://schemas.microsoft.com/office/drawing/2014/main" id="{AFEB56B2-8FC5-B803-C552-3A7FDC9842F2}"/>
              </a:ext>
            </a:extLst>
          </p:cNvPr>
          <p:cNvSpPr/>
          <p:nvPr/>
        </p:nvSpPr>
        <p:spPr>
          <a:xfrm rot="10800000">
            <a:off x="10777750" y="3793504"/>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Up Arrow 38">
            <a:extLst>
              <a:ext uri="{FF2B5EF4-FFF2-40B4-BE49-F238E27FC236}">
                <a16:creationId xmlns:a16="http://schemas.microsoft.com/office/drawing/2014/main" id="{BEDB6D36-FCC0-2FA1-61E6-53E0D001FB04}"/>
              </a:ext>
            </a:extLst>
          </p:cNvPr>
          <p:cNvSpPr/>
          <p:nvPr/>
        </p:nvSpPr>
        <p:spPr>
          <a:xfrm>
            <a:off x="11562206" y="3793503"/>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F164E1B9-A38E-AB93-8B52-966191083E58}"/>
              </a:ext>
            </a:extLst>
          </p:cNvPr>
          <p:cNvSpPr txBox="1"/>
          <p:nvPr/>
        </p:nvSpPr>
        <p:spPr>
          <a:xfrm>
            <a:off x="9236144" y="5234904"/>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25%</a:t>
            </a:r>
          </a:p>
        </p:txBody>
      </p:sp>
      <p:cxnSp>
        <p:nvCxnSpPr>
          <p:cNvPr id="41" name="Straight Connector 40">
            <a:extLst>
              <a:ext uri="{FF2B5EF4-FFF2-40B4-BE49-F238E27FC236}">
                <a16:creationId xmlns:a16="http://schemas.microsoft.com/office/drawing/2014/main" id="{20C31385-8A3A-278F-405D-F9C0A6F5EBEA}"/>
              </a:ext>
            </a:extLst>
          </p:cNvPr>
          <p:cNvCxnSpPr/>
          <p:nvPr/>
        </p:nvCxnSpPr>
        <p:spPr>
          <a:xfrm>
            <a:off x="9396010" y="5700533"/>
            <a:ext cx="574363" cy="0"/>
          </a:xfrm>
          <a:prstGeom prst="line">
            <a:avLst/>
          </a:prstGeom>
          <a:ln w="31750">
            <a:solidFill>
              <a:srgbClr val="288036"/>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3DBCE21-98F9-82C9-340D-002B68ABEAB1}"/>
              </a:ext>
            </a:extLst>
          </p:cNvPr>
          <p:cNvSpPr txBox="1"/>
          <p:nvPr/>
        </p:nvSpPr>
        <p:spPr>
          <a:xfrm>
            <a:off x="9236144" y="5703265"/>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6%</a:t>
            </a:r>
          </a:p>
        </p:txBody>
      </p:sp>
      <p:sp>
        <p:nvSpPr>
          <p:cNvPr id="43" name="TextBox 42">
            <a:extLst>
              <a:ext uri="{FF2B5EF4-FFF2-40B4-BE49-F238E27FC236}">
                <a16:creationId xmlns:a16="http://schemas.microsoft.com/office/drawing/2014/main" id="{768DA49B-C0C0-00FD-4BFA-1763579EB358}"/>
              </a:ext>
            </a:extLst>
          </p:cNvPr>
          <p:cNvSpPr txBox="1"/>
          <p:nvPr/>
        </p:nvSpPr>
        <p:spPr>
          <a:xfrm>
            <a:off x="10095128" y="5231441"/>
            <a:ext cx="925178"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25%</a:t>
            </a:r>
          </a:p>
        </p:txBody>
      </p:sp>
      <p:sp>
        <p:nvSpPr>
          <p:cNvPr id="44" name="TextBox 43">
            <a:extLst>
              <a:ext uri="{FF2B5EF4-FFF2-40B4-BE49-F238E27FC236}">
                <a16:creationId xmlns:a16="http://schemas.microsoft.com/office/drawing/2014/main" id="{5631E768-B5C8-349B-A958-6F5EC9E16904}"/>
              </a:ext>
            </a:extLst>
          </p:cNvPr>
          <p:cNvSpPr txBox="1"/>
          <p:nvPr/>
        </p:nvSpPr>
        <p:spPr>
          <a:xfrm>
            <a:off x="10095128" y="5699802"/>
            <a:ext cx="925178"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9%</a:t>
            </a:r>
          </a:p>
        </p:txBody>
      </p:sp>
      <p:cxnSp>
        <p:nvCxnSpPr>
          <p:cNvPr id="45" name="Straight Connector 44">
            <a:extLst>
              <a:ext uri="{FF2B5EF4-FFF2-40B4-BE49-F238E27FC236}">
                <a16:creationId xmlns:a16="http://schemas.microsoft.com/office/drawing/2014/main" id="{260B997D-1C3C-DED7-7392-4484434B37E5}"/>
              </a:ext>
            </a:extLst>
          </p:cNvPr>
          <p:cNvCxnSpPr/>
          <p:nvPr/>
        </p:nvCxnSpPr>
        <p:spPr>
          <a:xfrm>
            <a:off x="10254996" y="5697068"/>
            <a:ext cx="574363" cy="0"/>
          </a:xfrm>
          <a:prstGeom prst="line">
            <a:avLst/>
          </a:prstGeom>
          <a:ln w="31750">
            <a:solidFill>
              <a:srgbClr val="2E76B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C2BA776-C82C-1DC4-4AEA-55D25857A4FA}"/>
              </a:ext>
            </a:extLst>
          </p:cNvPr>
          <p:cNvSpPr txBox="1"/>
          <p:nvPr/>
        </p:nvSpPr>
        <p:spPr>
          <a:xfrm>
            <a:off x="10965659" y="5227746"/>
            <a:ext cx="925178" cy="461665"/>
          </a:xfrm>
          <a:prstGeom prst="rect">
            <a:avLst/>
          </a:prstGeom>
          <a:noFill/>
        </p:spPr>
        <p:txBody>
          <a:bodyPr wrap="square" rtlCol="0">
            <a:spAutoFit/>
          </a:bodyPr>
          <a:lstStyle/>
          <a:p>
            <a:pPr algn="ctr"/>
            <a:r>
              <a:rPr lang="en-US" sz="2400" b="1" dirty="0">
                <a:solidFill>
                  <a:srgbClr val="D8397C"/>
                </a:solidFill>
                <a:latin typeface="Arial Nova" panose="020B0504020202020204" pitchFamily="34" charset="0"/>
              </a:rPr>
              <a:t>20%</a:t>
            </a:r>
          </a:p>
        </p:txBody>
      </p:sp>
      <p:sp>
        <p:nvSpPr>
          <p:cNvPr id="6" name="TextBox 5">
            <a:extLst>
              <a:ext uri="{FF2B5EF4-FFF2-40B4-BE49-F238E27FC236}">
                <a16:creationId xmlns:a16="http://schemas.microsoft.com/office/drawing/2014/main" id="{6116B6A5-302C-DC4A-5625-90C85265EB14}"/>
              </a:ext>
            </a:extLst>
          </p:cNvPr>
          <p:cNvSpPr txBox="1"/>
          <p:nvPr/>
        </p:nvSpPr>
        <p:spPr>
          <a:xfrm>
            <a:off x="10965659" y="5696107"/>
            <a:ext cx="925178" cy="461665"/>
          </a:xfrm>
          <a:prstGeom prst="rect">
            <a:avLst/>
          </a:prstGeom>
          <a:noFill/>
        </p:spPr>
        <p:txBody>
          <a:bodyPr wrap="square" rtlCol="0">
            <a:spAutoFit/>
          </a:bodyPr>
          <a:lstStyle/>
          <a:p>
            <a:pPr algn="ctr"/>
            <a:r>
              <a:rPr lang="en-US" sz="2400" b="1" dirty="0">
                <a:solidFill>
                  <a:srgbClr val="D8397C"/>
                </a:solidFill>
                <a:latin typeface="Arial Nova" panose="020B0504020202020204" pitchFamily="34" charset="0"/>
              </a:rPr>
              <a:t>20%</a:t>
            </a:r>
          </a:p>
        </p:txBody>
      </p:sp>
      <p:cxnSp>
        <p:nvCxnSpPr>
          <p:cNvPr id="11" name="Straight Connector 10">
            <a:extLst>
              <a:ext uri="{FF2B5EF4-FFF2-40B4-BE49-F238E27FC236}">
                <a16:creationId xmlns:a16="http://schemas.microsoft.com/office/drawing/2014/main" id="{04A4EC60-00CC-2D9B-72F7-E83EB4CF46FC}"/>
              </a:ext>
            </a:extLst>
          </p:cNvPr>
          <p:cNvCxnSpPr/>
          <p:nvPr/>
        </p:nvCxnSpPr>
        <p:spPr>
          <a:xfrm>
            <a:off x="11125527" y="5693373"/>
            <a:ext cx="574363" cy="0"/>
          </a:xfrm>
          <a:prstGeom prst="line">
            <a:avLst/>
          </a:prstGeom>
          <a:ln w="31750">
            <a:solidFill>
              <a:srgbClr val="D8397C"/>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05673BED-BADF-DA1D-2D44-2B35D8128C36}"/>
              </a:ext>
            </a:extLst>
          </p:cNvPr>
          <p:cNvSpPr/>
          <p:nvPr/>
        </p:nvSpPr>
        <p:spPr>
          <a:xfrm>
            <a:off x="269034" y="520593"/>
            <a:ext cx="11657757" cy="950617"/>
          </a:xfrm>
          <a:prstGeom prst="rect">
            <a:avLst/>
          </a:prstGeom>
          <a:solidFill>
            <a:srgbClr val="EE9F3F"/>
          </a:solidFill>
          <a:ln>
            <a:noFill/>
          </a:ln>
          <a:effectLst/>
        </p:spPr>
        <p:style>
          <a:lnRef idx="1">
            <a:schemeClr val="accent1"/>
          </a:lnRef>
          <a:fillRef idx="3">
            <a:schemeClr val="accent1"/>
          </a:fillRef>
          <a:effectRef idx="2">
            <a:schemeClr val="accent1"/>
          </a:effectRef>
          <a:fontRef idx="minor">
            <a:schemeClr val="lt1"/>
          </a:fontRef>
        </p:style>
      </p:sp>
      <p:sp>
        <p:nvSpPr>
          <p:cNvPr id="47" name="TextBox 46">
            <a:extLst>
              <a:ext uri="{FF2B5EF4-FFF2-40B4-BE49-F238E27FC236}">
                <a16:creationId xmlns:a16="http://schemas.microsoft.com/office/drawing/2014/main" id="{C330678F-63C2-EC99-5A38-34847747D8D4}"/>
              </a:ext>
            </a:extLst>
          </p:cNvPr>
          <p:cNvSpPr txBox="1"/>
          <p:nvPr/>
        </p:nvSpPr>
        <p:spPr>
          <a:xfrm>
            <a:off x="263469" y="518217"/>
            <a:ext cx="7688729" cy="954107"/>
          </a:xfrm>
          <a:prstGeom prst="rect">
            <a:avLst/>
          </a:prstGeom>
          <a:noFill/>
        </p:spPr>
        <p:txBody>
          <a:bodyPr wrap="square" rtlCol="0">
            <a:spAutoFit/>
          </a:bodyPr>
          <a:lstStyle/>
          <a:p>
            <a:pPr lvl="0">
              <a:defRPr/>
            </a:pP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Segoe UI Historic" panose="020B0502040204020203" pitchFamily="34" charset="0"/>
                <a:cs typeface="Segoe UI Historic" panose="020B0502040204020203" pitchFamily="34" charset="0"/>
              </a:rPr>
              <a:t>LOCAL LEARNING COMMUNITY - </a:t>
            </a: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EDUCATION </a:t>
            </a: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Segoe UI Historic" panose="020B0502040204020203" pitchFamily="34" charset="0"/>
                <a:cs typeface="Segoe UI Historic" panose="020B0502040204020203" pitchFamily="34" charset="0"/>
              </a:rPr>
              <a:t>&amp; SKILLS </a:t>
            </a: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PARTICIPATION</a:t>
            </a:r>
          </a:p>
        </p:txBody>
      </p:sp>
      <p:sp>
        <p:nvSpPr>
          <p:cNvPr id="48" name="TextBox 47">
            <a:extLst>
              <a:ext uri="{FF2B5EF4-FFF2-40B4-BE49-F238E27FC236}">
                <a16:creationId xmlns:a16="http://schemas.microsoft.com/office/drawing/2014/main" id="{1E52AE97-0F19-AF9B-80BA-3CFDF127131D}"/>
              </a:ext>
            </a:extLst>
          </p:cNvPr>
          <p:cNvSpPr txBox="1"/>
          <p:nvPr/>
        </p:nvSpPr>
        <p:spPr>
          <a:xfrm>
            <a:off x="8307212" y="712264"/>
            <a:ext cx="2640274"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EAST LINDSEY</a:t>
            </a:r>
          </a:p>
        </p:txBody>
      </p:sp>
      <p:pic>
        <p:nvPicPr>
          <p:cNvPr id="9" name="Picture 8" descr="A picture containing silhouette&#10;&#10;Description automatically generated">
            <a:extLst>
              <a:ext uri="{FF2B5EF4-FFF2-40B4-BE49-F238E27FC236}">
                <a16:creationId xmlns:a16="http://schemas.microsoft.com/office/drawing/2014/main" id="{D681FD5A-5276-4441-C5FF-F5D015F51669}"/>
              </a:ext>
            </a:extLst>
          </p:cNvPr>
          <p:cNvPicPr>
            <a:picLocks noChangeAspect="1"/>
          </p:cNvPicPr>
          <p:nvPr/>
        </p:nvPicPr>
        <p:blipFill>
          <a:blip r:embed="rId5"/>
          <a:stretch>
            <a:fillRect/>
          </a:stretch>
        </p:blipFill>
        <p:spPr>
          <a:xfrm>
            <a:off x="9362869" y="1540408"/>
            <a:ext cx="622675" cy="791914"/>
          </a:xfrm>
          <a:prstGeom prst="rect">
            <a:avLst/>
          </a:prstGeom>
        </p:spPr>
      </p:pic>
      <p:pic>
        <p:nvPicPr>
          <p:cNvPr id="15" name="Picture 14" descr="A picture containing silhouette&#10;&#10;Description automatically generated">
            <a:extLst>
              <a:ext uri="{FF2B5EF4-FFF2-40B4-BE49-F238E27FC236}">
                <a16:creationId xmlns:a16="http://schemas.microsoft.com/office/drawing/2014/main" id="{1892534A-5E3A-60E1-C779-5A942803DD12}"/>
              </a:ext>
            </a:extLst>
          </p:cNvPr>
          <p:cNvPicPr>
            <a:picLocks noChangeAspect="1"/>
          </p:cNvPicPr>
          <p:nvPr/>
        </p:nvPicPr>
        <p:blipFill>
          <a:blip r:embed="rId5">
            <a:biLevel thresh="25000"/>
          </a:blip>
          <a:stretch>
            <a:fillRect/>
          </a:stretch>
        </p:blipFill>
        <p:spPr>
          <a:xfrm>
            <a:off x="11023369" y="499319"/>
            <a:ext cx="760899" cy="967706"/>
          </a:xfrm>
          <a:prstGeom prst="rect">
            <a:avLst/>
          </a:prstGeom>
        </p:spPr>
      </p:pic>
      <p:pic>
        <p:nvPicPr>
          <p:cNvPr id="7" name="Picture 6">
            <a:extLst>
              <a:ext uri="{FF2B5EF4-FFF2-40B4-BE49-F238E27FC236}">
                <a16:creationId xmlns:a16="http://schemas.microsoft.com/office/drawing/2014/main" id="{F5CBAA8C-DAC3-E289-B458-70704D77C523}"/>
              </a:ext>
            </a:extLst>
          </p:cNvPr>
          <p:cNvPicPr>
            <a:picLocks noChangeAspect="1"/>
          </p:cNvPicPr>
          <p:nvPr/>
        </p:nvPicPr>
        <p:blipFill>
          <a:blip r:embed="rId6"/>
          <a:stretch>
            <a:fillRect/>
          </a:stretch>
        </p:blipFill>
        <p:spPr>
          <a:xfrm>
            <a:off x="10312811" y="1584734"/>
            <a:ext cx="522054" cy="703477"/>
          </a:xfrm>
          <a:prstGeom prst="rect">
            <a:avLst/>
          </a:prstGeom>
        </p:spPr>
      </p:pic>
    </p:spTree>
    <p:extLst>
      <p:ext uri="{BB962C8B-B14F-4D97-AF65-F5344CB8AC3E}">
        <p14:creationId xmlns:p14="http://schemas.microsoft.com/office/powerpoint/2010/main" val="2633147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descr="Steel workers walking in a factory">
            <a:extLst>
              <a:ext uri="{FF2B5EF4-FFF2-40B4-BE49-F238E27FC236}">
                <a16:creationId xmlns:a16="http://schemas.microsoft.com/office/drawing/2014/main" id="{B346739A-271A-D1E6-A41C-0740E8A6CB88}"/>
              </a:ext>
            </a:extLst>
          </p:cNvPr>
          <p:cNvPicPr>
            <a:picLocks noChangeAspect="1"/>
          </p:cNvPicPr>
          <p:nvPr/>
        </p:nvPicPr>
        <p:blipFill rotWithShape="1">
          <a:blip r:embed="rId3" cstate="email">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8089553" y="1529923"/>
            <a:ext cx="3838908" cy="5058843"/>
          </a:xfrm>
          <a:prstGeom prst="rect">
            <a:avLst/>
          </a:prstGeom>
        </p:spPr>
      </p:pic>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D8397C"/>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452984D9-E041-4FA9-B011-4D47EED52240}"/>
              </a:ext>
            </a:extLst>
          </p:cNvPr>
          <p:cNvSpPr txBox="1"/>
          <p:nvPr/>
        </p:nvSpPr>
        <p:spPr>
          <a:xfrm>
            <a:off x="267732" y="1621430"/>
            <a:ext cx="7790206" cy="4961102"/>
          </a:xfrm>
          <a:prstGeom prst="rect">
            <a:avLst/>
          </a:prstGeom>
          <a:noFill/>
        </p:spPr>
        <p:txBody>
          <a:bodyPr wrap="square" rtlCol="0">
            <a:spAutoFit/>
          </a:bodyPr>
          <a:lstStyle/>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20% of the resident population aged 16 plus are in either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‘Process, plant, and machine operative’ or ‘Elementary’ occupations</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a:t>
            </a:r>
            <a:r>
              <a:rPr lang="en-US" altLang="en-US" sz="1400" dirty="0">
                <a:solidFill>
                  <a:schemeClr val="tx1">
                    <a:lumMod val="75000"/>
                    <a:lumOff val="25000"/>
                  </a:schemeClr>
                </a:solidFill>
                <a:latin typeface="Arial Nova" panose="020B0504020202020204" pitchFamily="34" charset="0"/>
                <a:ea typeface="Segoe UI Historic" panose="020B0502040204020203" pitchFamily="34" charset="0"/>
                <a:cs typeface="BrowalliaUPC" panose="020B0604020202020204" pitchFamily="34" charset="-34"/>
              </a:rPr>
              <a:t>This is lower than the Greater Lincolnshire average (24% ), although above the national average (17%).</a:t>
            </a:r>
          </a:p>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We estimate that around 39% of all residents in work earn below £20,319 per annum (AEB low-pay indicator). This compares with 33% across Greater Lincolnshire and 30% nationally.</a:t>
            </a:r>
          </a:p>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On average, the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basic hours worked (excluding overtime)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by residents in East Lindsey are higher than locally and nationally. Concentrating on full-time workers, in East Lindsey they work 38.4 hours per week compared to 37.5 hours </a:t>
            </a:r>
            <a:r>
              <a:rPr lang="en-US" altLang="en-US" sz="1400" dirty="0">
                <a:solidFill>
                  <a:schemeClr val="tx1">
                    <a:lumMod val="75000"/>
                    <a:lumOff val="25000"/>
                  </a:schemeClr>
                </a:solidFill>
                <a:latin typeface="Arial Nova" panose="020B0504020202020204" pitchFamily="34" charset="0"/>
                <a:ea typeface="Segoe UI Historic" panose="020B0502040204020203" pitchFamily="34" charset="0"/>
                <a:cs typeface="BrowalliaUPC" panose="020B0604020202020204" pitchFamily="34" charset="-34"/>
              </a:rPr>
              <a:t>locally and nationally. </a:t>
            </a:r>
          </a:p>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Based on the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claimant count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(the number of people claiming Jobseeker's Allowance plus those who claim Universal Credit and are required to seek work and be available for work), 3.5% of working-age residents were claiming an out-of-work benefit compared to 3.4% across Greater Lincolnshire, and 3.7% nationally.</a:t>
            </a:r>
          </a:p>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As of February 2023, 13,929 East Lindsey residents were claiming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Universal Credit</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Of these, 33% (4,564 residents) were in work (compared to 37% across Greater Lincolnshire and 36% nationally), whilst 19% (2,615 residents) were searching for work (compared to 21% across Greater Lincolnshire and 24% nationally). </a:t>
            </a:r>
          </a:p>
          <a:p>
            <a:pPr marL="285750" indent="-285750" defTabSz="457200">
              <a:lnSpc>
                <a:spcPct val="110000"/>
              </a:lnSpc>
              <a:spcAft>
                <a:spcPts val="600"/>
              </a:spcAft>
              <a:buFontTx/>
              <a:buChar char="-"/>
              <a:defRPr/>
            </a:pPr>
            <a:r>
              <a:rPr lang="en-US" altLang="en-US" sz="1400" dirty="0">
                <a:solidFill>
                  <a:schemeClr val="tx1">
                    <a:lumMod val="75000"/>
                    <a:lumOff val="25000"/>
                  </a:schemeClr>
                </a:solidFill>
                <a:latin typeface="Arial Nova" panose="020B0504020202020204" pitchFamily="34" charset="0"/>
                <a:ea typeface="Segoe UI Historic" panose="020B0502040204020203" pitchFamily="34" charset="0"/>
                <a:cs typeface="BrowalliaUPC" panose="020B0604020202020204" pitchFamily="34" charset="-34"/>
              </a:rPr>
              <a:t>9.2% of working-age East Lindsey residents (7,240 people) are disabled, and their day-to-day activities are limited. This is substantially higher than the Greater Lincolnshire (6.6%) and national (5.8%) averages.</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D3E58AAA-0622-FD94-8DB5-E9FF9F560A06}"/>
              </a:ext>
            </a:extLst>
          </p:cNvPr>
          <p:cNvSpPr txBox="1"/>
          <p:nvPr/>
        </p:nvSpPr>
        <p:spPr>
          <a:xfrm>
            <a:off x="265477" y="516418"/>
            <a:ext cx="612805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Segoe UI Historic" panose="020B0502040204020203" pitchFamily="34" charset="0"/>
                <a:cs typeface="Segoe UI Historic" panose="020B0502040204020203" pitchFamily="34" charset="0"/>
              </a:rPr>
              <a:t>LOCAL LEARNING COMMUNITY - </a:t>
            </a: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ECONOMIC PARTICIPATION</a:t>
            </a:r>
          </a:p>
        </p:txBody>
      </p:sp>
      <p:sp>
        <p:nvSpPr>
          <p:cNvPr id="8" name="Rectangle 7">
            <a:extLst>
              <a:ext uri="{FF2B5EF4-FFF2-40B4-BE49-F238E27FC236}">
                <a16:creationId xmlns:a16="http://schemas.microsoft.com/office/drawing/2014/main" id="{1DCBFF79-A073-9A84-1885-FE183663C7AA}"/>
              </a:ext>
            </a:extLst>
          </p:cNvPr>
          <p:cNvSpPr/>
          <p:nvPr/>
        </p:nvSpPr>
        <p:spPr>
          <a:xfrm>
            <a:off x="8089553" y="1531992"/>
            <a:ext cx="3836204" cy="5054706"/>
          </a:xfrm>
          <a:prstGeom prst="rect">
            <a:avLst/>
          </a:prstGeom>
          <a:solidFill>
            <a:srgbClr val="D8397C">
              <a:alpha val="19909"/>
            </a:srgbClr>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descr="A picture containing text, plant, flower, wheel&#10;&#10;Description automatically generated">
            <a:extLst>
              <a:ext uri="{FF2B5EF4-FFF2-40B4-BE49-F238E27FC236}">
                <a16:creationId xmlns:a16="http://schemas.microsoft.com/office/drawing/2014/main" id="{86B00E7C-643A-2502-39B5-6F54915830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20612" y="1573965"/>
            <a:ext cx="469899" cy="714246"/>
          </a:xfrm>
          <a:prstGeom prst="rect">
            <a:avLst/>
          </a:prstGeom>
        </p:spPr>
      </p:pic>
      <p:sp>
        <p:nvSpPr>
          <p:cNvPr id="12" name="TextBox 11">
            <a:extLst>
              <a:ext uri="{FF2B5EF4-FFF2-40B4-BE49-F238E27FC236}">
                <a16:creationId xmlns:a16="http://schemas.microsoft.com/office/drawing/2014/main" id="{6BB58022-11F3-C46F-A902-BACD1C6F9288}"/>
              </a:ext>
            </a:extLst>
          </p:cNvPr>
          <p:cNvSpPr txBox="1"/>
          <p:nvPr/>
        </p:nvSpPr>
        <p:spPr>
          <a:xfrm>
            <a:off x="8050872" y="2148199"/>
            <a:ext cx="1505723" cy="830997"/>
          </a:xfrm>
          <a:prstGeom prst="rect">
            <a:avLst/>
          </a:prstGeom>
          <a:noFill/>
        </p:spPr>
        <p:txBody>
          <a:bodyPr wrap="square" rtlCol="0">
            <a:spAutoFit/>
          </a:bodyPr>
          <a:lstStyle/>
          <a:p>
            <a:r>
              <a:rPr lang="en-US" sz="1200" b="1" dirty="0">
                <a:latin typeface="Arial Nova" panose="020B0504020202020204" pitchFamily="34" charset="0"/>
              </a:rPr>
              <a:t>% of resident population aged 16+ in ‘labour intensive’ roles</a:t>
            </a:r>
          </a:p>
        </p:txBody>
      </p:sp>
      <p:sp>
        <p:nvSpPr>
          <p:cNvPr id="14" name="TextBox 13">
            <a:extLst>
              <a:ext uri="{FF2B5EF4-FFF2-40B4-BE49-F238E27FC236}">
                <a16:creationId xmlns:a16="http://schemas.microsoft.com/office/drawing/2014/main" id="{B223764D-36AF-7C40-7CAE-4FFF35DC8C8E}"/>
              </a:ext>
            </a:extLst>
          </p:cNvPr>
          <p:cNvSpPr txBox="1"/>
          <p:nvPr/>
        </p:nvSpPr>
        <p:spPr>
          <a:xfrm>
            <a:off x="10036281" y="2335516"/>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24%</a:t>
            </a:r>
          </a:p>
        </p:txBody>
      </p:sp>
      <p:sp>
        <p:nvSpPr>
          <p:cNvPr id="19" name="TextBox 18">
            <a:extLst>
              <a:ext uri="{FF2B5EF4-FFF2-40B4-BE49-F238E27FC236}">
                <a16:creationId xmlns:a16="http://schemas.microsoft.com/office/drawing/2014/main" id="{001487DC-233D-CF0F-9829-56EA65A6DF90}"/>
              </a:ext>
            </a:extLst>
          </p:cNvPr>
          <p:cNvSpPr txBox="1"/>
          <p:nvPr/>
        </p:nvSpPr>
        <p:spPr>
          <a:xfrm>
            <a:off x="10898591" y="2330939"/>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17%</a:t>
            </a:r>
          </a:p>
        </p:txBody>
      </p:sp>
      <p:sp>
        <p:nvSpPr>
          <p:cNvPr id="20" name="TextBox 19">
            <a:extLst>
              <a:ext uri="{FF2B5EF4-FFF2-40B4-BE49-F238E27FC236}">
                <a16:creationId xmlns:a16="http://schemas.microsoft.com/office/drawing/2014/main" id="{05A88410-F2E9-F503-A1D8-D3BD662F6E06}"/>
              </a:ext>
            </a:extLst>
          </p:cNvPr>
          <p:cNvSpPr txBox="1"/>
          <p:nvPr/>
        </p:nvSpPr>
        <p:spPr>
          <a:xfrm>
            <a:off x="8048301" y="3165617"/>
            <a:ext cx="1420427" cy="830997"/>
          </a:xfrm>
          <a:prstGeom prst="rect">
            <a:avLst/>
          </a:prstGeom>
          <a:noFill/>
        </p:spPr>
        <p:txBody>
          <a:bodyPr wrap="square" rtlCol="0">
            <a:spAutoFit/>
          </a:bodyPr>
          <a:lstStyle/>
          <a:p>
            <a:r>
              <a:rPr lang="en-US" sz="1200" b="1" dirty="0">
                <a:latin typeface="Arial Nova" panose="020B0504020202020204" pitchFamily="34" charset="0"/>
              </a:rPr>
              <a:t>Median basic hours worked per week by full-time workers</a:t>
            </a:r>
          </a:p>
        </p:txBody>
      </p:sp>
      <p:sp>
        <p:nvSpPr>
          <p:cNvPr id="21" name="TextBox 20">
            <a:extLst>
              <a:ext uri="{FF2B5EF4-FFF2-40B4-BE49-F238E27FC236}">
                <a16:creationId xmlns:a16="http://schemas.microsoft.com/office/drawing/2014/main" id="{6F30AB4E-4653-27D4-5366-B6E9CAA7E186}"/>
              </a:ext>
            </a:extLst>
          </p:cNvPr>
          <p:cNvSpPr txBox="1"/>
          <p:nvPr/>
        </p:nvSpPr>
        <p:spPr>
          <a:xfrm>
            <a:off x="8048303" y="4366318"/>
            <a:ext cx="1209432" cy="1015663"/>
          </a:xfrm>
          <a:prstGeom prst="rect">
            <a:avLst/>
          </a:prstGeom>
          <a:noFill/>
        </p:spPr>
        <p:txBody>
          <a:bodyPr wrap="square" rtlCol="0">
            <a:spAutoFit/>
          </a:bodyPr>
          <a:lstStyle/>
          <a:p>
            <a:r>
              <a:rPr lang="en-US" sz="1200" b="1" dirty="0">
                <a:latin typeface="Arial Nova" panose="020B0504020202020204" pitchFamily="34" charset="0"/>
              </a:rPr>
              <a:t>Claimant count as a % of working age residents (Feb 2023)</a:t>
            </a:r>
          </a:p>
        </p:txBody>
      </p:sp>
      <p:sp>
        <p:nvSpPr>
          <p:cNvPr id="22" name="TextBox 21">
            <a:extLst>
              <a:ext uri="{FF2B5EF4-FFF2-40B4-BE49-F238E27FC236}">
                <a16:creationId xmlns:a16="http://schemas.microsoft.com/office/drawing/2014/main" id="{07D262C2-CC3C-78F4-EA00-B37690B482EA}"/>
              </a:ext>
            </a:extLst>
          </p:cNvPr>
          <p:cNvSpPr txBox="1"/>
          <p:nvPr/>
        </p:nvSpPr>
        <p:spPr>
          <a:xfrm>
            <a:off x="8068476" y="5604716"/>
            <a:ext cx="1488119" cy="830997"/>
          </a:xfrm>
          <a:prstGeom prst="rect">
            <a:avLst/>
          </a:prstGeom>
          <a:noFill/>
        </p:spPr>
        <p:txBody>
          <a:bodyPr wrap="square" rtlCol="0">
            <a:spAutoFit/>
          </a:bodyPr>
          <a:lstStyle/>
          <a:p>
            <a:r>
              <a:rPr lang="en-US" sz="1200" b="1" dirty="0">
                <a:latin typeface="Arial Nova" panose="020B0504020202020204" pitchFamily="34" charset="0"/>
              </a:rPr>
              <a:t>% of Universal Credit claimants in work (Feb 2023)</a:t>
            </a:r>
          </a:p>
        </p:txBody>
      </p:sp>
      <p:sp>
        <p:nvSpPr>
          <p:cNvPr id="23" name="TextBox 22">
            <a:extLst>
              <a:ext uri="{FF2B5EF4-FFF2-40B4-BE49-F238E27FC236}">
                <a16:creationId xmlns:a16="http://schemas.microsoft.com/office/drawing/2014/main" id="{80012A4C-4EE8-5118-3079-31729AC66110}"/>
              </a:ext>
            </a:extLst>
          </p:cNvPr>
          <p:cNvSpPr txBox="1"/>
          <p:nvPr/>
        </p:nvSpPr>
        <p:spPr>
          <a:xfrm>
            <a:off x="8057326" y="6330255"/>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Department for Work and Pensions</a:t>
            </a:r>
          </a:p>
        </p:txBody>
      </p:sp>
      <p:sp>
        <p:nvSpPr>
          <p:cNvPr id="4" name="TextBox 3">
            <a:extLst>
              <a:ext uri="{FF2B5EF4-FFF2-40B4-BE49-F238E27FC236}">
                <a16:creationId xmlns:a16="http://schemas.microsoft.com/office/drawing/2014/main" id="{C4C72550-0EAE-63DD-F837-9780C40ED2A2}"/>
              </a:ext>
            </a:extLst>
          </p:cNvPr>
          <p:cNvSpPr txBox="1"/>
          <p:nvPr/>
        </p:nvSpPr>
        <p:spPr>
          <a:xfrm>
            <a:off x="9257734" y="2330182"/>
            <a:ext cx="935031"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20%</a:t>
            </a:r>
          </a:p>
        </p:txBody>
      </p:sp>
      <p:sp>
        <p:nvSpPr>
          <p:cNvPr id="30" name="TextBox 29">
            <a:extLst>
              <a:ext uri="{FF2B5EF4-FFF2-40B4-BE49-F238E27FC236}">
                <a16:creationId xmlns:a16="http://schemas.microsoft.com/office/drawing/2014/main" id="{2DFF0FD2-E0FA-B70D-F8E7-CF98F7BCA55A}"/>
              </a:ext>
            </a:extLst>
          </p:cNvPr>
          <p:cNvSpPr txBox="1"/>
          <p:nvPr/>
        </p:nvSpPr>
        <p:spPr>
          <a:xfrm>
            <a:off x="9183752" y="3337822"/>
            <a:ext cx="1077810"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38.4</a:t>
            </a:r>
          </a:p>
        </p:txBody>
      </p:sp>
      <p:sp>
        <p:nvSpPr>
          <p:cNvPr id="31" name="TextBox 30">
            <a:extLst>
              <a:ext uri="{FF2B5EF4-FFF2-40B4-BE49-F238E27FC236}">
                <a16:creationId xmlns:a16="http://schemas.microsoft.com/office/drawing/2014/main" id="{4EEB303E-8EBD-590C-2329-46E8E7FA06EE}"/>
              </a:ext>
            </a:extLst>
          </p:cNvPr>
          <p:cNvSpPr txBox="1"/>
          <p:nvPr/>
        </p:nvSpPr>
        <p:spPr>
          <a:xfrm>
            <a:off x="10034186" y="3333735"/>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37.5</a:t>
            </a:r>
          </a:p>
        </p:txBody>
      </p:sp>
      <p:sp>
        <p:nvSpPr>
          <p:cNvPr id="32" name="TextBox 31">
            <a:extLst>
              <a:ext uri="{FF2B5EF4-FFF2-40B4-BE49-F238E27FC236}">
                <a16:creationId xmlns:a16="http://schemas.microsoft.com/office/drawing/2014/main" id="{375DCB28-2B2F-6AD7-F33D-000E9A6B2716}"/>
              </a:ext>
            </a:extLst>
          </p:cNvPr>
          <p:cNvSpPr txBox="1"/>
          <p:nvPr/>
        </p:nvSpPr>
        <p:spPr>
          <a:xfrm>
            <a:off x="10906165" y="3339124"/>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37.5</a:t>
            </a:r>
          </a:p>
        </p:txBody>
      </p:sp>
      <p:sp>
        <p:nvSpPr>
          <p:cNvPr id="33" name="TextBox 32">
            <a:extLst>
              <a:ext uri="{FF2B5EF4-FFF2-40B4-BE49-F238E27FC236}">
                <a16:creationId xmlns:a16="http://schemas.microsoft.com/office/drawing/2014/main" id="{37760E44-8112-F3B5-4089-AC86E6FEB663}"/>
              </a:ext>
            </a:extLst>
          </p:cNvPr>
          <p:cNvSpPr txBox="1"/>
          <p:nvPr/>
        </p:nvSpPr>
        <p:spPr>
          <a:xfrm>
            <a:off x="9220081" y="4629681"/>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3.5%</a:t>
            </a:r>
          </a:p>
        </p:txBody>
      </p:sp>
      <p:sp>
        <p:nvSpPr>
          <p:cNvPr id="34" name="TextBox 33">
            <a:extLst>
              <a:ext uri="{FF2B5EF4-FFF2-40B4-BE49-F238E27FC236}">
                <a16:creationId xmlns:a16="http://schemas.microsoft.com/office/drawing/2014/main" id="{17555AE4-F6B2-E6B1-7219-54EDE3F18BF6}"/>
              </a:ext>
            </a:extLst>
          </p:cNvPr>
          <p:cNvSpPr txBox="1"/>
          <p:nvPr/>
        </p:nvSpPr>
        <p:spPr>
          <a:xfrm>
            <a:off x="10082897" y="4629682"/>
            <a:ext cx="911005"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3.4%</a:t>
            </a:r>
          </a:p>
        </p:txBody>
      </p:sp>
      <p:sp>
        <p:nvSpPr>
          <p:cNvPr id="35" name="TextBox 34">
            <a:extLst>
              <a:ext uri="{FF2B5EF4-FFF2-40B4-BE49-F238E27FC236}">
                <a16:creationId xmlns:a16="http://schemas.microsoft.com/office/drawing/2014/main" id="{86D66B6C-1FB6-4CA7-D7CA-827B37844B0A}"/>
              </a:ext>
            </a:extLst>
          </p:cNvPr>
          <p:cNvSpPr txBox="1"/>
          <p:nvPr/>
        </p:nvSpPr>
        <p:spPr>
          <a:xfrm>
            <a:off x="10941983" y="4629682"/>
            <a:ext cx="911005"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3.7%</a:t>
            </a:r>
          </a:p>
        </p:txBody>
      </p:sp>
      <p:sp>
        <p:nvSpPr>
          <p:cNvPr id="44" name="TextBox 43">
            <a:extLst>
              <a:ext uri="{FF2B5EF4-FFF2-40B4-BE49-F238E27FC236}">
                <a16:creationId xmlns:a16="http://schemas.microsoft.com/office/drawing/2014/main" id="{E96F1FA2-3A3D-715D-EEAA-192A2C3FA65B}"/>
              </a:ext>
            </a:extLst>
          </p:cNvPr>
          <p:cNvSpPr txBox="1"/>
          <p:nvPr/>
        </p:nvSpPr>
        <p:spPr>
          <a:xfrm>
            <a:off x="9261545" y="5823479"/>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33%</a:t>
            </a:r>
          </a:p>
        </p:txBody>
      </p:sp>
      <p:sp>
        <p:nvSpPr>
          <p:cNvPr id="48" name="TextBox 47">
            <a:extLst>
              <a:ext uri="{FF2B5EF4-FFF2-40B4-BE49-F238E27FC236}">
                <a16:creationId xmlns:a16="http://schemas.microsoft.com/office/drawing/2014/main" id="{197C9B6D-8B9B-15BE-639E-B2DE38A3976B}"/>
              </a:ext>
            </a:extLst>
          </p:cNvPr>
          <p:cNvSpPr txBox="1"/>
          <p:nvPr/>
        </p:nvSpPr>
        <p:spPr>
          <a:xfrm>
            <a:off x="10103595" y="5820016"/>
            <a:ext cx="925178"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37%</a:t>
            </a:r>
          </a:p>
        </p:txBody>
      </p:sp>
      <p:sp>
        <p:nvSpPr>
          <p:cNvPr id="13" name="TextBox 12">
            <a:extLst>
              <a:ext uri="{FF2B5EF4-FFF2-40B4-BE49-F238E27FC236}">
                <a16:creationId xmlns:a16="http://schemas.microsoft.com/office/drawing/2014/main" id="{18763106-647C-D7F1-E7F9-8435B94C7E41}"/>
              </a:ext>
            </a:extLst>
          </p:cNvPr>
          <p:cNvSpPr txBox="1"/>
          <p:nvPr/>
        </p:nvSpPr>
        <p:spPr>
          <a:xfrm>
            <a:off x="10983266" y="5820016"/>
            <a:ext cx="911005"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36%</a:t>
            </a:r>
          </a:p>
        </p:txBody>
      </p:sp>
      <p:sp>
        <p:nvSpPr>
          <p:cNvPr id="25" name="TextBox 24">
            <a:extLst>
              <a:ext uri="{FF2B5EF4-FFF2-40B4-BE49-F238E27FC236}">
                <a16:creationId xmlns:a16="http://schemas.microsoft.com/office/drawing/2014/main" id="{DAD8B6B7-F7C4-D750-D9EA-756B3E3A5CF2}"/>
              </a:ext>
            </a:extLst>
          </p:cNvPr>
          <p:cNvSpPr txBox="1"/>
          <p:nvPr/>
        </p:nvSpPr>
        <p:spPr>
          <a:xfrm>
            <a:off x="8053362" y="2876595"/>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2021 Census, Office for National Statistics</a:t>
            </a:r>
          </a:p>
        </p:txBody>
      </p:sp>
      <p:sp>
        <p:nvSpPr>
          <p:cNvPr id="26" name="TextBox 25">
            <a:extLst>
              <a:ext uri="{FF2B5EF4-FFF2-40B4-BE49-F238E27FC236}">
                <a16:creationId xmlns:a16="http://schemas.microsoft.com/office/drawing/2014/main" id="{6C419E77-EFB8-7566-7308-6FC247BCFDFE}"/>
              </a:ext>
            </a:extLst>
          </p:cNvPr>
          <p:cNvSpPr txBox="1"/>
          <p:nvPr/>
        </p:nvSpPr>
        <p:spPr>
          <a:xfrm>
            <a:off x="8048301" y="3891757"/>
            <a:ext cx="3836203" cy="461665"/>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2022</a:t>
            </a:r>
            <a:r>
              <a:rPr lang="en-US" sz="1200" b="1" dirty="0">
                <a:latin typeface="Arial Nova" panose="020B0504020202020204" pitchFamily="34" charset="0"/>
              </a:rPr>
              <a:t> </a:t>
            </a:r>
            <a:r>
              <a:rPr lang="en-US" sz="1200" dirty="0">
                <a:latin typeface="Arial Nova" panose="020B0504020202020204" pitchFamily="34" charset="0"/>
              </a:rPr>
              <a:t>Annual Survey of Hours and Earnings, Office for National Statistics</a:t>
            </a:r>
          </a:p>
        </p:txBody>
      </p:sp>
      <p:sp>
        <p:nvSpPr>
          <p:cNvPr id="36" name="TextBox 35">
            <a:extLst>
              <a:ext uri="{FF2B5EF4-FFF2-40B4-BE49-F238E27FC236}">
                <a16:creationId xmlns:a16="http://schemas.microsoft.com/office/drawing/2014/main" id="{CD2EC2ED-4924-D598-F5AB-9793BE966FE9}"/>
              </a:ext>
            </a:extLst>
          </p:cNvPr>
          <p:cNvSpPr txBox="1"/>
          <p:nvPr/>
        </p:nvSpPr>
        <p:spPr>
          <a:xfrm>
            <a:off x="8040482" y="5299150"/>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Office for National Statistics</a:t>
            </a:r>
          </a:p>
        </p:txBody>
      </p:sp>
      <p:sp>
        <p:nvSpPr>
          <p:cNvPr id="3" name="TextBox 2">
            <a:extLst>
              <a:ext uri="{FF2B5EF4-FFF2-40B4-BE49-F238E27FC236}">
                <a16:creationId xmlns:a16="http://schemas.microsoft.com/office/drawing/2014/main" id="{767B740D-720A-A9C4-4200-ECCFDB480D96}"/>
              </a:ext>
            </a:extLst>
          </p:cNvPr>
          <p:cNvSpPr txBox="1"/>
          <p:nvPr/>
        </p:nvSpPr>
        <p:spPr>
          <a:xfrm>
            <a:off x="7909560" y="712264"/>
            <a:ext cx="3037925"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EAST LINDSEY</a:t>
            </a:r>
          </a:p>
        </p:txBody>
      </p:sp>
      <p:pic>
        <p:nvPicPr>
          <p:cNvPr id="7" name="Picture 6" descr="A picture containing silhouette&#10;&#10;Description automatically generated">
            <a:extLst>
              <a:ext uri="{FF2B5EF4-FFF2-40B4-BE49-F238E27FC236}">
                <a16:creationId xmlns:a16="http://schemas.microsoft.com/office/drawing/2014/main" id="{96578234-EDD7-8157-839E-9E31879B1771}"/>
              </a:ext>
            </a:extLst>
          </p:cNvPr>
          <p:cNvPicPr>
            <a:picLocks noChangeAspect="1"/>
          </p:cNvPicPr>
          <p:nvPr/>
        </p:nvPicPr>
        <p:blipFill>
          <a:blip r:embed="rId6"/>
          <a:stretch>
            <a:fillRect/>
          </a:stretch>
        </p:blipFill>
        <p:spPr>
          <a:xfrm>
            <a:off x="9362869" y="1540408"/>
            <a:ext cx="622675" cy="791914"/>
          </a:xfrm>
          <a:prstGeom prst="rect">
            <a:avLst/>
          </a:prstGeom>
        </p:spPr>
      </p:pic>
      <p:pic>
        <p:nvPicPr>
          <p:cNvPr id="11" name="Picture 10" descr="A picture containing silhouette&#10;&#10;Description automatically generated">
            <a:extLst>
              <a:ext uri="{FF2B5EF4-FFF2-40B4-BE49-F238E27FC236}">
                <a16:creationId xmlns:a16="http://schemas.microsoft.com/office/drawing/2014/main" id="{70504BB0-6955-7598-7C86-13497A892926}"/>
              </a:ext>
            </a:extLst>
          </p:cNvPr>
          <p:cNvPicPr>
            <a:picLocks noChangeAspect="1"/>
          </p:cNvPicPr>
          <p:nvPr/>
        </p:nvPicPr>
        <p:blipFill>
          <a:blip r:embed="rId6">
            <a:biLevel thresh="25000"/>
          </a:blip>
          <a:stretch>
            <a:fillRect/>
          </a:stretch>
        </p:blipFill>
        <p:spPr>
          <a:xfrm>
            <a:off x="11023369" y="499319"/>
            <a:ext cx="760899" cy="967706"/>
          </a:xfrm>
          <a:prstGeom prst="rect">
            <a:avLst/>
          </a:prstGeom>
        </p:spPr>
      </p:pic>
      <p:pic>
        <p:nvPicPr>
          <p:cNvPr id="6" name="Picture 5">
            <a:extLst>
              <a:ext uri="{FF2B5EF4-FFF2-40B4-BE49-F238E27FC236}">
                <a16:creationId xmlns:a16="http://schemas.microsoft.com/office/drawing/2014/main" id="{5622C0B7-6AA4-BA20-2768-B5999DE463CD}"/>
              </a:ext>
            </a:extLst>
          </p:cNvPr>
          <p:cNvPicPr>
            <a:picLocks noChangeAspect="1"/>
          </p:cNvPicPr>
          <p:nvPr/>
        </p:nvPicPr>
        <p:blipFill>
          <a:blip r:embed="rId7"/>
          <a:stretch>
            <a:fillRect/>
          </a:stretch>
        </p:blipFill>
        <p:spPr>
          <a:xfrm>
            <a:off x="10312811" y="1584734"/>
            <a:ext cx="522054" cy="703477"/>
          </a:xfrm>
          <a:prstGeom prst="rect">
            <a:avLst/>
          </a:prstGeom>
        </p:spPr>
      </p:pic>
    </p:spTree>
    <p:extLst>
      <p:ext uri="{BB962C8B-B14F-4D97-AF65-F5344CB8AC3E}">
        <p14:creationId xmlns:p14="http://schemas.microsoft.com/office/powerpoint/2010/main" val="1766610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462981A-A23A-0757-0654-A0C33FD4C0C5}"/>
              </a:ext>
            </a:extLst>
          </p:cNvPr>
          <p:cNvSpPr/>
          <p:nvPr/>
        </p:nvSpPr>
        <p:spPr>
          <a:xfrm>
            <a:off x="8101777" y="4664744"/>
            <a:ext cx="3831375" cy="1865046"/>
          </a:xfrm>
          <a:prstGeom prst="rect">
            <a:avLst/>
          </a:prstGeom>
          <a:solidFill>
            <a:srgbClr val="D8397C">
              <a:alpha val="19970"/>
            </a:srgbClr>
          </a:solidFill>
          <a:ln>
            <a:noFill/>
          </a:ln>
          <a:effectLst/>
        </p:spPr>
        <p:style>
          <a:lnRef idx="1">
            <a:schemeClr val="accent1"/>
          </a:lnRef>
          <a:fillRef idx="3">
            <a:schemeClr val="accent1"/>
          </a:fillRef>
          <a:effectRef idx="2">
            <a:schemeClr val="accent1"/>
          </a:effectRef>
          <a:fontRef idx="minor">
            <a:schemeClr val="lt1"/>
          </a:fontRef>
        </p:style>
      </p:sp>
      <p:pic>
        <p:nvPicPr>
          <p:cNvPr id="67" name="Picture 66">
            <a:extLst>
              <a:ext uri="{FF2B5EF4-FFF2-40B4-BE49-F238E27FC236}">
                <a16:creationId xmlns:a16="http://schemas.microsoft.com/office/drawing/2014/main" id="{BB0B900E-0BF8-2FE1-331C-5ED6DA0D41E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49376"/>
          <a:stretch/>
        </p:blipFill>
        <p:spPr>
          <a:xfrm>
            <a:off x="8175591" y="4813409"/>
            <a:ext cx="3835400" cy="1459436"/>
          </a:xfrm>
          <a:prstGeom prst="rect">
            <a:avLst/>
          </a:prstGeom>
        </p:spPr>
      </p:pic>
      <p:sp>
        <p:nvSpPr>
          <p:cNvPr id="102" name="Rectangle 101">
            <a:extLst>
              <a:ext uri="{FF2B5EF4-FFF2-40B4-BE49-F238E27FC236}">
                <a16:creationId xmlns:a16="http://schemas.microsoft.com/office/drawing/2014/main" id="{09AD7249-F450-C5F1-1B3E-09BC8F60D11E}"/>
              </a:ext>
            </a:extLst>
          </p:cNvPr>
          <p:cNvSpPr/>
          <p:nvPr/>
        </p:nvSpPr>
        <p:spPr>
          <a:xfrm>
            <a:off x="8101891" y="2796807"/>
            <a:ext cx="3817375" cy="1829875"/>
          </a:xfrm>
          <a:prstGeom prst="rect">
            <a:avLst/>
          </a:prstGeom>
          <a:solidFill>
            <a:srgbClr val="D8397C">
              <a:alpha val="19970"/>
            </a:srgbClr>
          </a:solidFill>
          <a:ln>
            <a:noFill/>
          </a:ln>
          <a:effectLst/>
        </p:spPr>
        <p:style>
          <a:lnRef idx="1">
            <a:schemeClr val="accent1"/>
          </a:lnRef>
          <a:fillRef idx="3">
            <a:schemeClr val="accent1"/>
          </a:fillRef>
          <a:effectRef idx="2">
            <a:schemeClr val="accent1"/>
          </a:effectRef>
          <a:fontRef idx="minor">
            <a:schemeClr val="lt1"/>
          </a:fontRef>
        </p:style>
      </p:sp>
      <p:pic>
        <p:nvPicPr>
          <p:cNvPr id="65" name="Picture 64">
            <a:extLst>
              <a:ext uri="{FF2B5EF4-FFF2-40B4-BE49-F238E27FC236}">
                <a16:creationId xmlns:a16="http://schemas.microsoft.com/office/drawing/2014/main" id="{897F5458-C740-39A7-6137-C36F6D42E49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580" r="2883" b="31179"/>
          <a:stretch/>
        </p:blipFill>
        <p:spPr>
          <a:xfrm>
            <a:off x="8184742" y="2977134"/>
            <a:ext cx="3685207" cy="1389713"/>
          </a:xfrm>
          <a:prstGeom prst="rect">
            <a:avLst/>
          </a:prstGeom>
        </p:spPr>
      </p:pic>
      <p:sp>
        <p:nvSpPr>
          <p:cNvPr id="3" name="Rectangle 2">
            <a:extLst>
              <a:ext uri="{FF2B5EF4-FFF2-40B4-BE49-F238E27FC236}">
                <a16:creationId xmlns:a16="http://schemas.microsoft.com/office/drawing/2014/main" id="{D96659EA-186D-37B1-6788-1ECD913304EB}"/>
              </a:ext>
            </a:extLst>
          </p:cNvPr>
          <p:cNvSpPr/>
          <p:nvPr/>
        </p:nvSpPr>
        <p:spPr>
          <a:xfrm>
            <a:off x="269033" y="1531992"/>
            <a:ext cx="3836204" cy="2468508"/>
          </a:xfrm>
          <a:prstGeom prst="rect">
            <a:avLst/>
          </a:prstGeom>
          <a:solidFill>
            <a:srgbClr val="0C8036">
              <a:alpha val="9722"/>
            </a:srgbClr>
          </a:solidFill>
          <a:ln>
            <a:noFill/>
          </a:ln>
          <a:effectLst/>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67703B39-CE9A-9F72-81A1-1FDFBCE56D5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3328" b="3917"/>
          <a:stretch/>
        </p:blipFill>
        <p:spPr>
          <a:xfrm>
            <a:off x="316230" y="2055332"/>
            <a:ext cx="3695700" cy="1944332"/>
          </a:xfrm>
          <a:prstGeom prst="rect">
            <a:avLst/>
          </a:prstGeom>
        </p:spPr>
      </p:pic>
      <p:sp>
        <p:nvSpPr>
          <p:cNvPr id="24" name="Rectangle 23">
            <a:extLst>
              <a:ext uri="{FF2B5EF4-FFF2-40B4-BE49-F238E27FC236}">
                <a16:creationId xmlns:a16="http://schemas.microsoft.com/office/drawing/2014/main" id="{A887E63B-D123-5080-0E59-1E6731A08222}"/>
              </a:ext>
            </a:extLst>
          </p:cNvPr>
          <p:cNvSpPr/>
          <p:nvPr/>
        </p:nvSpPr>
        <p:spPr>
          <a:xfrm>
            <a:off x="4154090" y="5333237"/>
            <a:ext cx="3900917" cy="1193994"/>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72E90E82-1564-9352-1D85-953EEAD874D2}"/>
              </a:ext>
            </a:extLst>
          </p:cNvPr>
          <p:cNvSpPr/>
          <p:nvPr/>
        </p:nvSpPr>
        <p:spPr>
          <a:xfrm>
            <a:off x="4154090" y="4054335"/>
            <a:ext cx="3900917" cy="1229562"/>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152A6942-9233-A0DE-B5D3-2E2C4DD91A02}"/>
              </a:ext>
            </a:extLst>
          </p:cNvPr>
          <p:cNvSpPr/>
          <p:nvPr/>
        </p:nvSpPr>
        <p:spPr>
          <a:xfrm>
            <a:off x="4153049" y="2808515"/>
            <a:ext cx="3900917" cy="1193994"/>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5">
            <a:extLst>
              <a:ext uri="{FF2B5EF4-FFF2-40B4-BE49-F238E27FC236}">
                <a16:creationId xmlns:a16="http://schemas.microsoft.com/office/drawing/2014/main" id="{62F72092-1A25-EB15-CB03-A5D46D5D4D81}"/>
              </a:ext>
            </a:extLst>
          </p:cNvPr>
          <p:cNvSpPr/>
          <p:nvPr/>
        </p:nvSpPr>
        <p:spPr>
          <a:xfrm>
            <a:off x="8101778" y="1529612"/>
            <a:ext cx="3821190" cy="1229134"/>
          </a:xfrm>
          <a:prstGeom prst="rect">
            <a:avLst/>
          </a:prstGeom>
          <a:solidFill>
            <a:srgbClr val="D8397C">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5" name="Rectangle 4">
            <a:extLst>
              <a:ext uri="{FF2B5EF4-FFF2-40B4-BE49-F238E27FC236}">
                <a16:creationId xmlns:a16="http://schemas.microsoft.com/office/drawing/2014/main" id="{318EE0B7-B037-DC14-787E-C8C192380FD3}"/>
              </a:ext>
            </a:extLst>
          </p:cNvPr>
          <p:cNvSpPr/>
          <p:nvPr/>
        </p:nvSpPr>
        <p:spPr>
          <a:xfrm>
            <a:off x="269033" y="4061282"/>
            <a:ext cx="3836204" cy="2468508"/>
          </a:xfrm>
          <a:prstGeom prst="rect">
            <a:avLst/>
          </a:prstGeom>
          <a:solidFill>
            <a:srgbClr val="0C8036">
              <a:alpha val="10000"/>
            </a:srgbClr>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1AE17A6A-7467-022D-D7E5-41051A7FF51D}"/>
              </a:ext>
            </a:extLst>
          </p:cNvPr>
          <p:cNvSpPr/>
          <p:nvPr/>
        </p:nvSpPr>
        <p:spPr>
          <a:xfrm>
            <a:off x="4153049" y="1529613"/>
            <a:ext cx="3900917" cy="1229562"/>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14" name="TextBox 13">
            <a:extLst>
              <a:ext uri="{FF2B5EF4-FFF2-40B4-BE49-F238E27FC236}">
                <a16:creationId xmlns:a16="http://schemas.microsoft.com/office/drawing/2014/main" id="{A361AAD9-8876-3E52-7E3A-40D198A0E3E6}"/>
              </a:ext>
            </a:extLst>
          </p:cNvPr>
          <p:cNvSpPr txBox="1"/>
          <p:nvPr/>
        </p:nvSpPr>
        <p:spPr>
          <a:xfrm>
            <a:off x="4158018" y="1507529"/>
            <a:ext cx="3296361"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Apprenticeship starts by age group</a:t>
            </a:r>
          </a:p>
        </p:txBody>
      </p:sp>
      <p:sp>
        <p:nvSpPr>
          <p:cNvPr id="53" name="TextBox 52">
            <a:extLst>
              <a:ext uri="{FF2B5EF4-FFF2-40B4-BE49-F238E27FC236}">
                <a16:creationId xmlns:a16="http://schemas.microsoft.com/office/drawing/2014/main" id="{F3532C53-2339-B817-9EBB-5EA84BB13FF1}"/>
              </a:ext>
            </a:extLst>
          </p:cNvPr>
          <p:cNvSpPr txBox="1"/>
          <p:nvPr/>
        </p:nvSpPr>
        <p:spPr>
          <a:xfrm>
            <a:off x="269033" y="1511849"/>
            <a:ext cx="2904274" cy="461665"/>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Change in resident population by age group, 2011-2021</a:t>
            </a:r>
          </a:p>
        </p:txBody>
      </p:sp>
      <p:pic>
        <p:nvPicPr>
          <p:cNvPr id="58" name="Graphic 57" descr="Diploma roll with solid fill">
            <a:extLst>
              <a:ext uri="{FF2B5EF4-FFF2-40B4-BE49-F238E27FC236}">
                <a16:creationId xmlns:a16="http://schemas.microsoft.com/office/drawing/2014/main" id="{152954A3-60FF-EA72-6F49-7FECBB1A382E}"/>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493549" y="3972988"/>
            <a:ext cx="575200" cy="575200"/>
          </a:xfrm>
          <a:prstGeom prst="rect">
            <a:avLst/>
          </a:prstGeom>
        </p:spPr>
      </p:pic>
      <p:sp>
        <p:nvSpPr>
          <p:cNvPr id="66" name="TextBox 65">
            <a:extLst>
              <a:ext uri="{FF2B5EF4-FFF2-40B4-BE49-F238E27FC236}">
                <a16:creationId xmlns:a16="http://schemas.microsoft.com/office/drawing/2014/main" id="{49963036-E2EA-8DE8-FC46-0B1E9892B8B0}"/>
              </a:ext>
            </a:extLst>
          </p:cNvPr>
          <p:cNvSpPr txBox="1"/>
          <p:nvPr/>
        </p:nvSpPr>
        <p:spPr>
          <a:xfrm>
            <a:off x="4125468" y="2758746"/>
            <a:ext cx="3844605"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Community learning participation by age group</a:t>
            </a:r>
          </a:p>
        </p:txBody>
      </p:sp>
      <p:pic>
        <p:nvPicPr>
          <p:cNvPr id="28" name="Graphic 27" descr="Business Growth with solid fill">
            <a:extLst>
              <a:ext uri="{FF2B5EF4-FFF2-40B4-BE49-F238E27FC236}">
                <a16:creationId xmlns:a16="http://schemas.microsoft.com/office/drawing/2014/main" id="{F44A0544-BEDC-87CB-CDB1-C78CE0E25479}"/>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485970" y="1498384"/>
            <a:ext cx="601790" cy="601790"/>
          </a:xfrm>
          <a:prstGeom prst="rect">
            <a:avLst/>
          </a:prstGeom>
        </p:spPr>
      </p:pic>
      <p:sp>
        <p:nvSpPr>
          <p:cNvPr id="29" name="TextBox 28">
            <a:extLst>
              <a:ext uri="{FF2B5EF4-FFF2-40B4-BE49-F238E27FC236}">
                <a16:creationId xmlns:a16="http://schemas.microsoft.com/office/drawing/2014/main" id="{EB66552F-8613-3D2C-9747-C0516E8C18C5}"/>
              </a:ext>
            </a:extLst>
          </p:cNvPr>
          <p:cNvSpPr txBox="1"/>
          <p:nvPr/>
        </p:nvSpPr>
        <p:spPr>
          <a:xfrm>
            <a:off x="272734" y="4052974"/>
            <a:ext cx="2904274"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Qualifications by age, 2021</a:t>
            </a:r>
          </a:p>
        </p:txBody>
      </p:sp>
      <p:sp>
        <p:nvSpPr>
          <p:cNvPr id="46" name="TextBox 45">
            <a:extLst>
              <a:ext uri="{FF2B5EF4-FFF2-40B4-BE49-F238E27FC236}">
                <a16:creationId xmlns:a16="http://schemas.microsoft.com/office/drawing/2014/main" id="{13EAC1B9-7B01-AB4D-3046-84F3005D176A}"/>
              </a:ext>
            </a:extLst>
          </p:cNvPr>
          <p:cNvSpPr txBox="1"/>
          <p:nvPr/>
        </p:nvSpPr>
        <p:spPr>
          <a:xfrm>
            <a:off x="1768536" y="3688660"/>
            <a:ext cx="545175" cy="246221"/>
          </a:xfrm>
          <a:prstGeom prst="rect">
            <a:avLst/>
          </a:prstGeom>
          <a:noFill/>
        </p:spPr>
        <p:txBody>
          <a:bodyPr wrap="square" rtlCol="0">
            <a:spAutoFit/>
          </a:bodyPr>
          <a:lstStyle/>
          <a:p>
            <a:r>
              <a:rPr lang="en-US" sz="1000" b="1" dirty="0">
                <a:latin typeface="Arial Nova" panose="020B0504020202020204" pitchFamily="34" charset="0"/>
              </a:rPr>
              <a:t>(8%)</a:t>
            </a:r>
          </a:p>
        </p:txBody>
      </p:sp>
      <p:sp>
        <p:nvSpPr>
          <p:cNvPr id="55" name="TextBox 54">
            <a:extLst>
              <a:ext uri="{FF2B5EF4-FFF2-40B4-BE49-F238E27FC236}">
                <a16:creationId xmlns:a16="http://schemas.microsoft.com/office/drawing/2014/main" id="{AB767D32-CDC6-2C94-EDBE-F72CBFEE88E9}"/>
              </a:ext>
            </a:extLst>
          </p:cNvPr>
          <p:cNvSpPr txBox="1"/>
          <p:nvPr/>
        </p:nvSpPr>
        <p:spPr>
          <a:xfrm>
            <a:off x="3613992" y="3383976"/>
            <a:ext cx="619680" cy="246221"/>
          </a:xfrm>
          <a:prstGeom prst="rect">
            <a:avLst/>
          </a:prstGeom>
          <a:noFill/>
        </p:spPr>
        <p:txBody>
          <a:bodyPr wrap="square" rtlCol="0">
            <a:spAutoFit/>
          </a:bodyPr>
          <a:lstStyle/>
          <a:p>
            <a:r>
              <a:rPr lang="en-US" sz="1000" b="1" dirty="0">
                <a:latin typeface="Arial Nova" panose="020B0504020202020204" pitchFamily="34" charset="0"/>
              </a:rPr>
              <a:t>(23%)</a:t>
            </a:r>
          </a:p>
        </p:txBody>
      </p:sp>
      <p:sp>
        <p:nvSpPr>
          <p:cNvPr id="56" name="TextBox 55">
            <a:extLst>
              <a:ext uri="{FF2B5EF4-FFF2-40B4-BE49-F238E27FC236}">
                <a16:creationId xmlns:a16="http://schemas.microsoft.com/office/drawing/2014/main" id="{3A0EF9AE-01E4-04A7-9285-C96176E8EAFD}"/>
              </a:ext>
            </a:extLst>
          </p:cNvPr>
          <p:cNvSpPr txBox="1"/>
          <p:nvPr/>
        </p:nvSpPr>
        <p:spPr>
          <a:xfrm>
            <a:off x="1761343" y="3082384"/>
            <a:ext cx="545175" cy="246221"/>
          </a:xfrm>
          <a:prstGeom prst="rect">
            <a:avLst/>
          </a:prstGeom>
          <a:noFill/>
        </p:spPr>
        <p:txBody>
          <a:bodyPr wrap="square" rtlCol="0">
            <a:spAutoFit/>
          </a:bodyPr>
          <a:lstStyle/>
          <a:p>
            <a:r>
              <a:rPr lang="en-US" sz="1000" b="1" dirty="0">
                <a:latin typeface="Arial Nova" panose="020B0504020202020204" pitchFamily="34" charset="0"/>
              </a:rPr>
              <a:t>(9%)</a:t>
            </a:r>
          </a:p>
        </p:txBody>
      </p:sp>
      <p:sp>
        <p:nvSpPr>
          <p:cNvPr id="57" name="TextBox 56">
            <a:extLst>
              <a:ext uri="{FF2B5EF4-FFF2-40B4-BE49-F238E27FC236}">
                <a16:creationId xmlns:a16="http://schemas.microsoft.com/office/drawing/2014/main" id="{C0752149-B6A4-0B7B-2A2B-8AD192D09A98}"/>
              </a:ext>
            </a:extLst>
          </p:cNvPr>
          <p:cNvSpPr txBox="1"/>
          <p:nvPr/>
        </p:nvSpPr>
        <p:spPr>
          <a:xfrm>
            <a:off x="923545" y="2784211"/>
            <a:ext cx="613184" cy="246221"/>
          </a:xfrm>
          <a:prstGeom prst="rect">
            <a:avLst/>
          </a:prstGeom>
          <a:noFill/>
        </p:spPr>
        <p:txBody>
          <a:bodyPr wrap="square" rtlCol="0">
            <a:spAutoFit/>
          </a:bodyPr>
          <a:lstStyle/>
          <a:p>
            <a:r>
              <a:rPr lang="en-US" sz="1000" b="1" dirty="0">
                <a:latin typeface="Arial Nova" panose="020B0504020202020204" pitchFamily="34" charset="0"/>
              </a:rPr>
              <a:t>(2%)</a:t>
            </a:r>
          </a:p>
        </p:txBody>
      </p:sp>
      <p:sp>
        <p:nvSpPr>
          <p:cNvPr id="59" name="TextBox 58">
            <a:extLst>
              <a:ext uri="{FF2B5EF4-FFF2-40B4-BE49-F238E27FC236}">
                <a16:creationId xmlns:a16="http://schemas.microsoft.com/office/drawing/2014/main" id="{60B3789A-17A8-C08B-03B0-BA97D77FEEF1}"/>
              </a:ext>
            </a:extLst>
          </p:cNvPr>
          <p:cNvSpPr txBox="1"/>
          <p:nvPr/>
        </p:nvSpPr>
        <p:spPr>
          <a:xfrm>
            <a:off x="2350961" y="2473315"/>
            <a:ext cx="545175" cy="246221"/>
          </a:xfrm>
          <a:prstGeom prst="rect">
            <a:avLst/>
          </a:prstGeom>
          <a:noFill/>
        </p:spPr>
        <p:txBody>
          <a:bodyPr wrap="square" rtlCol="0">
            <a:spAutoFit/>
          </a:bodyPr>
          <a:lstStyle/>
          <a:p>
            <a:r>
              <a:rPr lang="en-US" sz="1000" b="1" dirty="0">
                <a:latin typeface="Arial Nova" panose="020B0504020202020204" pitchFamily="34" charset="0"/>
              </a:rPr>
              <a:t>(12%)</a:t>
            </a:r>
          </a:p>
        </p:txBody>
      </p:sp>
      <p:sp>
        <p:nvSpPr>
          <p:cNvPr id="60" name="TextBox 59">
            <a:extLst>
              <a:ext uri="{FF2B5EF4-FFF2-40B4-BE49-F238E27FC236}">
                <a16:creationId xmlns:a16="http://schemas.microsoft.com/office/drawing/2014/main" id="{7CD903A1-EBD7-07A0-E76C-5DB610A7F9AC}"/>
              </a:ext>
            </a:extLst>
          </p:cNvPr>
          <p:cNvSpPr txBox="1"/>
          <p:nvPr/>
        </p:nvSpPr>
        <p:spPr>
          <a:xfrm>
            <a:off x="2021777" y="2162419"/>
            <a:ext cx="545175" cy="246221"/>
          </a:xfrm>
          <a:prstGeom prst="rect">
            <a:avLst/>
          </a:prstGeom>
          <a:noFill/>
        </p:spPr>
        <p:txBody>
          <a:bodyPr wrap="square" rtlCol="0">
            <a:spAutoFit/>
          </a:bodyPr>
          <a:lstStyle/>
          <a:p>
            <a:r>
              <a:rPr lang="en-US" sz="1000" b="1" dirty="0">
                <a:latin typeface="Arial Nova" panose="020B0504020202020204" pitchFamily="34" charset="0"/>
              </a:rPr>
              <a:t>(14%)</a:t>
            </a:r>
          </a:p>
        </p:txBody>
      </p:sp>
      <p:pic>
        <p:nvPicPr>
          <p:cNvPr id="62" name="Graphic 61" descr="Office worker male with solid fill">
            <a:extLst>
              <a:ext uri="{FF2B5EF4-FFF2-40B4-BE49-F238E27FC236}">
                <a16:creationId xmlns:a16="http://schemas.microsoft.com/office/drawing/2014/main" id="{DA263BF6-E4EC-1FFF-02E7-D82087BF51F5}"/>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621682" y="1548453"/>
            <a:ext cx="485118" cy="485118"/>
          </a:xfrm>
          <a:prstGeom prst="rect">
            <a:avLst/>
          </a:prstGeom>
        </p:spPr>
      </p:pic>
      <p:sp>
        <p:nvSpPr>
          <p:cNvPr id="77" name="TextBox 76">
            <a:extLst>
              <a:ext uri="{FF2B5EF4-FFF2-40B4-BE49-F238E27FC236}">
                <a16:creationId xmlns:a16="http://schemas.microsoft.com/office/drawing/2014/main" id="{BA049A3F-6BD5-0C6A-72F9-F7F12410A817}"/>
              </a:ext>
            </a:extLst>
          </p:cNvPr>
          <p:cNvSpPr txBox="1"/>
          <p:nvPr/>
        </p:nvSpPr>
        <p:spPr>
          <a:xfrm>
            <a:off x="8107116" y="1510392"/>
            <a:ext cx="3296361"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Labour intensive roles</a:t>
            </a:r>
          </a:p>
        </p:txBody>
      </p:sp>
      <p:pic>
        <p:nvPicPr>
          <p:cNvPr id="79" name="Picture 78">
            <a:extLst>
              <a:ext uri="{FF2B5EF4-FFF2-40B4-BE49-F238E27FC236}">
                <a16:creationId xmlns:a16="http://schemas.microsoft.com/office/drawing/2014/main" id="{56889C8E-E951-C9BC-C071-0E393C8BB13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t="62116" r="26389" b="15042"/>
          <a:stretch/>
        </p:blipFill>
        <p:spPr>
          <a:xfrm>
            <a:off x="8168576" y="5947204"/>
            <a:ext cx="2823263" cy="626592"/>
          </a:xfrm>
          <a:prstGeom prst="rect">
            <a:avLst/>
          </a:prstGeom>
        </p:spPr>
      </p:pic>
      <p:pic>
        <p:nvPicPr>
          <p:cNvPr id="83" name="Graphic 82" descr="Construction worker female with solid fill">
            <a:extLst>
              <a:ext uri="{FF2B5EF4-FFF2-40B4-BE49-F238E27FC236}">
                <a16:creationId xmlns:a16="http://schemas.microsoft.com/office/drawing/2014/main" id="{F64A7BD9-15FA-6F86-C0D3-915569BA5779}"/>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285463" y="1550368"/>
            <a:ext cx="485119" cy="485119"/>
          </a:xfrm>
          <a:prstGeom prst="rect">
            <a:avLst/>
          </a:prstGeom>
        </p:spPr>
      </p:pic>
      <p:sp>
        <p:nvSpPr>
          <p:cNvPr id="84" name="Oval 83">
            <a:extLst>
              <a:ext uri="{FF2B5EF4-FFF2-40B4-BE49-F238E27FC236}">
                <a16:creationId xmlns:a16="http://schemas.microsoft.com/office/drawing/2014/main" id="{AFB8C5D7-69B3-F0F4-8C0A-0BCA0C682720}"/>
              </a:ext>
            </a:extLst>
          </p:cNvPr>
          <p:cNvSpPr>
            <a:spLocks noChangeAspect="1"/>
          </p:cNvSpPr>
          <p:nvPr/>
        </p:nvSpPr>
        <p:spPr>
          <a:xfrm>
            <a:off x="8360985" y="5289647"/>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Box 84">
            <a:extLst>
              <a:ext uri="{FF2B5EF4-FFF2-40B4-BE49-F238E27FC236}">
                <a16:creationId xmlns:a16="http://schemas.microsoft.com/office/drawing/2014/main" id="{78DD0D7F-2233-438D-7059-A6D56CA4CD6B}"/>
              </a:ext>
            </a:extLst>
          </p:cNvPr>
          <p:cNvSpPr txBox="1"/>
          <p:nvPr/>
        </p:nvSpPr>
        <p:spPr>
          <a:xfrm>
            <a:off x="7978274" y="5125543"/>
            <a:ext cx="545175" cy="246221"/>
          </a:xfrm>
          <a:prstGeom prst="rect">
            <a:avLst/>
          </a:prstGeom>
          <a:noFill/>
        </p:spPr>
        <p:txBody>
          <a:bodyPr wrap="square" rtlCol="0">
            <a:spAutoFit/>
          </a:bodyPr>
          <a:lstStyle/>
          <a:p>
            <a:pPr algn="ctr"/>
            <a:r>
              <a:rPr lang="en-US" sz="1000" b="1" dirty="0">
                <a:solidFill>
                  <a:srgbClr val="268037"/>
                </a:solidFill>
                <a:latin typeface="Arial Nova" panose="020B0504020202020204" pitchFamily="34" charset="0"/>
              </a:rPr>
              <a:t>38%</a:t>
            </a:r>
          </a:p>
        </p:txBody>
      </p:sp>
      <p:sp>
        <p:nvSpPr>
          <p:cNvPr id="86" name="Oval 85">
            <a:extLst>
              <a:ext uri="{FF2B5EF4-FFF2-40B4-BE49-F238E27FC236}">
                <a16:creationId xmlns:a16="http://schemas.microsoft.com/office/drawing/2014/main" id="{C17BDF51-E20D-34CC-6063-514C649C3C58}"/>
              </a:ext>
            </a:extLst>
          </p:cNvPr>
          <p:cNvSpPr>
            <a:spLocks noChangeAspect="1"/>
          </p:cNvSpPr>
          <p:nvPr/>
        </p:nvSpPr>
        <p:spPr>
          <a:xfrm>
            <a:off x="10636467" y="5498800"/>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extBox 86">
            <a:extLst>
              <a:ext uri="{FF2B5EF4-FFF2-40B4-BE49-F238E27FC236}">
                <a16:creationId xmlns:a16="http://schemas.microsoft.com/office/drawing/2014/main" id="{08801321-8C68-584E-B383-E41CB35E7A53}"/>
              </a:ext>
            </a:extLst>
          </p:cNvPr>
          <p:cNvSpPr txBox="1"/>
          <p:nvPr/>
        </p:nvSpPr>
        <p:spPr>
          <a:xfrm>
            <a:off x="10447942" y="5530944"/>
            <a:ext cx="545175" cy="246221"/>
          </a:xfrm>
          <a:prstGeom prst="rect">
            <a:avLst/>
          </a:prstGeom>
          <a:noFill/>
        </p:spPr>
        <p:txBody>
          <a:bodyPr wrap="square" rtlCol="0">
            <a:spAutoFit/>
          </a:bodyPr>
          <a:lstStyle/>
          <a:p>
            <a:pPr algn="ctr"/>
            <a:r>
              <a:rPr lang="en-US" sz="1000" b="1" dirty="0">
                <a:solidFill>
                  <a:srgbClr val="268037"/>
                </a:solidFill>
                <a:latin typeface="Arial Nova" panose="020B0504020202020204" pitchFamily="34" charset="0"/>
              </a:rPr>
              <a:t>35%</a:t>
            </a:r>
          </a:p>
        </p:txBody>
      </p:sp>
      <p:sp>
        <p:nvSpPr>
          <p:cNvPr id="88" name="Oval 87">
            <a:extLst>
              <a:ext uri="{FF2B5EF4-FFF2-40B4-BE49-F238E27FC236}">
                <a16:creationId xmlns:a16="http://schemas.microsoft.com/office/drawing/2014/main" id="{6F4B968F-6CA8-5580-96ED-16E2E97A40BF}"/>
              </a:ext>
            </a:extLst>
          </p:cNvPr>
          <p:cNvSpPr>
            <a:spLocks noChangeAspect="1"/>
          </p:cNvSpPr>
          <p:nvPr/>
        </p:nvSpPr>
        <p:spPr>
          <a:xfrm>
            <a:off x="8371492" y="5279034"/>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5017A138-BF1A-FF27-9222-1E4355DF5508}"/>
              </a:ext>
            </a:extLst>
          </p:cNvPr>
          <p:cNvSpPr>
            <a:spLocks noChangeAspect="1"/>
          </p:cNvSpPr>
          <p:nvPr/>
        </p:nvSpPr>
        <p:spPr>
          <a:xfrm>
            <a:off x="10636468" y="5361543"/>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C1D308C1-E3CD-F903-C69F-02D80ABD1BE2}"/>
              </a:ext>
            </a:extLst>
          </p:cNvPr>
          <p:cNvSpPr>
            <a:spLocks noChangeAspect="1"/>
          </p:cNvSpPr>
          <p:nvPr/>
        </p:nvSpPr>
        <p:spPr>
          <a:xfrm>
            <a:off x="8366237" y="5362899"/>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2214C032-D2B3-AA36-07BF-86ADE33419DD}"/>
              </a:ext>
            </a:extLst>
          </p:cNvPr>
          <p:cNvSpPr>
            <a:spLocks noChangeAspect="1"/>
          </p:cNvSpPr>
          <p:nvPr/>
        </p:nvSpPr>
        <p:spPr>
          <a:xfrm>
            <a:off x="10636462" y="5449293"/>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a:extLst>
              <a:ext uri="{FF2B5EF4-FFF2-40B4-BE49-F238E27FC236}">
                <a16:creationId xmlns:a16="http://schemas.microsoft.com/office/drawing/2014/main" id="{80AEC07D-AF30-7FB4-E63F-FDB820E79CCB}"/>
              </a:ext>
            </a:extLst>
          </p:cNvPr>
          <p:cNvSpPr txBox="1"/>
          <p:nvPr/>
        </p:nvSpPr>
        <p:spPr>
          <a:xfrm>
            <a:off x="10575026" y="5354531"/>
            <a:ext cx="545175" cy="246221"/>
          </a:xfrm>
          <a:prstGeom prst="rect">
            <a:avLst/>
          </a:prstGeom>
          <a:noFill/>
        </p:spPr>
        <p:txBody>
          <a:bodyPr wrap="square" rtlCol="0">
            <a:spAutoFit/>
          </a:bodyPr>
          <a:lstStyle/>
          <a:p>
            <a:pPr algn="ctr"/>
            <a:r>
              <a:rPr lang="en-US" sz="1000" b="1" dirty="0">
                <a:solidFill>
                  <a:srgbClr val="D8397C"/>
                </a:solidFill>
                <a:latin typeface="Arial Nova" panose="020B0504020202020204" pitchFamily="34" charset="0"/>
              </a:rPr>
              <a:t>36%</a:t>
            </a:r>
          </a:p>
        </p:txBody>
      </p:sp>
      <p:sp>
        <p:nvSpPr>
          <p:cNvPr id="93" name="TextBox 92">
            <a:extLst>
              <a:ext uri="{FF2B5EF4-FFF2-40B4-BE49-F238E27FC236}">
                <a16:creationId xmlns:a16="http://schemas.microsoft.com/office/drawing/2014/main" id="{1DF91CC0-857A-3A28-C631-1F57CDBD86B2}"/>
              </a:ext>
            </a:extLst>
          </p:cNvPr>
          <p:cNvSpPr txBox="1"/>
          <p:nvPr/>
        </p:nvSpPr>
        <p:spPr>
          <a:xfrm>
            <a:off x="10429654" y="5159227"/>
            <a:ext cx="545175" cy="246221"/>
          </a:xfrm>
          <a:prstGeom prst="rect">
            <a:avLst/>
          </a:prstGeom>
          <a:noFill/>
        </p:spPr>
        <p:txBody>
          <a:bodyPr wrap="square" rtlCol="0">
            <a:spAutoFit/>
          </a:bodyPr>
          <a:lstStyle/>
          <a:p>
            <a:pPr algn="ctr"/>
            <a:r>
              <a:rPr lang="en-US" sz="1000" b="1" dirty="0">
                <a:solidFill>
                  <a:srgbClr val="2E78BD"/>
                </a:solidFill>
                <a:latin typeface="Arial Nova" panose="020B0504020202020204" pitchFamily="34" charset="0"/>
              </a:rPr>
              <a:t>37%</a:t>
            </a:r>
          </a:p>
        </p:txBody>
      </p:sp>
      <p:sp>
        <p:nvSpPr>
          <p:cNvPr id="94" name="TextBox 93">
            <a:extLst>
              <a:ext uri="{FF2B5EF4-FFF2-40B4-BE49-F238E27FC236}">
                <a16:creationId xmlns:a16="http://schemas.microsoft.com/office/drawing/2014/main" id="{4473C60C-385E-8183-4A01-6EECF2E07825}"/>
              </a:ext>
            </a:extLst>
          </p:cNvPr>
          <p:cNvSpPr txBox="1"/>
          <p:nvPr/>
        </p:nvSpPr>
        <p:spPr>
          <a:xfrm>
            <a:off x="8230840" y="5072442"/>
            <a:ext cx="545175" cy="246221"/>
          </a:xfrm>
          <a:prstGeom prst="rect">
            <a:avLst/>
          </a:prstGeom>
          <a:noFill/>
        </p:spPr>
        <p:txBody>
          <a:bodyPr wrap="square" rtlCol="0">
            <a:spAutoFit/>
          </a:bodyPr>
          <a:lstStyle/>
          <a:p>
            <a:pPr algn="ctr"/>
            <a:r>
              <a:rPr lang="en-US" sz="1000" b="1" dirty="0">
                <a:solidFill>
                  <a:srgbClr val="2E78BD"/>
                </a:solidFill>
                <a:latin typeface="Arial Nova" panose="020B0504020202020204" pitchFamily="34" charset="0"/>
              </a:rPr>
              <a:t>38%</a:t>
            </a:r>
          </a:p>
        </p:txBody>
      </p:sp>
      <p:sp>
        <p:nvSpPr>
          <p:cNvPr id="95" name="TextBox 94">
            <a:extLst>
              <a:ext uri="{FF2B5EF4-FFF2-40B4-BE49-F238E27FC236}">
                <a16:creationId xmlns:a16="http://schemas.microsoft.com/office/drawing/2014/main" id="{92277A4B-7599-EA82-F580-DD4D88A3D21F}"/>
              </a:ext>
            </a:extLst>
          </p:cNvPr>
          <p:cNvSpPr txBox="1"/>
          <p:nvPr/>
        </p:nvSpPr>
        <p:spPr>
          <a:xfrm>
            <a:off x="8170904" y="5382800"/>
            <a:ext cx="545175" cy="246221"/>
          </a:xfrm>
          <a:prstGeom prst="rect">
            <a:avLst/>
          </a:prstGeom>
          <a:noFill/>
        </p:spPr>
        <p:txBody>
          <a:bodyPr wrap="square" rtlCol="0">
            <a:spAutoFit/>
          </a:bodyPr>
          <a:lstStyle/>
          <a:p>
            <a:pPr algn="ctr"/>
            <a:r>
              <a:rPr lang="en-US" sz="1000" b="1" dirty="0">
                <a:solidFill>
                  <a:srgbClr val="D8397C"/>
                </a:solidFill>
                <a:latin typeface="Arial Nova" panose="020B0504020202020204" pitchFamily="34" charset="0"/>
              </a:rPr>
              <a:t>37%</a:t>
            </a:r>
          </a:p>
        </p:txBody>
      </p:sp>
      <p:sp>
        <p:nvSpPr>
          <p:cNvPr id="96" name="TextBox 95">
            <a:extLst>
              <a:ext uri="{FF2B5EF4-FFF2-40B4-BE49-F238E27FC236}">
                <a16:creationId xmlns:a16="http://schemas.microsoft.com/office/drawing/2014/main" id="{D366587C-AFC2-BCB0-451D-4E99B7BA6532}"/>
              </a:ext>
            </a:extLst>
          </p:cNvPr>
          <p:cNvSpPr txBox="1"/>
          <p:nvPr/>
        </p:nvSpPr>
        <p:spPr>
          <a:xfrm>
            <a:off x="8092065" y="4643991"/>
            <a:ext cx="3135579" cy="461665"/>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 of Universal Credit claimants who are working </a:t>
            </a:r>
          </a:p>
        </p:txBody>
      </p:sp>
      <p:pic>
        <p:nvPicPr>
          <p:cNvPr id="98" name="Graphic 97" descr="Employee badge with solid fill">
            <a:extLst>
              <a:ext uri="{FF2B5EF4-FFF2-40B4-BE49-F238E27FC236}">
                <a16:creationId xmlns:a16="http://schemas.microsoft.com/office/drawing/2014/main" id="{15C91B22-A344-FCB7-6721-93E5869CC283}"/>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1403477" y="4630568"/>
            <a:ext cx="492022" cy="492022"/>
          </a:xfrm>
          <a:prstGeom prst="rect">
            <a:avLst/>
          </a:prstGeom>
        </p:spPr>
      </p:pic>
      <p:sp>
        <p:nvSpPr>
          <p:cNvPr id="30" name="TextBox 29">
            <a:extLst>
              <a:ext uri="{FF2B5EF4-FFF2-40B4-BE49-F238E27FC236}">
                <a16:creationId xmlns:a16="http://schemas.microsoft.com/office/drawing/2014/main" id="{5F1040AD-DA4B-C6B8-1C4C-0950C12EC3F3}"/>
              </a:ext>
            </a:extLst>
          </p:cNvPr>
          <p:cNvSpPr txBox="1"/>
          <p:nvPr/>
        </p:nvSpPr>
        <p:spPr>
          <a:xfrm>
            <a:off x="4131598" y="4029279"/>
            <a:ext cx="3889642"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Education &amp; training participation by age group</a:t>
            </a:r>
          </a:p>
        </p:txBody>
      </p:sp>
      <p:sp>
        <p:nvSpPr>
          <p:cNvPr id="31" name="TextBox 30">
            <a:extLst>
              <a:ext uri="{FF2B5EF4-FFF2-40B4-BE49-F238E27FC236}">
                <a16:creationId xmlns:a16="http://schemas.microsoft.com/office/drawing/2014/main" id="{1D27D54B-9233-31F8-4AAB-87AD5E4E8829}"/>
              </a:ext>
            </a:extLst>
          </p:cNvPr>
          <p:cNvSpPr txBox="1"/>
          <p:nvPr/>
        </p:nvSpPr>
        <p:spPr>
          <a:xfrm>
            <a:off x="4148641" y="5300319"/>
            <a:ext cx="3076729"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Higher education participation</a:t>
            </a:r>
          </a:p>
        </p:txBody>
      </p:sp>
      <p:pic>
        <p:nvPicPr>
          <p:cNvPr id="21" name="Graphic 20" descr="Users with solid fill">
            <a:extLst>
              <a:ext uri="{FF2B5EF4-FFF2-40B4-BE49-F238E27FC236}">
                <a16:creationId xmlns:a16="http://schemas.microsoft.com/office/drawing/2014/main" id="{17122C1D-E998-CC02-E87A-72A8B30EA2A0}"/>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7555579" y="2834810"/>
            <a:ext cx="485118" cy="485118"/>
          </a:xfrm>
          <a:prstGeom prst="rect">
            <a:avLst/>
          </a:prstGeom>
        </p:spPr>
      </p:pic>
      <p:pic>
        <p:nvPicPr>
          <p:cNvPr id="82" name="Graphic 81" descr="Classroom with solid fill">
            <a:extLst>
              <a:ext uri="{FF2B5EF4-FFF2-40B4-BE49-F238E27FC236}">
                <a16:creationId xmlns:a16="http://schemas.microsoft.com/office/drawing/2014/main" id="{775247A6-289A-E10A-8502-043A6EF2A16C}"/>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7571889" y="4087380"/>
            <a:ext cx="492022" cy="492022"/>
          </a:xfrm>
          <a:prstGeom prst="rect">
            <a:avLst/>
          </a:prstGeom>
        </p:spPr>
      </p:pic>
      <p:pic>
        <p:nvPicPr>
          <p:cNvPr id="101" name="Graphic 100" descr="Graduation cap with solid fill">
            <a:extLst>
              <a:ext uri="{FF2B5EF4-FFF2-40B4-BE49-F238E27FC236}">
                <a16:creationId xmlns:a16="http://schemas.microsoft.com/office/drawing/2014/main" id="{779E9F47-F13F-986E-3EDD-BEA92481BB5B}"/>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7583953" y="5259030"/>
            <a:ext cx="492022" cy="492022"/>
          </a:xfrm>
          <a:prstGeom prst="rect">
            <a:avLst/>
          </a:prstGeom>
        </p:spPr>
      </p:pic>
      <p:sp>
        <p:nvSpPr>
          <p:cNvPr id="103" name="TextBox 102">
            <a:extLst>
              <a:ext uri="{FF2B5EF4-FFF2-40B4-BE49-F238E27FC236}">
                <a16:creationId xmlns:a16="http://schemas.microsoft.com/office/drawing/2014/main" id="{DB9FFFB4-7303-7020-4AAA-158B3EE431D8}"/>
              </a:ext>
            </a:extLst>
          </p:cNvPr>
          <p:cNvSpPr txBox="1"/>
          <p:nvPr/>
        </p:nvSpPr>
        <p:spPr>
          <a:xfrm>
            <a:off x="8100850" y="2785401"/>
            <a:ext cx="3296361"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Median annual wage of all workers</a:t>
            </a:r>
          </a:p>
        </p:txBody>
      </p:sp>
      <p:pic>
        <p:nvPicPr>
          <p:cNvPr id="109" name="Graphic 108" descr="Money with solid fill">
            <a:extLst>
              <a:ext uri="{FF2B5EF4-FFF2-40B4-BE49-F238E27FC236}">
                <a16:creationId xmlns:a16="http://schemas.microsoft.com/office/drawing/2014/main" id="{71510CCE-3103-A8CB-5801-FE5BFEC15440}"/>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1227644" y="2764971"/>
            <a:ext cx="647595" cy="647595"/>
          </a:xfrm>
          <a:prstGeom prst="rect">
            <a:avLst/>
          </a:prstGeom>
        </p:spPr>
      </p:pic>
      <p:pic>
        <p:nvPicPr>
          <p:cNvPr id="22" name="Picture 21">
            <a:extLst>
              <a:ext uri="{FF2B5EF4-FFF2-40B4-BE49-F238E27FC236}">
                <a16:creationId xmlns:a16="http://schemas.microsoft.com/office/drawing/2014/main" id="{F8E7C861-5A69-E6EE-E35A-594FAB7EF927}"/>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t="83354" r="35938" b="-1081"/>
          <a:stretch/>
        </p:blipFill>
        <p:spPr>
          <a:xfrm>
            <a:off x="7970073" y="4293762"/>
            <a:ext cx="2579083" cy="357976"/>
          </a:xfrm>
          <a:prstGeom prst="rect">
            <a:avLst/>
          </a:prstGeom>
        </p:spPr>
      </p:pic>
      <p:sp>
        <p:nvSpPr>
          <p:cNvPr id="26" name="Oval 25">
            <a:extLst>
              <a:ext uri="{FF2B5EF4-FFF2-40B4-BE49-F238E27FC236}">
                <a16:creationId xmlns:a16="http://schemas.microsoft.com/office/drawing/2014/main" id="{36EF0939-222D-EA2B-D18E-B5F90C41796F}"/>
              </a:ext>
            </a:extLst>
          </p:cNvPr>
          <p:cNvSpPr>
            <a:spLocks noChangeAspect="1"/>
          </p:cNvSpPr>
          <p:nvPr/>
        </p:nvSpPr>
        <p:spPr>
          <a:xfrm>
            <a:off x="10235188" y="3223663"/>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BC425114-5F40-8BFD-F478-B319F4560978}"/>
              </a:ext>
            </a:extLst>
          </p:cNvPr>
          <p:cNvSpPr>
            <a:spLocks noChangeAspect="1"/>
          </p:cNvSpPr>
          <p:nvPr/>
        </p:nvSpPr>
        <p:spPr>
          <a:xfrm>
            <a:off x="8491674" y="3426397"/>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461829C5-94D2-BB92-9A27-54BA60900C57}"/>
              </a:ext>
            </a:extLst>
          </p:cNvPr>
          <p:cNvSpPr>
            <a:spLocks noChangeAspect="1"/>
          </p:cNvSpPr>
          <p:nvPr/>
        </p:nvSpPr>
        <p:spPr>
          <a:xfrm>
            <a:off x="8505849" y="3685124"/>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EBE68DA0-DD02-A230-50A0-B90179A46834}"/>
              </a:ext>
            </a:extLst>
          </p:cNvPr>
          <p:cNvSpPr>
            <a:spLocks noChangeAspect="1"/>
          </p:cNvSpPr>
          <p:nvPr/>
        </p:nvSpPr>
        <p:spPr>
          <a:xfrm>
            <a:off x="10221236" y="3454748"/>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A513994E-50B5-6361-DFCD-E26EB41B2EA0}"/>
              </a:ext>
            </a:extLst>
          </p:cNvPr>
          <p:cNvSpPr>
            <a:spLocks noChangeAspect="1"/>
          </p:cNvSpPr>
          <p:nvPr/>
        </p:nvSpPr>
        <p:spPr>
          <a:xfrm>
            <a:off x="10246044" y="3259465"/>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D85387C6-44C7-40F4-2108-F1F88DB8CD33}"/>
              </a:ext>
            </a:extLst>
          </p:cNvPr>
          <p:cNvSpPr>
            <a:spLocks noChangeAspect="1"/>
          </p:cNvSpPr>
          <p:nvPr/>
        </p:nvSpPr>
        <p:spPr>
          <a:xfrm>
            <a:off x="8504358" y="3793576"/>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Graphic 40" descr="Group of people with solid fill">
            <a:extLst>
              <a:ext uri="{FF2B5EF4-FFF2-40B4-BE49-F238E27FC236}">
                <a16:creationId xmlns:a16="http://schemas.microsoft.com/office/drawing/2014/main" id="{96EC87EF-847D-A892-A652-418DB78DA291}"/>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5130423" y="5607900"/>
            <a:ext cx="824798" cy="824798"/>
          </a:xfrm>
          <a:prstGeom prst="rect">
            <a:avLst/>
          </a:prstGeom>
        </p:spPr>
      </p:pic>
      <p:sp>
        <p:nvSpPr>
          <p:cNvPr id="42" name="TextBox 41">
            <a:extLst>
              <a:ext uri="{FF2B5EF4-FFF2-40B4-BE49-F238E27FC236}">
                <a16:creationId xmlns:a16="http://schemas.microsoft.com/office/drawing/2014/main" id="{F7518A78-F87E-6DE9-ACF8-EBBA6EDB35B6}"/>
              </a:ext>
            </a:extLst>
          </p:cNvPr>
          <p:cNvSpPr txBox="1"/>
          <p:nvPr/>
        </p:nvSpPr>
        <p:spPr>
          <a:xfrm>
            <a:off x="4049889" y="5480304"/>
            <a:ext cx="1372894" cy="523220"/>
          </a:xfrm>
          <a:prstGeom prst="rect">
            <a:avLst/>
          </a:prstGeom>
          <a:noFill/>
        </p:spPr>
        <p:txBody>
          <a:bodyPr wrap="square" rtlCol="0">
            <a:spAutoFit/>
          </a:bodyPr>
          <a:lstStyle/>
          <a:p>
            <a:pPr algn="ctr"/>
            <a:r>
              <a:rPr lang="en-US" sz="2800" dirty="0">
                <a:solidFill>
                  <a:srgbClr val="268037"/>
                </a:solidFill>
                <a:latin typeface="Arial Nova" panose="020B0504020202020204" pitchFamily="34" charset="0"/>
              </a:rPr>
              <a:t>20,400</a:t>
            </a:r>
          </a:p>
        </p:txBody>
      </p:sp>
      <p:sp>
        <p:nvSpPr>
          <p:cNvPr id="44" name="TextBox 43">
            <a:extLst>
              <a:ext uri="{FF2B5EF4-FFF2-40B4-BE49-F238E27FC236}">
                <a16:creationId xmlns:a16="http://schemas.microsoft.com/office/drawing/2014/main" id="{53817ADD-CDE8-7431-0C49-69234F8BE240}"/>
              </a:ext>
            </a:extLst>
          </p:cNvPr>
          <p:cNvSpPr txBox="1"/>
          <p:nvPr/>
        </p:nvSpPr>
        <p:spPr>
          <a:xfrm>
            <a:off x="4231969" y="5871190"/>
            <a:ext cx="1038572" cy="646331"/>
          </a:xfrm>
          <a:prstGeom prst="rect">
            <a:avLst/>
          </a:prstGeom>
          <a:noFill/>
        </p:spPr>
        <p:txBody>
          <a:bodyPr wrap="square" rtlCol="0">
            <a:spAutoFit/>
          </a:bodyPr>
          <a:lstStyle/>
          <a:p>
            <a:pPr algn="ctr"/>
            <a:r>
              <a:rPr lang="en-US" sz="1200" b="1" dirty="0">
                <a:solidFill>
                  <a:schemeClr val="tx1">
                    <a:lumMod val="75000"/>
                    <a:lumOff val="25000"/>
                  </a:schemeClr>
                </a:solidFill>
                <a:latin typeface="Arial Nova" panose="020B0504020202020204" pitchFamily="34" charset="0"/>
              </a:rPr>
              <a:t>Residents</a:t>
            </a:r>
          </a:p>
          <a:p>
            <a:pPr algn="ctr"/>
            <a:r>
              <a:rPr lang="en-US" sz="1200" b="1" dirty="0">
                <a:solidFill>
                  <a:schemeClr val="tx1">
                    <a:lumMod val="75000"/>
                    <a:lumOff val="25000"/>
                  </a:schemeClr>
                </a:solidFill>
                <a:latin typeface="Arial Nova" panose="020B0504020202020204" pitchFamily="34" charset="0"/>
              </a:rPr>
              <a:t>Aged 16-64 (</a:t>
            </a:r>
            <a:r>
              <a:rPr lang="en-US" sz="1200" b="1" dirty="0">
                <a:solidFill>
                  <a:srgbClr val="0A8037"/>
                </a:solidFill>
                <a:latin typeface="Arial Nova" panose="020B0504020202020204" pitchFamily="34" charset="0"/>
              </a:rPr>
              <a:t>30%</a:t>
            </a:r>
            <a:r>
              <a:rPr lang="en-US" sz="1200" b="1" dirty="0">
                <a:solidFill>
                  <a:schemeClr val="tx1">
                    <a:lumMod val="75000"/>
                    <a:lumOff val="25000"/>
                  </a:schemeClr>
                </a:solidFill>
                <a:latin typeface="Arial Nova" panose="020B0504020202020204" pitchFamily="34" charset="0"/>
              </a:rPr>
              <a:t>)</a:t>
            </a:r>
          </a:p>
        </p:txBody>
      </p:sp>
      <p:sp>
        <p:nvSpPr>
          <p:cNvPr id="45" name="TextBox 44">
            <a:extLst>
              <a:ext uri="{FF2B5EF4-FFF2-40B4-BE49-F238E27FC236}">
                <a16:creationId xmlns:a16="http://schemas.microsoft.com/office/drawing/2014/main" id="{00D37279-99D6-BDA3-6FEB-723FA31DCA9F}"/>
              </a:ext>
            </a:extLst>
          </p:cNvPr>
          <p:cNvSpPr txBox="1"/>
          <p:nvPr/>
        </p:nvSpPr>
        <p:spPr>
          <a:xfrm>
            <a:off x="5905101" y="5622642"/>
            <a:ext cx="2072697" cy="830997"/>
          </a:xfrm>
          <a:prstGeom prst="rect">
            <a:avLst/>
          </a:prstGeom>
          <a:noFill/>
        </p:spPr>
        <p:txBody>
          <a:bodyPr wrap="square" rtlCol="0">
            <a:spAutoFit/>
          </a:bodyPr>
          <a:lstStyle/>
          <a:p>
            <a:r>
              <a:rPr lang="en-US" sz="1200" dirty="0">
                <a:solidFill>
                  <a:schemeClr val="tx1">
                    <a:lumMod val="75000"/>
                    <a:lumOff val="25000"/>
                  </a:schemeClr>
                </a:solidFill>
                <a:latin typeface="Arial Nova" panose="020B0504020202020204" pitchFamily="34" charset="0"/>
              </a:rPr>
              <a:t>live in areas that are in the bottom quintile nationally based on higher education participation rates</a:t>
            </a:r>
          </a:p>
        </p:txBody>
      </p:sp>
      <p:pic>
        <p:nvPicPr>
          <p:cNvPr id="49" name="Graphic 48" descr="Group of people with solid fill">
            <a:extLst>
              <a:ext uri="{FF2B5EF4-FFF2-40B4-BE49-F238E27FC236}">
                <a16:creationId xmlns:a16="http://schemas.microsoft.com/office/drawing/2014/main" id="{64FB15D1-99F1-209D-8BA2-9DCB64F3FE7B}"/>
              </a:ext>
            </a:extLst>
          </p:cNvPr>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9088843" y="1825751"/>
            <a:ext cx="824798" cy="824798"/>
          </a:xfrm>
          <a:prstGeom prst="rect">
            <a:avLst/>
          </a:prstGeom>
        </p:spPr>
      </p:pic>
      <p:sp>
        <p:nvSpPr>
          <p:cNvPr id="50" name="TextBox 49">
            <a:extLst>
              <a:ext uri="{FF2B5EF4-FFF2-40B4-BE49-F238E27FC236}">
                <a16:creationId xmlns:a16="http://schemas.microsoft.com/office/drawing/2014/main" id="{FEA360DA-3E4B-D2E8-B8EB-F46B3103BFE0}"/>
              </a:ext>
            </a:extLst>
          </p:cNvPr>
          <p:cNvSpPr txBox="1"/>
          <p:nvPr/>
        </p:nvSpPr>
        <p:spPr>
          <a:xfrm>
            <a:off x="7977798" y="1676889"/>
            <a:ext cx="1372894" cy="523220"/>
          </a:xfrm>
          <a:prstGeom prst="rect">
            <a:avLst/>
          </a:prstGeom>
          <a:noFill/>
        </p:spPr>
        <p:txBody>
          <a:bodyPr wrap="square" rtlCol="0">
            <a:spAutoFit/>
          </a:bodyPr>
          <a:lstStyle/>
          <a:p>
            <a:pPr algn="ctr"/>
            <a:r>
              <a:rPr lang="en-US" sz="2800" dirty="0">
                <a:solidFill>
                  <a:srgbClr val="268037"/>
                </a:solidFill>
                <a:latin typeface="Arial Nova" panose="020B0504020202020204" pitchFamily="34" charset="0"/>
              </a:rPr>
              <a:t>11,954</a:t>
            </a:r>
          </a:p>
        </p:txBody>
      </p:sp>
      <p:sp>
        <p:nvSpPr>
          <p:cNvPr id="51" name="TextBox 50">
            <a:extLst>
              <a:ext uri="{FF2B5EF4-FFF2-40B4-BE49-F238E27FC236}">
                <a16:creationId xmlns:a16="http://schemas.microsoft.com/office/drawing/2014/main" id="{E2761E15-BCDA-0787-49DA-7C0491122738}"/>
              </a:ext>
            </a:extLst>
          </p:cNvPr>
          <p:cNvSpPr txBox="1"/>
          <p:nvPr/>
        </p:nvSpPr>
        <p:spPr>
          <a:xfrm>
            <a:off x="8116793" y="2067775"/>
            <a:ext cx="1075554" cy="646331"/>
          </a:xfrm>
          <a:prstGeom prst="rect">
            <a:avLst/>
          </a:prstGeom>
          <a:noFill/>
        </p:spPr>
        <p:txBody>
          <a:bodyPr wrap="square" rtlCol="0">
            <a:spAutoFit/>
          </a:bodyPr>
          <a:lstStyle/>
          <a:p>
            <a:pPr algn="ctr"/>
            <a:r>
              <a:rPr lang="en-US" sz="1200" b="1" dirty="0">
                <a:solidFill>
                  <a:schemeClr val="tx1">
                    <a:lumMod val="75000"/>
                    <a:lumOff val="25000"/>
                  </a:schemeClr>
                </a:solidFill>
                <a:latin typeface="Arial Nova" panose="020B0504020202020204" pitchFamily="34" charset="0"/>
              </a:rPr>
              <a:t>Residents</a:t>
            </a:r>
          </a:p>
          <a:p>
            <a:pPr algn="ctr"/>
            <a:r>
              <a:rPr lang="en-US" sz="1200" b="1" dirty="0">
                <a:solidFill>
                  <a:schemeClr val="tx1">
                    <a:lumMod val="75000"/>
                    <a:lumOff val="25000"/>
                  </a:schemeClr>
                </a:solidFill>
                <a:latin typeface="Arial Nova" panose="020B0504020202020204" pitchFamily="34" charset="0"/>
              </a:rPr>
              <a:t>Aged 16+ in employment</a:t>
            </a:r>
          </a:p>
        </p:txBody>
      </p:sp>
      <p:sp>
        <p:nvSpPr>
          <p:cNvPr id="52" name="TextBox 51">
            <a:extLst>
              <a:ext uri="{FF2B5EF4-FFF2-40B4-BE49-F238E27FC236}">
                <a16:creationId xmlns:a16="http://schemas.microsoft.com/office/drawing/2014/main" id="{ED5529C3-DE95-377D-1B32-8BED7E895B50}"/>
              </a:ext>
            </a:extLst>
          </p:cNvPr>
          <p:cNvSpPr txBox="1"/>
          <p:nvPr/>
        </p:nvSpPr>
        <p:spPr>
          <a:xfrm>
            <a:off x="9820989" y="2064476"/>
            <a:ext cx="2257630" cy="646331"/>
          </a:xfrm>
          <a:prstGeom prst="rect">
            <a:avLst/>
          </a:prstGeom>
          <a:noFill/>
        </p:spPr>
        <p:txBody>
          <a:bodyPr wrap="square" rtlCol="0">
            <a:spAutoFit/>
          </a:bodyPr>
          <a:lstStyle/>
          <a:p>
            <a:r>
              <a:rPr lang="en-US" sz="1200" dirty="0">
                <a:solidFill>
                  <a:schemeClr val="tx1">
                    <a:lumMod val="75000"/>
                    <a:lumOff val="25000"/>
                  </a:schemeClr>
                </a:solidFill>
                <a:latin typeface="Arial Nova" panose="020B0504020202020204" pitchFamily="34" charset="0"/>
              </a:rPr>
              <a:t>work in either ‘Process, plant and machine operative’ or ‘Elementary’ occupations </a:t>
            </a:r>
          </a:p>
        </p:txBody>
      </p:sp>
      <p:pic>
        <p:nvPicPr>
          <p:cNvPr id="61" name="Graphic 60" descr="Factory with solid fill">
            <a:extLst>
              <a:ext uri="{FF2B5EF4-FFF2-40B4-BE49-F238E27FC236}">
                <a16:creationId xmlns:a16="http://schemas.microsoft.com/office/drawing/2014/main" id="{321D14F3-EE4D-9FB8-3A49-1368D1FB2BF3}"/>
              </a:ext>
            </a:extLst>
          </p:cNvPr>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11322753" y="1516868"/>
            <a:ext cx="572746" cy="572746"/>
          </a:xfrm>
          <a:prstGeom prst="rect">
            <a:avLst/>
          </a:prstGeom>
        </p:spPr>
      </p:pic>
      <p:sp>
        <p:nvSpPr>
          <p:cNvPr id="63" name="TextBox 62">
            <a:extLst>
              <a:ext uri="{FF2B5EF4-FFF2-40B4-BE49-F238E27FC236}">
                <a16:creationId xmlns:a16="http://schemas.microsoft.com/office/drawing/2014/main" id="{5945DCEA-BCE6-188E-2FC1-9186946D05EE}"/>
              </a:ext>
            </a:extLst>
          </p:cNvPr>
          <p:cNvSpPr txBox="1"/>
          <p:nvPr/>
        </p:nvSpPr>
        <p:spPr>
          <a:xfrm>
            <a:off x="9663385" y="1681554"/>
            <a:ext cx="990403" cy="523220"/>
          </a:xfrm>
          <a:prstGeom prst="rect">
            <a:avLst/>
          </a:prstGeom>
          <a:noFill/>
        </p:spPr>
        <p:txBody>
          <a:bodyPr wrap="square" rtlCol="0">
            <a:spAutoFit/>
          </a:bodyPr>
          <a:lstStyle/>
          <a:p>
            <a:pPr algn="r"/>
            <a:r>
              <a:rPr lang="en-US" sz="2800" dirty="0">
                <a:solidFill>
                  <a:srgbClr val="0A8037"/>
                </a:solidFill>
                <a:latin typeface="Arial Nova" panose="020B0504020202020204" pitchFamily="34" charset="0"/>
              </a:rPr>
              <a:t>25%</a:t>
            </a:r>
          </a:p>
        </p:txBody>
      </p:sp>
      <p:sp>
        <p:nvSpPr>
          <p:cNvPr id="2" name="TextBox 1">
            <a:extLst>
              <a:ext uri="{FF2B5EF4-FFF2-40B4-BE49-F238E27FC236}">
                <a16:creationId xmlns:a16="http://schemas.microsoft.com/office/drawing/2014/main" id="{154FDEBB-9164-4CB4-A7CF-A1DE6EE16AE8}"/>
              </a:ext>
            </a:extLst>
          </p:cNvPr>
          <p:cNvSpPr txBox="1"/>
          <p:nvPr/>
        </p:nvSpPr>
        <p:spPr>
          <a:xfrm>
            <a:off x="278209" y="512281"/>
            <a:ext cx="5374445" cy="954107"/>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LOCAL LEARNING COMMUNITY DASHBOARD</a:t>
            </a:r>
          </a:p>
        </p:txBody>
      </p:sp>
      <p:sp>
        <p:nvSpPr>
          <p:cNvPr id="10" name="TextBox 9">
            <a:extLst>
              <a:ext uri="{FF2B5EF4-FFF2-40B4-BE49-F238E27FC236}">
                <a16:creationId xmlns:a16="http://schemas.microsoft.com/office/drawing/2014/main" id="{2857D8B3-B6C3-240B-D14F-A91E600BC555}"/>
              </a:ext>
            </a:extLst>
          </p:cNvPr>
          <p:cNvSpPr txBox="1"/>
          <p:nvPr/>
        </p:nvSpPr>
        <p:spPr>
          <a:xfrm>
            <a:off x="8195270" y="712264"/>
            <a:ext cx="2752215"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LINCOLN</a:t>
            </a:r>
          </a:p>
        </p:txBody>
      </p:sp>
      <p:pic>
        <p:nvPicPr>
          <p:cNvPr id="20" name="Picture 19">
            <a:extLst>
              <a:ext uri="{FF2B5EF4-FFF2-40B4-BE49-F238E27FC236}">
                <a16:creationId xmlns:a16="http://schemas.microsoft.com/office/drawing/2014/main" id="{6952749A-4349-F55E-46F1-EBF3A66A3642}"/>
              </a:ext>
            </a:extLst>
          </p:cNvPr>
          <p:cNvPicPr>
            <a:picLocks noChangeAspect="1"/>
          </p:cNvPicPr>
          <p:nvPr/>
        </p:nvPicPr>
        <p:blipFill>
          <a:blip r:embed="rId32"/>
          <a:stretch>
            <a:fillRect/>
          </a:stretch>
        </p:blipFill>
        <p:spPr>
          <a:xfrm>
            <a:off x="296801" y="4431731"/>
            <a:ext cx="3784600" cy="2095500"/>
          </a:xfrm>
          <a:prstGeom prst="rect">
            <a:avLst/>
          </a:prstGeom>
        </p:spPr>
      </p:pic>
      <p:pic>
        <p:nvPicPr>
          <p:cNvPr id="36" name="Picture 35">
            <a:extLst>
              <a:ext uri="{FF2B5EF4-FFF2-40B4-BE49-F238E27FC236}">
                <a16:creationId xmlns:a16="http://schemas.microsoft.com/office/drawing/2014/main" id="{AF33AC32-F724-2417-F543-3A5097EE7C57}"/>
              </a:ext>
            </a:extLst>
          </p:cNvPr>
          <p:cNvPicPr>
            <a:picLocks noChangeAspect="1"/>
          </p:cNvPicPr>
          <p:nvPr/>
        </p:nvPicPr>
        <p:blipFill>
          <a:blip r:embed="rId33"/>
          <a:stretch>
            <a:fillRect/>
          </a:stretch>
        </p:blipFill>
        <p:spPr>
          <a:xfrm>
            <a:off x="4088638" y="1458214"/>
            <a:ext cx="4051300" cy="1308100"/>
          </a:xfrm>
          <a:prstGeom prst="rect">
            <a:avLst/>
          </a:prstGeom>
        </p:spPr>
      </p:pic>
      <p:pic>
        <p:nvPicPr>
          <p:cNvPr id="54" name="Picture 53">
            <a:extLst>
              <a:ext uri="{FF2B5EF4-FFF2-40B4-BE49-F238E27FC236}">
                <a16:creationId xmlns:a16="http://schemas.microsoft.com/office/drawing/2014/main" id="{444D36A2-FC0C-7D1B-BA2D-57C4499A9E4A}"/>
              </a:ext>
            </a:extLst>
          </p:cNvPr>
          <p:cNvPicPr>
            <a:picLocks noChangeAspect="1"/>
          </p:cNvPicPr>
          <p:nvPr/>
        </p:nvPicPr>
        <p:blipFill>
          <a:blip r:embed="rId34"/>
          <a:stretch>
            <a:fillRect/>
          </a:stretch>
        </p:blipFill>
        <p:spPr>
          <a:xfrm>
            <a:off x="4108450" y="2988564"/>
            <a:ext cx="3975100" cy="990600"/>
          </a:xfrm>
          <a:prstGeom prst="rect">
            <a:avLst/>
          </a:prstGeom>
        </p:spPr>
      </p:pic>
      <p:pic>
        <p:nvPicPr>
          <p:cNvPr id="64" name="Picture 63">
            <a:extLst>
              <a:ext uri="{FF2B5EF4-FFF2-40B4-BE49-F238E27FC236}">
                <a16:creationId xmlns:a16="http://schemas.microsoft.com/office/drawing/2014/main" id="{867283D2-0E50-F75D-7786-1343722E58EA}"/>
              </a:ext>
            </a:extLst>
          </p:cNvPr>
          <p:cNvPicPr>
            <a:picLocks noChangeAspect="1"/>
          </p:cNvPicPr>
          <p:nvPr/>
        </p:nvPicPr>
        <p:blipFill>
          <a:blip r:embed="rId35"/>
          <a:stretch>
            <a:fillRect/>
          </a:stretch>
        </p:blipFill>
        <p:spPr>
          <a:xfrm>
            <a:off x="4114800" y="4268724"/>
            <a:ext cx="3962400" cy="990600"/>
          </a:xfrm>
          <a:prstGeom prst="rect">
            <a:avLst/>
          </a:prstGeom>
        </p:spPr>
      </p:pic>
      <p:pic>
        <p:nvPicPr>
          <p:cNvPr id="8" name="Picture 7">
            <a:extLst>
              <a:ext uri="{FF2B5EF4-FFF2-40B4-BE49-F238E27FC236}">
                <a16:creationId xmlns:a16="http://schemas.microsoft.com/office/drawing/2014/main" id="{E4F8350A-B598-FFD8-B1B4-C8B234F5FBD5}"/>
              </a:ext>
            </a:extLst>
          </p:cNvPr>
          <p:cNvPicPr>
            <a:picLocks noChangeAspect="1"/>
          </p:cNvPicPr>
          <p:nvPr/>
        </p:nvPicPr>
        <p:blipFill>
          <a:blip r:embed="rId36">
            <a:biLevel thresh="25000"/>
          </a:blip>
          <a:stretch>
            <a:fillRect/>
          </a:stretch>
        </p:blipFill>
        <p:spPr>
          <a:xfrm>
            <a:off x="10870058" y="520593"/>
            <a:ext cx="1045989" cy="945748"/>
          </a:xfrm>
          <a:prstGeom prst="rect">
            <a:avLst/>
          </a:prstGeom>
        </p:spPr>
      </p:pic>
    </p:spTree>
    <p:extLst>
      <p:ext uri="{BB962C8B-B14F-4D97-AF65-F5344CB8AC3E}">
        <p14:creationId xmlns:p14="http://schemas.microsoft.com/office/powerpoint/2010/main" val="3865978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CB4B57A-73C9-CDEF-2C1D-1ACF4335835C}"/>
              </a:ext>
            </a:extLst>
          </p:cNvPr>
          <p:cNvSpPr/>
          <p:nvPr/>
        </p:nvSpPr>
        <p:spPr>
          <a:xfrm>
            <a:off x="8094416" y="4182305"/>
            <a:ext cx="3832375" cy="2404393"/>
          </a:xfrm>
          <a:prstGeom prst="rect">
            <a:avLst/>
          </a:prstGeom>
          <a:solidFill>
            <a:srgbClr val="2E78BD">
              <a:alpha val="19909"/>
            </a:srgb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79EC9FC0-8CD4-B09E-FB9A-6B330E8A9C3D}"/>
              </a:ext>
            </a:extLst>
          </p:cNvPr>
          <p:cNvSpPr/>
          <p:nvPr/>
        </p:nvSpPr>
        <p:spPr>
          <a:xfrm>
            <a:off x="8103655" y="1531992"/>
            <a:ext cx="3832376" cy="2598219"/>
          </a:xfrm>
          <a:prstGeom prst="rect">
            <a:avLst/>
          </a:prstGeom>
          <a:solidFill>
            <a:srgbClr val="D8397C">
              <a:alpha val="19909"/>
            </a:srgb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2BB2C33E-0425-B2C0-7BB2-79F48C693225}"/>
              </a:ext>
            </a:extLst>
          </p:cNvPr>
          <p:cNvSpPr/>
          <p:nvPr/>
        </p:nvSpPr>
        <p:spPr>
          <a:xfrm>
            <a:off x="269032" y="1523304"/>
            <a:ext cx="3828555" cy="2606907"/>
          </a:xfrm>
          <a:prstGeom prst="rect">
            <a:avLst/>
          </a:prstGeom>
          <a:solidFill>
            <a:srgbClr val="0C8036">
              <a:alpha val="10336"/>
            </a:srgb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E4353FE4-2688-A91A-9627-D42D4EB9F7F3}"/>
              </a:ext>
            </a:extLst>
          </p:cNvPr>
          <p:cNvSpPr/>
          <p:nvPr/>
        </p:nvSpPr>
        <p:spPr>
          <a:xfrm>
            <a:off x="274819" y="4182305"/>
            <a:ext cx="3820143" cy="2404393"/>
          </a:xfrm>
          <a:prstGeom prst="rect">
            <a:avLst/>
          </a:prstGeom>
          <a:solidFill>
            <a:srgbClr val="EFBF7A">
              <a:alpha val="19909"/>
            </a:srgb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8" name="TextBox 7">
            <a:extLst>
              <a:ext uri="{FF2B5EF4-FFF2-40B4-BE49-F238E27FC236}">
                <a16:creationId xmlns:a16="http://schemas.microsoft.com/office/drawing/2014/main" id="{0519F17C-5D87-E04B-9495-3C7C35CA7C6C}"/>
              </a:ext>
            </a:extLst>
          </p:cNvPr>
          <p:cNvSpPr txBox="1"/>
          <p:nvPr/>
        </p:nvSpPr>
        <p:spPr>
          <a:xfrm>
            <a:off x="274819" y="514503"/>
            <a:ext cx="5447887" cy="954107"/>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LOCAL LEARNING COMMUNITY CHARACTERISTICS</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6" name="TextBox 5">
            <a:extLst>
              <a:ext uri="{FF2B5EF4-FFF2-40B4-BE49-F238E27FC236}">
                <a16:creationId xmlns:a16="http://schemas.microsoft.com/office/drawing/2014/main" id="{E15C826F-8D95-B305-CAA8-9D3CBF7D9D79}"/>
              </a:ext>
            </a:extLst>
          </p:cNvPr>
          <p:cNvSpPr txBox="1"/>
          <p:nvPr/>
        </p:nvSpPr>
        <p:spPr>
          <a:xfrm>
            <a:off x="269033" y="1543065"/>
            <a:ext cx="3828554" cy="2616101"/>
          </a:xfrm>
          <a:prstGeom prst="rect">
            <a:avLst/>
          </a:prstGeom>
          <a:noFill/>
        </p:spPr>
        <p:txBody>
          <a:bodyPr wrap="square" rtlCol="0">
            <a:spAutoFit/>
          </a:bodyPr>
          <a:lstStyle/>
          <a:p>
            <a:pPr>
              <a:spcAft>
                <a:spcPts val="300"/>
              </a:spcAft>
            </a:pPr>
            <a:r>
              <a:rPr lang="en-US" sz="1400" b="1" dirty="0">
                <a:latin typeface="Arial Nova" panose="020B0504020202020204" pitchFamily="34" charset="0"/>
              </a:rPr>
              <a:t>Demographics:</a:t>
            </a:r>
          </a:p>
          <a:p>
            <a:pPr marL="285750" indent="-285750">
              <a:spcAft>
                <a:spcPts val="300"/>
              </a:spcAft>
              <a:buFont typeface="Wingdings" pitchFamily="2" charset="2"/>
              <a:buChar char="§"/>
            </a:pPr>
            <a:r>
              <a:rPr lang="en-US" sz="1400" dirty="0">
                <a:latin typeface="Arial Nova" panose="020B0504020202020204" pitchFamily="34" charset="0"/>
              </a:rPr>
              <a:t>A fast-growing population</a:t>
            </a:r>
          </a:p>
          <a:p>
            <a:pPr marL="285750" indent="-285750">
              <a:spcAft>
                <a:spcPts val="300"/>
              </a:spcAft>
              <a:buFont typeface="Wingdings" pitchFamily="2" charset="2"/>
              <a:buChar char="§"/>
            </a:pPr>
            <a:r>
              <a:rPr lang="en-US" sz="1400" dirty="0">
                <a:latin typeface="Arial Nova" panose="020B0504020202020204" pitchFamily="34" charset="0"/>
              </a:rPr>
              <a:t>Significant churn and in-migration from UK and overseas – both to a certain extent relating to local university students </a:t>
            </a:r>
          </a:p>
          <a:p>
            <a:pPr marL="285750" indent="-285750">
              <a:spcAft>
                <a:spcPts val="300"/>
              </a:spcAft>
              <a:buFont typeface="Wingdings" pitchFamily="2" charset="2"/>
              <a:buChar char="§"/>
            </a:pPr>
            <a:r>
              <a:rPr lang="en-US" sz="1400" dirty="0">
                <a:latin typeface="Arial Nova" panose="020B0504020202020204" pitchFamily="34" charset="0"/>
              </a:rPr>
              <a:t>The second highest level locally of people who self-describe as ‘not speaking English well or at all’ </a:t>
            </a:r>
          </a:p>
          <a:p>
            <a:pPr marL="285750" indent="-285750">
              <a:spcAft>
                <a:spcPts val="300"/>
              </a:spcAft>
              <a:buFont typeface="Wingdings" pitchFamily="2" charset="2"/>
              <a:buChar char="§"/>
            </a:pPr>
            <a:r>
              <a:rPr lang="en-US" sz="1400" dirty="0">
                <a:latin typeface="Arial Nova" panose="020B0504020202020204" pitchFamily="34" charset="0"/>
              </a:rPr>
              <a:t>Relatively low levels of higher qualified residents when considering the university presence in the city.</a:t>
            </a:r>
          </a:p>
        </p:txBody>
      </p:sp>
      <p:sp>
        <p:nvSpPr>
          <p:cNvPr id="7" name="TextBox 6">
            <a:extLst>
              <a:ext uri="{FF2B5EF4-FFF2-40B4-BE49-F238E27FC236}">
                <a16:creationId xmlns:a16="http://schemas.microsoft.com/office/drawing/2014/main" id="{9A57C170-7A2F-D723-EE46-15F7E7BCA3DE}"/>
              </a:ext>
            </a:extLst>
          </p:cNvPr>
          <p:cNvSpPr txBox="1"/>
          <p:nvPr/>
        </p:nvSpPr>
        <p:spPr>
          <a:xfrm>
            <a:off x="8086659" y="1525904"/>
            <a:ext cx="3843961" cy="2046714"/>
          </a:xfrm>
          <a:prstGeom prst="rect">
            <a:avLst/>
          </a:prstGeom>
          <a:noFill/>
        </p:spPr>
        <p:txBody>
          <a:bodyPr wrap="square" rtlCol="0">
            <a:spAutoFit/>
          </a:bodyPr>
          <a:lstStyle/>
          <a:p>
            <a:pPr>
              <a:spcAft>
                <a:spcPts val="600"/>
              </a:spcAft>
            </a:pPr>
            <a:r>
              <a:rPr lang="en-US" sz="1400" b="1" dirty="0">
                <a:latin typeface="Arial Nova" panose="020B0504020202020204" pitchFamily="34" charset="0"/>
              </a:rPr>
              <a:t>Economic Participation:</a:t>
            </a:r>
          </a:p>
          <a:p>
            <a:pPr marL="285750" indent="-285750">
              <a:spcAft>
                <a:spcPts val="600"/>
              </a:spcAft>
              <a:buFont typeface="Wingdings" pitchFamily="2" charset="2"/>
              <a:buChar char="§"/>
            </a:pPr>
            <a:r>
              <a:rPr lang="en-US" sz="1400" dirty="0">
                <a:latin typeface="Arial Nova" panose="020B0504020202020204" pitchFamily="34" charset="0"/>
              </a:rPr>
              <a:t>Higher than local and national averages of  residents in labour-intensive jobs requiring lower skills levels</a:t>
            </a:r>
          </a:p>
          <a:p>
            <a:pPr marL="285750" indent="-285750">
              <a:spcAft>
                <a:spcPts val="600"/>
              </a:spcAft>
              <a:buFont typeface="Wingdings" pitchFamily="2" charset="2"/>
              <a:buChar char="§"/>
            </a:pPr>
            <a:r>
              <a:rPr lang="en-US" sz="1400" dirty="0">
                <a:latin typeface="Arial Nova" panose="020B0504020202020204" pitchFamily="34" charset="0"/>
              </a:rPr>
              <a:t>An area of relatively low pay compared to local and national figures</a:t>
            </a:r>
          </a:p>
          <a:p>
            <a:pPr marL="285750" indent="-285750">
              <a:spcAft>
                <a:spcPts val="600"/>
              </a:spcAft>
              <a:buFont typeface="Wingdings" pitchFamily="2" charset="2"/>
              <a:buChar char="§"/>
            </a:pPr>
            <a:r>
              <a:rPr lang="en-US" sz="1400" dirty="0">
                <a:latin typeface="Arial Nova" panose="020B0504020202020204" pitchFamily="34" charset="0"/>
              </a:rPr>
              <a:t>Slightly higher proportion of working-age residents with a disability.</a:t>
            </a:r>
          </a:p>
        </p:txBody>
      </p:sp>
      <p:sp>
        <p:nvSpPr>
          <p:cNvPr id="9" name="TextBox 8">
            <a:extLst>
              <a:ext uri="{FF2B5EF4-FFF2-40B4-BE49-F238E27FC236}">
                <a16:creationId xmlns:a16="http://schemas.microsoft.com/office/drawing/2014/main" id="{FB3D5BCF-AEBA-2976-59B8-3B365DB4B5CD}"/>
              </a:ext>
            </a:extLst>
          </p:cNvPr>
          <p:cNvSpPr txBox="1"/>
          <p:nvPr/>
        </p:nvSpPr>
        <p:spPr>
          <a:xfrm>
            <a:off x="5735874" y="712264"/>
            <a:ext cx="5211611"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LINCOLN</a:t>
            </a:r>
          </a:p>
        </p:txBody>
      </p:sp>
      <p:sp>
        <p:nvSpPr>
          <p:cNvPr id="14" name="TextBox 13">
            <a:extLst>
              <a:ext uri="{FF2B5EF4-FFF2-40B4-BE49-F238E27FC236}">
                <a16:creationId xmlns:a16="http://schemas.microsoft.com/office/drawing/2014/main" id="{DA31420C-CCDF-99B5-DFAE-AFC59FDE4DB6}"/>
              </a:ext>
            </a:extLst>
          </p:cNvPr>
          <p:cNvSpPr txBox="1"/>
          <p:nvPr/>
        </p:nvSpPr>
        <p:spPr>
          <a:xfrm>
            <a:off x="285094" y="4170879"/>
            <a:ext cx="3820143" cy="2362185"/>
          </a:xfrm>
          <a:prstGeom prst="rect">
            <a:avLst/>
          </a:prstGeom>
          <a:noFill/>
        </p:spPr>
        <p:txBody>
          <a:bodyPr wrap="square" rtlCol="0">
            <a:spAutoFit/>
          </a:bodyPr>
          <a:lstStyle/>
          <a:p>
            <a:pPr>
              <a:spcAft>
                <a:spcPts val="300"/>
              </a:spcAft>
            </a:pPr>
            <a:r>
              <a:rPr lang="en-US" sz="1400" b="1" dirty="0">
                <a:latin typeface="Arial Nova" panose="020B0504020202020204" pitchFamily="34" charset="0"/>
              </a:rPr>
              <a:t>Education &amp; Skills Participation:</a:t>
            </a:r>
          </a:p>
          <a:p>
            <a:pPr marL="285750" indent="-285750">
              <a:spcAft>
                <a:spcPts val="300"/>
              </a:spcAft>
              <a:buFont typeface="Wingdings" pitchFamily="2" charset="2"/>
              <a:buChar char="§"/>
            </a:pPr>
            <a:r>
              <a:rPr lang="en-US" sz="1400" dirty="0">
                <a:latin typeface="Arial Nova" panose="020B0504020202020204" pitchFamily="34" charset="0"/>
              </a:rPr>
              <a:t>20% increase in local apprentice starts following historic low numbers, perhaps reflecting pent-up covid demand</a:t>
            </a:r>
          </a:p>
          <a:p>
            <a:pPr marL="285750" indent="-285750">
              <a:spcAft>
                <a:spcPts val="300"/>
              </a:spcAft>
              <a:buFont typeface="Wingdings" pitchFamily="2" charset="2"/>
              <a:buChar char="§"/>
            </a:pPr>
            <a:r>
              <a:rPr lang="en-US" sz="1400" dirty="0">
                <a:latin typeface="Arial Nova" panose="020B0504020202020204" pitchFamily="34" charset="0"/>
              </a:rPr>
              <a:t>Community learning numbers are beginning to recover, whilst education and training participation numbers have halved since 2017/18</a:t>
            </a:r>
          </a:p>
          <a:p>
            <a:pPr marL="285750" indent="-285750">
              <a:spcAft>
                <a:spcPts val="300"/>
              </a:spcAft>
              <a:buFont typeface="Wingdings" pitchFamily="2" charset="2"/>
              <a:buChar char="§"/>
            </a:pPr>
            <a:r>
              <a:rPr lang="en-US" sz="1400" dirty="0">
                <a:latin typeface="Arial Nova" panose="020B0504020202020204" pitchFamily="34" charset="0"/>
              </a:rPr>
              <a:t>Low levels of HE participation despite two local universities.</a:t>
            </a:r>
          </a:p>
        </p:txBody>
      </p:sp>
      <p:sp>
        <p:nvSpPr>
          <p:cNvPr id="19" name="TextBox 18">
            <a:extLst>
              <a:ext uri="{FF2B5EF4-FFF2-40B4-BE49-F238E27FC236}">
                <a16:creationId xmlns:a16="http://schemas.microsoft.com/office/drawing/2014/main" id="{8DA057EC-F202-E6DF-53A1-C9265010B21D}"/>
              </a:ext>
            </a:extLst>
          </p:cNvPr>
          <p:cNvSpPr txBox="1"/>
          <p:nvPr/>
        </p:nvSpPr>
        <p:spPr>
          <a:xfrm>
            <a:off x="8096745" y="4196130"/>
            <a:ext cx="3836205" cy="2185214"/>
          </a:xfrm>
          <a:prstGeom prst="rect">
            <a:avLst/>
          </a:prstGeom>
          <a:noFill/>
        </p:spPr>
        <p:txBody>
          <a:bodyPr wrap="square" rtlCol="0">
            <a:spAutoFit/>
          </a:bodyPr>
          <a:lstStyle/>
          <a:p>
            <a:pPr>
              <a:spcAft>
                <a:spcPts val="600"/>
              </a:spcAft>
            </a:pPr>
            <a:r>
              <a:rPr lang="en-US" sz="1400" b="1" dirty="0">
                <a:latin typeface="Arial Nova" panose="020B0504020202020204" pitchFamily="34" charset="0"/>
              </a:rPr>
              <a:t>Education, Employment, and Skills Implications / Considerations:</a:t>
            </a:r>
          </a:p>
          <a:p>
            <a:pPr marL="285750" indent="-285750">
              <a:spcAft>
                <a:spcPts val="600"/>
              </a:spcAft>
              <a:buFont typeface="Arial" panose="020B0604020202020204" pitchFamily="34" charset="0"/>
              <a:buChar char="•"/>
            </a:pPr>
            <a:r>
              <a:rPr lang="en-US" sz="1400" dirty="0">
                <a:latin typeface="Arial Nova" panose="020B0504020202020204" pitchFamily="34" charset="0"/>
              </a:rPr>
              <a:t>The opportunity to increase local HE participation and also re-establish pathways for adults via education and training, including English Language skills</a:t>
            </a:r>
          </a:p>
          <a:p>
            <a:pPr marL="285750" indent="-285750">
              <a:spcAft>
                <a:spcPts val="600"/>
              </a:spcAft>
              <a:buFont typeface="Arial" panose="020B0604020202020204" pitchFamily="34" charset="0"/>
              <a:buChar char="•"/>
            </a:pPr>
            <a:r>
              <a:rPr lang="en-US" sz="1400" dirty="0">
                <a:latin typeface="Arial Nova" panose="020B0504020202020204" pitchFamily="34" charset="0"/>
              </a:rPr>
              <a:t>The opportunity to capitalise upon the in-migration of students through encouraging and supporting local graduate retention.</a:t>
            </a:r>
          </a:p>
        </p:txBody>
      </p:sp>
      <p:pic>
        <p:nvPicPr>
          <p:cNvPr id="2" name="Picture 1">
            <a:extLst>
              <a:ext uri="{FF2B5EF4-FFF2-40B4-BE49-F238E27FC236}">
                <a16:creationId xmlns:a16="http://schemas.microsoft.com/office/drawing/2014/main" id="{C6A5C6F5-250D-23AE-D8F0-F915A710950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36703" y="1523304"/>
            <a:ext cx="3920624" cy="5063394"/>
          </a:xfrm>
          <a:prstGeom prst="rect">
            <a:avLst/>
          </a:prstGeom>
        </p:spPr>
      </p:pic>
      <p:pic>
        <p:nvPicPr>
          <p:cNvPr id="3" name="Picture 2">
            <a:extLst>
              <a:ext uri="{FF2B5EF4-FFF2-40B4-BE49-F238E27FC236}">
                <a16:creationId xmlns:a16="http://schemas.microsoft.com/office/drawing/2014/main" id="{E50293C4-643F-4449-8F12-6E550842AE7B}"/>
              </a:ext>
            </a:extLst>
          </p:cNvPr>
          <p:cNvPicPr>
            <a:picLocks noChangeAspect="1"/>
          </p:cNvPicPr>
          <p:nvPr/>
        </p:nvPicPr>
        <p:blipFill>
          <a:blip r:embed="rId4">
            <a:biLevel thresh="25000"/>
          </a:blip>
          <a:stretch>
            <a:fillRect/>
          </a:stretch>
        </p:blipFill>
        <p:spPr>
          <a:xfrm>
            <a:off x="10870058" y="520593"/>
            <a:ext cx="1045989" cy="945748"/>
          </a:xfrm>
          <a:prstGeom prst="rect">
            <a:avLst/>
          </a:prstGeom>
        </p:spPr>
      </p:pic>
    </p:spTree>
    <p:extLst>
      <p:ext uri="{BB962C8B-B14F-4D97-AF65-F5344CB8AC3E}">
        <p14:creationId xmlns:p14="http://schemas.microsoft.com/office/powerpoint/2010/main" val="495443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2984D9-E041-4FA9-B011-4D47EED52240}"/>
              </a:ext>
            </a:extLst>
          </p:cNvPr>
          <p:cNvSpPr txBox="1"/>
          <p:nvPr/>
        </p:nvSpPr>
        <p:spPr>
          <a:xfrm>
            <a:off x="267121" y="1561932"/>
            <a:ext cx="7827295" cy="5057025"/>
          </a:xfrm>
          <a:prstGeom prst="rect">
            <a:avLst/>
          </a:prstGeom>
          <a:noFill/>
        </p:spPr>
        <p:txBody>
          <a:bodyPr wrap="square" rtlCol="0">
            <a:spAutoFit/>
          </a:bodyPr>
          <a:lstStyle/>
          <a:p>
            <a:pPr marL="285750" lvl="0" indent="-285750" defTabSz="457200">
              <a:lnSpc>
                <a:spcPct val="110000"/>
              </a:lnSpc>
              <a:spcAft>
                <a:spcPts val="600"/>
              </a:spcAft>
              <a:buFontTx/>
              <a:buChar char="-"/>
              <a:defRPr/>
            </a:pP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Population growth </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of 11.0% between 2011 and 2021 is the highest in Greater Lincolnshire. This growth has been driven by increases across young, working-age, and older population groups. Growth in the working-age population at 11.3% is also the highest locally. </a:t>
            </a:r>
            <a:endParaRPr lang="en-US" altLang="en-US" sz="1400" dirty="0">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0000"/>
              </a:lnSpc>
              <a:spcAft>
                <a:spcPts val="138"/>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Levels of migration into the area from other areas in the UK is higher than the Greater Lincolnshire (9%) and the national average (10%), with 15% of usual residents stating that they were living one year ago at a different address outside of Lincoln but in the UK. The role of students and term time addresses will have played a large part in this difference.</a:t>
            </a:r>
          </a:p>
          <a:p>
            <a:pPr marL="285750" lvl="0" indent="-285750" defTabSz="457200">
              <a:lnSpc>
                <a:spcPct val="110000"/>
              </a:lnSpc>
              <a:spcAft>
                <a:spcPts val="600"/>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In terms of </a:t>
            </a:r>
            <a:r>
              <a:rPr lang="en-US" altLang="en-US" sz="1400" b="1"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usual residents living one year ago at a different address outside of the UK</a:t>
            </a: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 then at 1.2%, this proportion is significantly higher than the Greater Lincolnshire (0.6%) and national (0.9%) averages.</a:t>
            </a:r>
          </a:p>
          <a:p>
            <a:pPr marL="285750" lvl="0" indent="-285750" defTabSz="457200">
              <a:lnSpc>
                <a:spcPct val="110000"/>
              </a:lnSpc>
              <a:spcAft>
                <a:spcPts val="600"/>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10% of residents have a </a:t>
            </a:r>
            <a:r>
              <a:rPr lang="en-US" altLang="en-US" sz="1400" b="1"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main language that is not English</a:t>
            </a: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 and of those, 21% describe themselves as either unable to speak English well or at all (Greater Lincolnshire, 25%; England, 20%).</a:t>
            </a:r>
          </a:p>
          <a:p>
            <a:pPr marL="285750" lvl="0" indent="-285750" defTabSz="457200">
              <a:lnSpc>
                <a:spcPct val="110000"/>
              </a:lnSpc>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At 17%, Lincoln has a proportion of </a:t>
            </a: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residents aged 16+ with no qualifications </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lower than the Greater Lincolnshire and national average. This latest figure is five percentage points lower than in 2011 (22%).</a:t>
            </a:r>
          </a:p>
          <a:p>
            <a:pPr marL="285750" lvl="0" indent="-285750" defTabSz="457200">
              <a:lnSpc>
                <a:spcPct val="110000"/>
              </a:lnSpc>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At 26%, the proportion of Lincoln </a:t>
            </a: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residents aged 16+ with level 4 qualifications and above </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is not particularly high when compared locally and nationally, but if we take into account level 3 qualifications, then this proportion doubles to 52%, well above the Greater Lincolnshire average (43%) and just above the national average (51%). </a:t>
            </a:r>
            <a:endPar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endParaRP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pic>
        <p:nvPicPr>
          <p:cNvPr id="33" name="Picture 32" descr="Aerial view of people walking">
            <a:extLst>
              <a:ext uri="{FF2B5EF4-FFF2-40B4-BE49-F238E27FC236}">
                <a16:creationId xmlns:a16="http://schemas.microsoft.com/office/drawing/2014/main" id="{DDDD8FCE-02DC-7493-8649-1394B082D37F}"/>
              </a:ext>
            </a:extLst>
          </p:cNvPr>
          <p:cNvPicPr>
            <a:picLocks noChangeAspect="1"/>
          </p:cNvPicPr>
          <p:nvPr/>
        </p:nvPicPr>
        <p:blipFill rotWithShape="1">
          <a:blip r:embed="rId3" cstate="email">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b="1733"/>
          <a:stretch/>
        </p:blipFill>
        <p:spPr>
          <a:xfrm>
            <a:off x="8057327" y="1531993"/>
            <a:ext cx="3836204" cy="4967130"/>
          </a:xfrm>
          <a:prstGeom prst="rect">
            <a:avLst/>
          </a:prstGeom>
        </p:spPr>
      </p:pic>
      <p:sp>
        <p:nvSpPr>
          <p:cNvPr id="34" name="Rectangle 33">
            <a:extLst>
              <a:ext uri="{FF2B5EF4-FFF2-40B4-BE49-F238E27FC236}">
                <a16:creationId xmlns:a16="http://schemas.microsoft.com/office/drawing/2014/main" id="{FF5EFA42-1949-54B2-D25B-A49D3AA9819F}"/>
              </a:ext>
            </a:extLst>
          </p:cNvPr>
          <p:cNvSpPr/>
          <p:nvPr/>
        </p:nvSpPr>
        <p:spPr>
          <a:xfrm>
            <a:off x="8057327" y="1520051"/>
            <a:ext cx="3836204" cy="5054706"/>
          </a:xfrm>
          <a:prstGeom prst="rect">
            <a:avLst/>
          </a:prstGeom>
          <a:solidFill>
            <a:srgbClr val="0C8036">
              <a:alpha val="10336"/>
            </a:srgbClr>
          </a:solidFill>
          <a:ln>
            <a:noFill/>
          </a:ln>
          <a:effectLst/>
        </p:spPr>
        <p:style>
          <a:lnRef idx="1">
            <a:schemeClr val="accent1"/>
          </a:lnRef>
          <a:fillRef idx="3">
            <a:schemeClr val="accent1"/>
          </a:fillRef>
          <a:effectRef idx="2">
            <a:schemeClr val="accent1"/>
          </a:effectRef>
          <a:fontRef idx="minor">
            <a:schemeClr val="lt1"/>
          </a:fontRef>
        </p:style>
      </p:sp>
      <p:pic>
        <p:nvPicPr>
          <p:cNvPr id="36" name="Picture 35" descr="A picture containing text, plant, flower, wheel&#10;&#10;Description automatically generated">
            <a:extLst>
              <a:ext uri="{FF2B5EF4-FFF2-40B4-BE49-F238E27FC236}">
                <a16:creationId xmlns:a16="http://schemas.microsoft.com/office/drawing/2014/main" id="{6F9BE527-82E6-C874-48ED-B7C5E45F51B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20612" y="1573965"/>
            <a:ext cx="469899" cy="714246"/>
          </a:xfrm>
          <a:prstGeom prst="rect">
            <a:avLst/>
          </a:prstGeom>
        </p:spPr>
      </p:pic>
      <p:sp>
        <p:nvSpPr>
          <p:cNvPr id="37" name="TextBox 36">
            <a:extLst>
              <a:ext uri="{FF2B5EF4-FFF2-40B4-BE49-F238E27FC236}">
                <a16:creationId xmlns:a16="http://schemas.microsoft.com/office/drawing/2014/main" id="{348005BD-6D40-1FB9-9673-405B5DD86B0F}"/>
              </a:ext>
            </a:extLst>
          </p:cNvPr>
          <p:cNvSpPr txBox="1"/>
          <p:nvPr/>
        </p:nvSpPr>
        <p:spPr>
          <a:xfrm>
            <a:off x="8050872" y="2190239"/>
            <a:ext cx="1195191" cy="738664"/>
          </a:xfrm>
          <a:prstGeom prst="rect">
            <a:avLst/>
          </a:prstGeom>
          <a:noFill/>
        </p:spPr>
        <p:txBody>
          <a:bodyPr wrap="square" rtlCol="0">
            <a:spAutoFit/>
          </a:bodyPr>
          <a:lstStyle/>
          <a:p>
            <a:r>
              <a:rPr lang="en-US" sz="1400" b="1" dirty="0">
                <a:latin typeface="Arial Nova" panose="020B0504020202020204" pitchFamily="34" charset="0"/>
              </a:rPr>
              <a:t>Population change, 2011-2021</a:t>
            </a:r>
          </a:p>
        </p:txBody>
      </p:sp>
      <p:sp>
        <p:nvSpPr>
          <p:cNvPr id="38" name="TextBox 37">
            <a:extLst>
              <a:ext uri="{FF2B5EF4-FFF2-40B4-BE49-F238E27FC236}">
                <a16:creationId xmlns:a16="http://schemas.microsoft.com/office/drawing/2014/main" id="{E87CB07D-7EC8-13DA-56C2-6D299FBC7810}"/>
              </a:ext>
            </a:extLst>
          </p:cNvPr>
          <p:cNvSpPr txBox="1"/>
          <p:nvPr/>
        </p:nvSpPr>
        <p:spPr>
          <a:xfrm>
            <a:off x="10033996" y="2422344"/>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5.4%</a:t>
            </a:r>
          </a:p>
        </p:txBody>
      </p:sp>
      <p:sp>
        <p:nvSpPr>
          <p:cNvPr id="39" name="TextBox 38">
            <a:extLst>
              <a:ext uri="{FF2B5EF4-FFF2-40B4-BE49-F238E27FC236}">
                <a16:creationId xmlns:a16="http://schemas.microsoft.com/office/drawing/2014/main" id="{D4B46E6F-A50B-568B-49B1-413C9936697C}"/>
              </a:ext>
            </a:extLst>
          </p:cNvPr>
          <p:cNvSpPr txBox="1"/>
          <p:nvPr/>
        </p:nvSpPr>
        <p:spPr>
          <a:xfrm>
            <a:off x="10878876" y="2429931"/>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6.6%</a:t>
            </a:r>
          </a:p>
        </p:txBody>
      </p:sp>
      <p:sp>
        <p:nvSpPr>
          <p:cNvPr id="40" name="TextBox 39">
            <a:extLst>
              <a:ext uri="{FF2B5EF4-FFF2-40B4-BE49-F238E27FC236}">
                <a16:creationId xmlns:a16="http://schemas.microsoft.com/office/drawing/2014/main" id="{F2A9F492-3C87-DD4F-2DCD-79BD9E8B84BF}"/>
              </a:ext>
            </a:extLst>
          </p:cNvPr>
          <p:cNvSpPr txBox="1"/>
          <p:nvPr/>
        </p:nvSpPr>
        <p:spPr>
          <a:xfrm>
            <a:off x="8057326" y="6108515"/>
            <a:ext cx="3836203" cy="461665"/>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2011 and 2021 Censuses, Office for National Statistics</a:t>
            </a:r>
          </a:p>
        </p:txBody>
      </p:sp>
      <p:sp>
        <p:nvSpPr>
          <p:cNvPr id="41" name="TextBox 40">
            <a:extLst>
              <a:ext uri="{FF2B5EF4-FFF2-40B4-BE49-F238E27FC236}">
                <a16:creationId xmlns:a16="http://schemas.microsoft.com/office/drawing/2014/main" id="{756A4CC2-B578-0C59-DF54-740191EBE2DD}"/>
              </a:ext>
            </a:extLst>
          </p:cNvPr>
          <p:cNvSpPr txBox="1"/>
          <p:nvPr/>
        </p:nvSpPr>
        <p:spPr>
          <a:xfrm>
            <a:off x="8057326" y="4024129"/>
            <a:ext cx="1467550" cy="954107"/>
          </a:xfrm>
          <a:prstGeom prst="rect">
            <a:avLst/>
          </a:prstGeom>
          <a:noFill/>
        </p:spPr>
        <p:txBody>
          <a:bodyPr wrap="square" rtlCol="0">
            <a:spAutoFit/>
          </a:bodyPr>
          <a:lstStyle/>
          <a:p>
            <a:r>
              <a:rPr lang="en-US" sz="1400" b="1" dirty="0">
                <a:latin typeface="Arial Nova" panose="020B0504020202020204" pitchFamily="34" charset="0"/>
              </a:rPr>
              <a:t>% of residents with a main language not English, 2021</a:t>
            </a:r>
          </a:p>
        </p:txBody>
      </p:sp>
      <p:sp>
        <p:nvSpPr>
          <p:cNvPr id="42" name="TextBox 41">
            <a:extLst>
              <a:ext uri="{FF2B5EF4-FFF2-40B4-BE49-F238E27FC236}">
                <a16:creationId xmlns:a16="http://schemas.microsoft.com/office/drawing/2014/main" id="{AB6343A9-6507-B26D-B95C-A4C8767CCD7C}"/>
              </a:ext>
            </a:extLst>
          </p:cNvPr>
          <p:cNvSpPr txBox="1"/>
          <p:nvPr/>
        </p:nvSpPr>
        <p:spPr>
          <a:xfrm>
            <a:off x="9355945" y="4249409"/>
            <a:ext cx="826967"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10%</a:t>
            </a:r>
          </a:p>
        </p:txBody>
      </p:sp>
      <p:sp>
        <p:nvSpPr>
          <p:cNvPr id="43" name="TextBox 42">
            <a:extLst>
              <a:ext uri="{FF2B5EF4-FFF2-40B4-BE49-F238E27FC236}">
                <a16:creationId xmlns:a16="http://schemas.microsoft.com/office/drawing/2014/main" id="{99F8B062-73E3-BCBB-A6B8-E3D2E87B6AF0}"/>
              </a:ext>
            </a:extLst>
          </p:cNvPr>
          <p:cNvSpPr txBox="1"/>
          <p:nvPr/>
        </p:nvSpPr>
        <p:spPr>
          <a:xfrm>
            <a:off x="10323376" y="4249410"/>
            <a:ext cx="72912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6%</a:t>
            </a:r>
          </a:p>
        </p:txBody>
      </p:sp>
      <p:sp>
        <p:nvSpPr>
          <p:cNvPr id="44" name="TextBox 43">
            <a:extLst>
              <a:ext uri="{FF2B5EF4-FFF2-40B4-BE49-F238E27FC236}">
                <a16:creationId xmlns:a16="http://schemas.microsoft.com/office/drawing/2014/main" id="{DB54AC84-1A13-6D4B-AB50-1C676CC57D3B}"/>
              </a:ext>
            </a:extLst>
          </p:cNvPr>
          <p:cNvSpPr txBox="1"/>
          <p:nvPr/>
        </p:nvSpPr>
        <p:spPr>
          <a:xfrm>
            <a:off x="11190293" y="4249410"/>
            <a:ext cx="72912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9%</a:t>
            </a:r>
          </a:p>
        </p:txBody>
      </p:sp>
      <p:sp>
        <p:nvSpPr>
          <p:cNvPr id="49" name="TextBox 48">
            <a:extLst>
              <a:ext uri="{FF2B5EF4-FFF2-40B4-BE49-F238E27FC236}">
                <a16:creationId xmlns:a16="http://schemas.microsoft.com/office/drawing/2014/main" id="{C8CB4BF7-1BA5-EC00-2644-A73B067F0CB1}"/>
              </a:ext>
            </a:extLst>
          </p:cNvPr>
          <p:cNvSpPr txBox="1"/>
          <p:nvPr/>
        </p:nvSpPr>
        <p:spPr>
          <a:xfrm>
            <a:off x="8050872" y="2990062"/>
            <a:ext cx="1467550" cy="954107"/>
          </a:xfrm>
          <a:prstGeom prst="rect">
            <a:avLst/>
          </a:prstGeom>
          <a:noFill/>
        </p:spPr>
        <p:txBody>
          <a:bodyPr wrap="square" rtlCol="0">
            <a:spAutoFit/>
          </a:bodyPr>
          <a:lstStyle/>
          <a:p>
            <a:r>
              <a:rPr lang="en-US" sz="1400" b="1" dirty="0">
                <a:latin typeface="Arial Nova" panose="020B0504020202020204" pitchFamily="34" charset="0"/>
              </a:rPr>
              <a:t>% of residents living outside UK one year ago, 2021</a:t>
            </a:r>
          </a:p>
        </p:txBody>
      </p:sp>
      <p:sp>
        <p:nvSpPr>
          <p:cNvPr id="50" name="TextBox 49">
            <a:extLst>
              <a:ext uri="{FF2B5EF4-FFF2-40B4-BE49-F238E27FC236}">
                <a16:creationId xmlns:a16="http://schemas.microsoft.com/office/drawing/2014/main" id="{B06AB4B3-3D81-2087-CFF0-F6A2142A575C}"/>
              </a:ext>
            </a:extLst>
          </p:cNvPr>
          <p:cNvSpPr txBox="1"/>
          <p:nvPr/>
        </p:nvSpPr>
        <p:spPr>
          <a:xfrm>
            <a:off x="9183752" y="3231889"/>
            <a:ext cx="1077810"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1.2%</a:t>
            </a:r>
          </a:p>
        </p:txBody>
      </p:sp>
      <p:sp>
        <p:nvSpPr>
          <p:cNvPr id="51" name="TextBox 50">
            <a:extLst>
              <a:ext uri="{FF2B5EF4-FFF2-40B4-BE49-F238E27FC236}">
                <a16:creationId xmlns:a16="http://schemas.microsoft.com/office/drawing/2014/main" id="{60027D31-26E2-A095-E26E-CA528F9A9C9C}"/>
              </a:ext>
            </a:extLst>
          </p:cNvPr>
          <p:cNvSpPr txBox="1"/>
          <p:nvPr/>
        </p:nvSpPr>
        <p:spPr>
          <a:xfrm>
            <a:off x="10034186" y="3227802"/>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0.6%</a:t>
            </a:r>
          </a:p>
        </p:txBody>
      </p:sp>
      <p:sp>
        <p:nvSpPr>
          <p:cNvPr id="52" name="TextBox 51">
            <a:extLst>
              <a:ext uri="{FF2B5EF4-FFF2-40B4-BE49-F238E27FC236}">
                <a16:creationId xmlns:a16="http://schemas.microsoft.com/office/drawing/2014/main" id="{9B425C0B-109F-4C76-6027-6F26C01E5E9D}"/>
              </a:ext>
            </a:extLst>
          </p:cNvPr>
          <p:cNvSpPr txBox="1"/>
          <p:nvPr/>
        </p:nvSpPr>
        <p:spPr>
          <a:xfrm>
            <a:off x="10896746" y="3233191"/>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0.9%</a:t>
            </a:r>
          </a:p>
        </p:txBody>
      </p:sp>
      <p:sp>
        <p:nvSpPr>
          <p:cNvPr id="53" name="TextBox 52">
            <a:extLst>
              <a:ext uri="{FF2B5EF4-FFF2-40B4-BE49-F238E27FC236}">
                <a16:creationId xmlns:a16="http://schemas.microsoft.com/office/drawing/2014/main" id="{41CB3B60-B60B-6E5A-6FA9-44E90A852C63}"/>
              </a:ext>
            </a:extLst>
          </p:cNvPr>
          <p:cNvSpPr txBox="1"/>
          <p:nvPr/>
        </p:nvSpPr>
        <p:spPr>
          <a:xfrm>
            <a:off x="9114956" y="2423701"/>
            <a:ext cx="1077809"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11.0%</a:t>
            </a:r>
          </a:p>
        </p:txBody>
      </p:sp>
      <p:sp>
        <p:nvSpPr>
          <p:cNvPr id="54" name="Up Arrow 53">
            <a:extLst>
              <a:ext uri="{FF2B5EF4-FFF2-40B4-BE49-F238E27FC236}">
                <a16:creationId xmlns:a16="http://schemas.microsoft.com/office/drawing/2014/main" id="{C4B142B0-2C08-C9CF-A875-78C70997B4FB}"/>
              </a:ext>
            </a:extLst>
          </p:cNvPr>
          <p:cNvSpPr/>
          <p:nvPr/>
        </p:nvSpPr>
        <p:spPr>
          <a:xfrm>
            <a:off x="9915056" y="2122635"/>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Up Arrow 54">
            <a:extLst>
              <a:ext uri="{FF2B5EF4-FFF2-40B4-BE49-F238E27FC236}">
                <a16:creationId xmlns:a16="http://schemas.microsoft.com/office/drawing/2014/main" id="{F23E20E3-016E-7F46-FDA7-571F02DF3BBB}"/>
              </a:ext>
            </a:extLst>
          </p:cNvPr>
          <p:cNvSpPr/>
          <p:nvPr/>
        </p:nvSpPr>
        <p:spPr>
          <a:xfrm>
            <a:off x="10763898" y="2127942"/>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Up Arrow 55">
            <a:extLst>
              <a:ext uri="{FF2B5EF4-FFF2-40B4-BE49-F238E27FC236}">
                <a16:creationId xmlns:a16="http://schemas.microsoft.com/office/drawing/2014/main" id="{EAF6DB25-2992-5C68-8050-E8FBD69F7972}"/>
              </a:ext>
            </a:extLst>
          </p:cNvPr>
          <p:cNvSpPr/>
          <p:nvPr/>
        </p:nvSpPr>
        <p:spPr>
          <a:xfrm>
            <a:off x="11600309" y="2127941"/>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45098877-8EEE-A74A-317E-6AF4781AADF3}"/>
              </a:ext>
            </a:extLst>
          </p:cNvPr>
          <p:cNvSpPr txBox="1"/>
          <p:nvPr/>
        </p:nvSpPr>
        <p:spPr>
          <a:xfrm>
            <a:off x="8057325" y="4958600"/>
            <a:ext cx="1377620" cy="1169551"/>
          </a:xfrm>
          <a:prstGeom prst="rect">
            <a:avLst/>
          </a:prstGeom>
          <a:noFill/>
        </p:spPr>
        <p:txBody>
          <a:bodyPr wrap="square" rtlCol="0">
            <a:spAutoFit/>
          </a:bodyPr>
          <a:lstStyle/>
          <a:p>
            <a:r>
              <a:rPr lang="en-US" sz="1400" b="1" dirty="0">
                <a:latin typeface="Arial Nova" panose="020B0504020202020204" pitchFamily="34" charset="0"/>
              </a:rPr>
              <a:t>% of residents aged 16+ with no quals / level 4+ quals, 2021</a:t>
            </a:r>
          </a:p>
        </p:txBody>
      </p:sp>
      <p:sp>
        <p:nvSpPr>
          <p:cNvPr id="58" name="TextBox 57">
            <a:extLst>
              <a:ext uri="{FF2B5EF4-FFF2-40B4-BE49-F238E27FC236}">
                <a16:creationId xmlns:a16="http://schemas.microsoft.com/office/drawing/2014/main" id="{363390BC-DA83-6C02-B159-68C6E924FF7D}"/>
              </a:ext>
            </a:extLst>
          </p:cNvPr>
          <p:cNvSpPr txBox="1"/>
          <p:nvPr/>
        </p:nvSpPr>
        <p:spPr>
          <a:xfrm>
            <a:off x="9355943" y="5088101"/>
            <a:ext cx="826967"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17%</a:t>
            </a:r>
          </a:p>
        </p:txBody>
      </p:sp>
      <p:sp>
        <p:nvSpPr>
          <p:cNvPr id="59" name="TextBox 58">
            <a:extLst>
              <a:ext uri="{FF2B5EF4-FFF2-40B4-BE49-F238E27FC236}">
                <a16:creationId xmlns:a16="http://schemas.microsoft.com/office/drawing/2014/main" id="{16856240-BD20-BEAC-9441-843DD4650F0F}"/>
              </a:ext>
            </a:extLst>
          </p:cNvPr>
          <p:cNvSpPr txBox="1"/>
          <p:nvPr/>
        </p:nvSpPr>
        <p:spPr>
          <a:xfrm>
            <a:off x="10201781" y="5082545"/>
            <a:ext cx="830809"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21%</a:t>
            </a:r>
          </a:p>
        </p:txBody>
      </p:sp>
      <p:sp>
        <p:nvSpPr>
          <p:cNvPr id="60" name="TextBox 59">
            <a:extLst>
              <a:ext uri="{FF2B5EF4-FFF2-40B4-BE49-F238E27FC236}">
                <a16:creationId xmlns:a16="http://schemas.microsoft.com/office/drawing/2014/main" id="{D5173C37-6187-E871-0294-66C3D9EB7F46}"/>
              </a:ext>
            </a:extLst>
          </p:cNvPr>
          <p:cNvSpPr txBox="1"/>
          <p:nvPr/>
        </p:nvSpPr>
        <p:spPr>
          <a:xfrm>
            <a:off x="11069497" y="5077711"/>
            <a:ext cx="795484"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18%</a:t>
            </a:r>
          </a:p>
        </p:txBody>
      </p:sp>
      <p:sp>
        <p:nvSpPr>
          <p:cNvPr id="61" name="TextBox 60">
            <a:extLst>
              <a:ext uri="{FF2B5EF4-FFF2-40B4-BE49-F238E27FC236}">
                <a16:creationId xmlns:a16="http://schemas.microsoft.com/office/drawing/2014/main" id="{60004D76-D4D0-0534-2C3F-3958BB9AEECB}"/>
              </a:ext>
            </a:extLst>
          </p:cNvPr>
          <p:cNvSpPr txBox="1"/>
          <p:nvPr/>
        </p:nvSpPr>
        <p:spPr>
          <a:xfrm>
            <a:off x="9362869" y="5469103"/>
            <a:ext cx="826967"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26%</a:t>
            </a:r>
          </a:p>
        </p:txBody>
      </p:sp>
      <p:sp>
        <p:nvSpPr>
          <p:cNvPr id="62" name="TextBox 61">
            <a:extLst>
              <a:ext uri="{FF2B5EF4-FFF2-40B4-BE49-F238E27FC236}">
                <a16:creationId xmlns:a16="http://schemas.microsoft.com/office/drawing/2014/main" id="{2B3E7FCC-DCF1-60DF-2085-83A0E03DA510}"/>
              </a:ext>
            </a:extLst>
          </p:cNvPr>
          <p:cNvSpPr txBox="1"/>
          <p:nvPr/>
        </p:nvSpPr>
        <p:spPr>
          <a:xfrm>
            <a:off x="10208707" y="5463547"/>
            <a:ext cx="830809"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25%</a:t>
            </a:r>
          </a:p>
        </p:txBody>
      </p:sp>
      <p:sp>
        <p:nvSpPr>
          <p:cNvPr id="63" name="TextBox 62">
            <a:extLst>
              <a:ext uri="{FF2B5EF4-FFF2-40B4-BE49-F238E27FC236}">
                <a16:creationId xmlns:a16="http://schemas.microsoft.com/office/drawing/2014/main" id="{0B75758B-1010-AC45-9671-87FD212B3076}"/>
              </a:ext>
            </a:extLst>
          </p:cNvPr>
          <p:cNvSpPr txBox="1"/>
          <p:nvPr/>
        </p:nvSpPr>
        <p:spPr>
          <a:xfrm>
            <a:off x="11076156" y="5471505"/>
            <a:ext cx="795484"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34%</a:t>
            </a:r>
          </a:p>
        </p:txBody>
      </p:sp>
      <p:cxnSp>
        <p:nvCxnSpPr>
          <p:cNvPr id="64" name="Straight Connector 63">
            <a:extLst>
              <a:ext uri="{FF2B5EF4-FFF2-40B4-BE49-F238E27FC236}">
                <a16:creationId xmlns:a16="http://schemas.microsoft.com/office/drawing/2014/main" id="{28825EDD-401E-12A0-BC05-03E635F98922}"/>
              </a:ext>
            </a:extLst>
          </p:cNvPr>
          <p:cNvCxnSpPr/>
          <p:nvPr/>
        </p:nvCxnSpPr>
        <p:spPr>
          <a:xfrm>
            <a:off x="9468747" y="5513495"/>
            <a:ext cx="574363" cy="0"/>
          </a:xfrm>
          <a:prstGeom prst="line">
            <a:avLst/>
          </a:prstGeom>
          <a:ln w="31750">
            <a:solidFill>
              <a:srgbClr val="288036"/>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FD89E05-99D2-CC19-8E30-B8DD82A19B9D}"/>
              </a:ext>
            </a:extLst>
          </p:cNvPr>
          <p:cNvCxnSpPr/>
          <p:nvPr/>
        </p:nvCxnSpPr>
        <p:spPr>
          <a:xfrm>
            <a:off x="10317342" y="5510030"/>
            <a:ext cx="574363" cy="0"/>
          </a:xfrm>
          <a:prstGeom prst="line">
            <a:avLst/>
          </a:prstGeom>
          <a:ln w="31750">
            <a:solidFill>
              <a:srgbClr val="2E76B9"/>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68ED60C-FB76-5D7E-29A1-0AB8497176D7}"/>
              </a:ext>
            </a:extLst>
          </p:cNvPr>
          <p:cNvCxnSpPr/>
          <p:nvPr/>
        </p:nvCxnSpPr>
        <p:spPr>
          <a:xfrm>
            <a:off x="11186717" y="5506565"/>
            <a:ext cx="574363" cy="0"/>
          </a:xfrm>
          <a:prstGeom prst="line">
            <a:avLst/>
          </a:prstGeom>
          <a:ln w="31750">
            <a:solidFill>
              <a:srgbClr val="D8397E"/>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9150C27-23EC-C6DB-5343-7E20467E4524}"/>
              </a:ext>
            </a:extLst>
          </p:cNvPr>
          <p:cNvSpPr/>
          <p:nvPr/>
        </p:nvSpPr>
        <p:spPr>
          <a:xfrm>
            <a:off x="269034" y="520593"/>
            <a:ext cx="11657757" cy="950617"/>
          </a:xfrm>
          <a:prstGeom prst="rect">
            <a:avLst/>
          </a:prstGeom>
          <a:solidFill>
            <a:srgbClr val="288036"/>
          </a:solidFill>
          <a:ln>
            <a:noFill/>
          </a:ln>
          <a:effectLst/>
        </p:spPr>
        <p:style>
          <a:lnRef idx="1">
            <a:schemeClr val="accent1"/>
          </a:lnRef>
          <a:fillRef idx="3">
            <a:schemeClr val="accent1"/>
          </a:fillRef>
          <a:effectRef idx="2">
            <a:schemeClr val="accent1"/>
          </a:effectRef>
          <a:fontRef idx="minor">
            <a:schemeClr val="lt1"/>
          </a:fontRef>
        </p:style>
      </p:sp>
      <p:sp>
        <p:nvSpPr>
          <p:cNvPr id="4" name="TextBox 3">
            <a:extLst>
              <a:ext uri="{FF2B5EF4-FFF2-40B4-BE49-F238E27FC236}">
                <a16:creationId xmlns:a16="http://schemas.microsoft.com/office/drawing/2014/main" id="{A64B4409-FE59-9DBD-7FB1-4E41C7F88D7E}"/>
              </a:ext>
            </a:extLst>
          </p:cNvPr>
          <p:cNvSpPr txBox="1"/>
          <p:nvPr/>
        </p:nvSpPr>
        <p:spPr>
          <a:xfrm>
            <a:off x="271783" y="518217"/>
            <a:ext cx="5656406" cy="954107"/>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LOCAL LEARNING COMMUNITY - DEMOGRAPHICS</a:t>
            </a:r>
          </a:p>
        </p:txBody>
      </p:sp>
      <p:sp>
        <p:nvSpPr>
          <p:cNvPr id="5" name="TextBox 4">
            <a:extLst>
              <a:ext uri="{FF2B5EF4-FFF2-40B4-BE49-F238E27FC236}">
                <a16:creationId xmlns:a16="http://schemas.microsoft.com/office/drawing/2014/main" id="{F2F020B1-516D-7390-3A46-080E649F79EE}"/>
              </a:ext>
            </a:extLst>
          </p:cNvPr>
          <p:cNvSpPr txBox="1"/>
          <p:nvPr/>
        </p:nvSpPr>
        <p:spPr>
          <a:xfrm>
            <a:off x="8143466" y="712264"/>
            <a:ext cx="2804019"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LINCOLN</a:t>
            </a:r>
          </a:p>
        </p:txBody>
      </p:sp>
      <p:pic>
        <p:nvPicPr>
          <p:cNvPr id="6" name="Picture 5">
            <a:extLst>
              <a:ext uri="{FF2B5EF4-FFF2-40B4-BE49-F238E27FC236}">
                <a16:creationId xmlns:a16="http://schemas.microsoft.com/office/drawing/2014/main" id="{F2E6B8E9-BD8D-7903-5BD4-0AEE1BCDB4A0}"/>
              </a:ext>
            </a:extLst>
          </p:cNvPr>
          <p:cNvPicPr>
            <a:picLocks noChangeAspect="1"/>
          </p:cNvPicPr>
          <p:nvPr/>
        </p:nvPicPr>
        <p:blipFill>
          <a:blip r:embed="rId6"/>
          <a:stretch>
            <a:fillRect/>
          </a:stretch>
        </p:blipFill>
        <p:spPr>
          <a:xfrm>
            <a:off x="9273311" y="1505777"/>
            <a:ext cx="892205" cy="806702"/>
          </a:xfrm>
          <a:prstGeom prst="rect">
            <a:avLst/>
          </a:prstGeom>
        </p:spPr>
      </p:pic>
      <p:pic>
        <p:nvPicPr>
          <p:cNvPr id="7" name="Picture 6">
            <a:extLst>
              <a:ext uri="{FF2B5EF4-FFF2-40B4-BE49-F238E27FC236}">
                <a16:creationId xmlns:a16="http://schemas.microsoft.com/office/drawing/2014/main" id="{F97DBC14-372F-FBF3-9B5C-0E7E2929656C}"/>
              </a:ext>
            </a:extLst>
          </p:cNvPr>
          <p:cNvPicPr>
            <a:picLocks noChangeAspect="1"/>
          </p:cNvPicPr>
          <p:nvPr/>
        </p:nvPicPr>
        <p:blipFill>
          <a:blip r:embed="rId6">
            <a:biLevel thresh="25000"/>
          </a:blip>
          <a:stretch>
            <a:fillRect/>
          </a:stretch>
        </p:blipFill>
        <p:spPr>
          <a:xfrm>
            <a:off x="10870058" y="520593"/>
            <a:ext cx="1045989" cy="945748"/>
          </a:xfrm>
          <a:prstGeom prst="rect">
            <a:avLst/>
          </a:prstGeom>
        </p:spPr>
      </p:pic>
      <p:pic>
        <p:nvPicPr>
          <p:cNvPr id="8" name="Picture 7">
            <a:extLst>
              <a:ext uri="{FF2B5EF4-FFF2-40B4-BE49-F238E27FC236}">
                <a16:creationId xmlns:a16="http://schemas.microsoft.com/office/drawing/2014/main" id="{DC413E53-5A4F-F5D2-15A3-9D377ED65129}"/>
              </a:ext>
            </a:extLst>
          </p:cNvPr>
          <p:cNvPicPr>
            <a:picLocks noChangeAspect="1"/>
          </p:cNvPicPr>
          <p:nvPr/>
        </p:nvPicPr>
        <p:blipFill>
          <a:blip r:embed="rId7"/>
          <a:stretch>
            <a:fillRect/>
          </a:stretch>
        </p:blipFill>
        <p:spPr>
          <a:xfrm>
            <a:off x="10312811" y="1584734"/>
            <a:ext cx="522054" cy="703477"/>
          </a:xfrm>
          <a:prstGeom prst="rect">
            <a:avLst/>
          </a:prstGeom>
        </p:spPr>
      </p:pic>
    </p:spTree>
    <p:extLst>
      <p:ext uri="{BB962C8B-B14F-4D97-AF65-F5344CB8AC3E}">
        <p14:creationId xmlns:p14="http://schemas.microsoft.com/office/powerpoint/2010/main" val="1970918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2984D9-E041-4FA9-B011-4D47EED52240}"/>
              </a:ext>
            </a:extLst>
          </p:cNvPr>
          <p:cNvSpPr txBox="1"/>
          <p:nvPr/>
        </p:nvSpPr>
        <p:spPr>
          <a:xfrm>
            <a:off x="267122" y="1735668"/>
            <a:ext cx="7790206" cy="4708020"/>
          </a:xfrm>
          <a:prstGeom prst="rect">
            <a:avLst/>
          </a:prstGeom>
          <a:noFill/>
        </p:spPr>
        <p:txBody>
          <a:bodyPr wrap="square" rtlCol="0">
            <a:spAutoFit/>
          </a:bodyPr>
          <a:lstStyle/>
          <a:p>
            <a:pPr marL="285750" indent="-285750" defTabSz="457200">
              <a:lnSpc>
                <a:spcPct val="114000"/>
              </a:lnSpc>
              <a:spcAft>
                <a:spcPts val="12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Pupils across Lincoln achieved an average attainment 8 score of 41.0 in 2021/22 (compared to a national average of 48.8), down from 44.6 in 2020/21 but in line with the national trend.  </a:t>
            </a:r>
            <a:endPar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4000"/>
              </a:lnSpc>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Overall, </a:t>
            </a: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apprenticeship start numbers </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have increased by 120 in 2021/22 to 720, up from a historical low of 600 in 2020/21. This increase has mainly been driven by those aged 19 and under and those aged 19-24, across intermediate and advanced levels. The number of higher apprenticeship starts fell between 2020/21 and 2021/22.</a:t>
            </a:r>
          </a:p>
          <a:p>
            <a:pPr marL="285750" lvl="0" indent="-285750" defTabSz="457200">
              <a:lnSpc>
                <a:spcPct val="114000"/>
              </a:lnSpc>
              <a:spcAft>
                <a:spcPts val="12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The majority (54%) of apprenticeship starts were across the subject areas of ‘Health, Public Services, and Care’ (200 starts – 28%) and ‘Business Administration and Law’ (190 starts – 26%). ‘Retail and Commercial Enterprise’ starts were in third place with 110 starts (15%).</a:t>
            </a:r>
            <a:endParaRPr lang="en-US" altLang="en-US" sz="1400" dirty="0">
              <a:solidFill>
                <a:srgbClr val="FF0000"/>
              </a:solidFill>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4000"/>
              </a:lnSpc>
              <a:spcAft>
                <a:spcPts val="12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Participation levels of those aged 19+ in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community learning</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increased to 700 in 2021/22 (up from a historic low of 690, in 2019/20) whereas in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education and training</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participation numbers remained broadly in line with the 2020/21 figure of just above 1,800, down from over 3,600 in 2017/18.</a:t>
            </a:r>
            <a:endParaRPr lang="en-US" altLang="en-US" sz="1400" dirty="0">
              <a:solidFill>
                <a:srgbClr val="FF0000"/>
              </a:solidFill>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4000"/>
              </a:lnSpc>
              <a:buFontTx/>
              <a:buChar char="-"/>
              <a:defRPr/>
            </a:pP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Participation in higher education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in Lincoln is relatively low, with just over half (56%) of communities in the bottom two quintiles (37% in Q1 and 19% in Q2) nationally based on the proportion of 16-year-old state-funded mainstream school pupils who go on into higher education. Only four percent of communities feature in the top quintile.</a:t>
            </a:r>
            <a:endParaRPr lang="en-US" altLang="en-US" sz="1400" dirty="0">
              <a:solidFill>
                <a:srgbClr val="FF0000"/>
              </a:solidFill>
              <a:latin typeface="Arial Nova" panose="020B0504020202020204" pitchFamily="34" charset="0"/>
              <a:ea typeface="Segoe UI Historic" panose="020B0502040204020203" pitchFamily="34" charset="0"/>
              <a:cs typeface="BrowalliaUPC" panose="020B0604020202020204" pitchFamily="34" charset="-34"/>
            </a:endParaRP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descr="Audience raising hands during work presentation">
            <a:extLst>
              <a:ext uri="{FF2B5EF4-FFF2-40B4-BE49-F238E27FC236}">
                <a16:creationId xmlns:a16="http://schemas.microsoft.com/office/drawing/2014/main" id="{9E046730-F014-FE33-6CCF-629058A2B2E1}"/>
              </a:ext>
            </a:extLst>
          </p:cNvPr>
          <p:cNvPicPr>
            <a:picLocks noChangeAspect="1"/>
          </p:cNvPicPr>
          <p:nvPr/>
        </p:nvPicPr>
        <p:blipFill rotWithShape="1">
          <a:blip r:embed="rId2" cstate="email">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8088672" y="1537791"/>
            <a:ext cx="3836205" cy="5048907"/>
          </a:xfrm>
          <a:prstGeom prst="rect">
            <a:avLst/>
          </a:prstGeom>
        </p:spPr>
      </p:pic>
      <p:sp>
        <p:nvSpPr>
          <p:cNvPr id="8" name="Rectangle 7">
            <a:extLst>
              <a:ext uri="{FF2B5EF4-FFF2-40B4-BE49-F238E27FC236}">
                <a16:creationId xmlns:a16="http://schemas.microsoft.com/office/drawing/2014/main" id="{D5901617-D83B-CA47-E1C6-4787EBCA51B4}"/>
              </a:ext>
            </a:extLst>
          </p:cNvPr>
          <p:cNvSpPr/>
          <p:nvPr/>
        </p:nvSpPr>
        <p:spPr>
          <a:xfrm>
            <a:off x="8099827" y="1531992"/>
            <a:ext cx="3836204" cy="5054706"/>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descr="A picture containing text, plant, flower, wheel&#10;&#10;Description automatically generated">
            <a:extLst>
              <a:ext uri="{FF2B5EF4-FFF2-40B4-BE49-F238E27FC236}">
                <a16:creationId xmlns:a16="http://schemas.microsoft.com/office/drawing/2014/main" id="{A262036A-26A5-8BE1-BA56-8086921275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20612" y="1573965"/>
            <a:ext cx="469899" cy="714246"/>
          </a:xfrm>
          <a:prstGeom prst="rect">
            <a:avLst/>
          </a:prstGeom>
        </p:spPr>
      </p:pic>
      <p:sp>
        <p:nvSpPr>
          <p:cNvPr id="11" name="TextBox 10">
            <a:extLst>
              <a:ext uri="{FF2B5EF4-FFF2-40B4-BE49-F238E27FC236}">
                <a16:creationId xmlns:a16="http://schemas.microsoft.com/office/drawing/2014/main" id="{547F4386-B8B8-F8B7-2F76-FE13A4DE217F}"/>
              </a:ext>
            </a:extLst>
          </p:cNvPr>
          <p:cNvSpPr txBox="1"/>
          <p:nvPr/>
        </p:nvSpPr>
        <p:spPr>
          <a:xfrm>
            <a:off x="8050872" y="2190239"/>
            <a:ext cx="1505723" cy="738664"/>
          </a:xfrm>
          <a:prstGeom prst="rect">
            <a:avLst/>
          </a:prstGeom>
          <a:noFill/>
        </p:spPr>
        <p:txBody>
          <a:bodyPr wrap="square" rtlCol="0">
            <a:spAutoFit/>
          </a:bodyPr>
          <a:lstStyle/>
          <a:p>
            <a:r>
              <a:rPr lang="en-US" sz="1400" b="1" dirty="0">
                <a:latin typeface="Arial Nova" panose="020B0504020202020204" pitchFamily="34" charset="0"/>
              </a:rPr>
              <a:t>Apprenticeship Starts, </a:t>
            </a:r>
          </a:p>
          <a:p>
            <a:r>
              <a:rPr lang="en-US" sz="1400" b="1" dirty="0">
                <a:latin typeface="Arial Nova" panose="020B0504020202020204" pitchFamily="34" charset="0"/>
              </a:rPr>
              <a:t>20/21 - 21/22</a:t>
            </a:r>
          </a:p>
        </p:txBody>
      </p:sp>
      <p:sp>
        <p:nvSpPr>
          <p:cNvPr id="12" name="TextBox 11">
            <a:extLst>
              <a:ext uri="{FF2B5EF4-FFF2-40B4-BE49-F238E27FC236}">
                <a16:creationId xmlns:a16="http://schemas.microsoft.com/office/drawing/2014/main" id="{5CB9E4C9-DFE5-425C-5A40-4BE1A6C1D8F2}"/>
              </a:ext>
            </a:extLst>
          </p:cNvPr>
          <p:cNvSpPr txBox="1"/>
          <p:nvPr/>
        </p:nvSpPr>
        <p:spPr>
          <a:xfrm>
            <a:off x="10036281" y="2335516"/>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11%</a:t>
            </a:r>
          </a:p>
        </p:txBody>
      </p:sp>
      <p:sp>
        <p:nvSpPr>
          <p:cNvPr id="13" name="TextBox 12">
            <a:extLst>
              <a:ext uri="{FF2B5EF4-FFF2-40B4-BE49-F238E27FC236}">
                <a16:creationId xmlns:a16="http://schemas.microsoft.com/office/drawing/2014/main" id="{A4335942-EA27-29D1-AB4A-6948ECC229DC}"/>
              </a:ext>
            </a:extLst>
          </p:cNvPr>
          <p:cNvSpPr txBox="1"/>
          <p:nvPr/>
        </p:nvSpPr>
        <p:spPr>
          <a:xfrm>
            <a:off x="10898591" y="2330939"/>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9%</a:t>
            </a:r>
          </a:p>
        </p:txBody>
      </p:sp>
      <p:sp>
        <p:nvSpPr>
          <p:cNvPr id="14" name="TextBox 13">
            <a:extLst>
              <a:ext uri="{FF2B5EF4-FFF2-40B4-BE49-F238E27FC236}">
                <a16:creationId xmlns:a16="http://schemas.microsoft.com/office/drawing/2014/main" id="{7B11D7BE-CEDC-C2C5-68CC-0DEC2A0308F4}"/>
              </a:ext>
            </a:extLst>
          </p:cNvPr>
          <p:cNvSpPr txBox="1"/>
          <p:nvPr/>
        </p:nvSpPr>
        <p:spPr>
          <a:xfrm>
            <a:off x="8057948" y="2893412"/>
            <a:ext cx="1364831" cy="954107"/>
          </a:xfrm>
          <a:prstGeom prst="rect">
            <a:avLst/>
          </a:prstGeom>
          <a:noFill/>
        </p:spPr>
        <p:txBody>
          <a:bodyPr wrap="square" rtlCol="0">
            <a:spAutoFit/>
          </a:bodyPr>
          <a:lstStyle/>
          <a:p>
            <a:r>
              <a:rPr lang="en-US" sz="1400" b="1" dirty="0">
                <a:latin typeface="Arial Nova" panose="020B0504020202020204" pitchFamily="34" charset="0"/>
              </a:rPr>
              <a:t>Community Learning Participation, 20/21-21/22</a:t>
            </a:r>
          </a:p>
        </p:txBody>
      </p:sp>
      <p:sp>
        <p:nvSpPr>
          <p:cNvPr id="19" name="TextBox 18">
            <a:extLst>
              <a:ext uri="{FF2B5EF4-FFF2-40B4-BE49-F238E27FC236}">
                <a16:creationId xmlns:a16="http://schemas.microsoft.com/office/drawing/2014/main" id="{0F91FB5E-7069-FBA7-4C64-7D39B77613F8}"/>
              </a:ext>
            </a:extLst>
          </p:cNvPr>
          <p:cNvSpPr txBox="1"/>
          <p:nvPr/>
        </p:nvSpPr>
        <p:spPr>
          <a:xfrm>
            <a:off x="8048302" y="3840810"/>
            <a:ext cx="1364831" cy="954107"/>
          </a:xfrm>
          <a:prstGeom prst="rect">
            <a:avLst/>
          </a:prstGeom>
          <a:noFill/>
        </p:spPr>
        <p:txBody>
          <a:bodyPr wrap="square" rtlCol="0">
            <a:spAutoFit/>
          </a:bodyPr>
          <a:lstStyle/>
          <a:p>
            <a:r>
              <a:rPr lang="en-US" sz="1400" b="1" dirty="0">
                <a:latin typeface="Arial Nova" panose="020B0504020202020204" pitchFamily="34" charset="0"/>
              </a:rPr>
              <a:t>Education &amp;  Training Participation, 20/21-21/22</a:t>
            </a:r>
          </a:p>
        </p:txBody>
      </p:sp>
      <p:sp>
        <p:nvSpPr>
          <p:cNvPr id="20" name="TextBox 19">
            <a:extLst>
              <a:ext uri="{FF2B5EF4-FFF2-40B4-BE49-F238E27FC236}">
                <a16:creationId xmlns:a16="http://schemas.microsoft.com/office/drawing/2014/main" id="{6D54FBC9-7967-50A1-7EAA-D2A9DFB9637C}"/>
              </a:ext>
            </a:extLst>
          </p:cNvPr>
          <p:cNvSpPr txBox="1"/>
          <p:nvPr/>
        </p:nvSpPr>
        <p:spPr>
          <a:xfrm>
            <a:off x="8068476" y="4974101"/>
            <a:ext cx="1574287" cy="1384995"/>
          </a:xfrm>
          <a:prstGeom prst="rect">
            <a:avLst/>
          </a:prstGeom>
          <a:noFill/>
        </p:spPr>
        <p:txBody>
          <a:bodyPr wrap="square" rtlCol="0">
            <a:spAutoFit/>
          </a:bodyPr>
          <a:lstStyle/>
          <a:p>
            <a:r>
              <a:rPr lang="en-US" sz="1400" b="1" dirty="0">
                <a:latin typeface="Arial Nova" panose="020B0504020202020204" pitchFamily="34" charset="0"/>
              </a:rPr>
              <a:t>% of communities    in lowest /</a:t>
            </a:r>
          </a:p>
          <a:p>
            <a:r>
              <a:rPr lang="en-US" sz="1400" b="1" dirty="0">
                <a:latin typeface="Arial Nova" panose="020B0504020202020204" pitchFamily="34" charset="0"/>
              </a:rPr>
              <a:t>highest quintiles for    HE participation</a:t>
            </a:r>
          </a:p>
        </p:txBody>
      </p:sp>
      <p:sp>
        <p:nvSpPr>
          <p:cNvPr id="21" name="TextBox 20">
            <a:extLst>
              <a:ext uri="{FF2B5EF4-FFF2-40B4-BE49-F238E27FC236}">
                <a16:creationId xmlns:a16="http://schemas.microsoft.com/office/drawing/2014/main" id="{BAF141DF-0BF0-5B12-7D10-9FB3C01F8065}"/>
              </a:ext>
            </a:extLst>
          </p:cNvPr>
          <p:cNvSpPr txBox="1"/>
          <p:nvPr/>
        </p:nvSpPr>
        <p:spPr>
          <a:xfrm>
            <a:off x="8057326" y="6309235"/>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TUNDRA</a:t>
            </a:r>
          </a:p>
        </p:txBody>
      </p:sp>
      <p:sp>
        <p:nvSpPr>
          <p:cNvPr id="22" name="TextBox 21">
            <a:extLst>
              <a:ext uri="{FF2B5EF4-FFF2-40B4-BE49-F238E27FC236}">
                <a16:creationId xmlns:a16="http://schemas.microsoft.com/office/drawing/2014/main" id="{B1C7A846-8682-A56E-B17E-5E9E6D38744D}"/>
              </a:ext>
            </a:extLst>
          </p:cNvPr>
          <p:cNvSpPr txBox="1"/>
          <p:nvPr/>
        </p:nvSpPr>
        <p:spPr>
          <a:xfrm>
            <a:off x="8052272" y="4705399"/>
            <a:ext cx="3836203" cy="276999"/>
          </a:xfrm>
          <a:prstGeom prst="rect">
            <a:avLst/>
          </a:prstGeom>
          <a:noFill/>
        </p:spPr>
        <p:txBody>
          <a:bodyPr wrap="square" rtlCol="0">
            <a:spAutoFit/>
          </a:bodyPr>
          <a:lstStyle/>
          <a:p>
            <a:r>
              <a:rPr lang="en-US" sz="1200" b="1" dirty="0">
                <a:latin typeface="Arial Nova" panose="020B0504020202020204" pitchFamily="34" charset="0"/>
              </a:rPr>
              <a:t>Sources: </a:t>
            </a:r>
            <a:r>
              <a:rPr lang="en-US" sz="1200" dirty="0">
                <a:latin typeface="Arial Nova" panose="020B0504020202020204" pitchFamily="34" charset="0"/>
              </a:rPr>
              <a:t>Department for Education</a:t>
            </a:r>
          </a:p>
        </p:txBody>
      </p:sp>
      <p:sp>
        <p:nvSpPr>
          <p:cNvPr id="23" name="TextBox 22">
            <a:extLst>
              <a:ext uri="{FF2B5EF4-FFF2-40B4-BE49-F238E27FC236}">
                <a16:creationId xmlns:a16="http://schemas.microsoft.com/office/drawing/2014/main" id="{78B2F126-E11F-BD0E-65BF-77CBF35C1F43}"/>
              </a:ext>
            </a:extLst>
          </p:cNvPr>
          <p:cNvSpPr txBox="1"/>
          <p:nvPr/>
        </p:nvSpPr>
        <p:spPr>
          <a:xfrm>
            <a:off x="9257734" y="2330182"/>
            <a:ext cx="935031"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20%</a:t>
            </a:r>
          </a:p>
        </p:txBody>
      </p:sp>
      <p:sp>
        <p:nvSpPr>
          <p:cNvPr id="24" name="Up Arrow 23">
            <a:extLst>
              <a:ext uri="{FF2B5EF4-FFF2-40B4-BE49-F238E27FC236}">
                <a16:creationId xmlns:a16="http://schemas.microsoft.com/office/drawing/2014/main" id="{D4E0CA18-7724-18BD-7E8D-8CC9C9D24FAA}"/>
              </a:ext>
            </a:extLst>
          </p:cNvPr>
          <p:cNvSpPr/>
          <p:nvPr/>
        </p:nvSpPr>
        <p:spPr>
          <a:xfrm>
            <a:off x="9915056" y="2029116"/>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p Arrow 24">
            <a:extLst>
              <a:ext uri="{FF2B5EF4-FFF2-40B4-BE49-F238E27FC236}">
                <a16:creationId xmlns:a16="http://schemas.microsoft.com/office/drawing/2014/main" id="{92683D7E-4F32-9B37-0151-A0F33C8758E8}"/>
              </a:ext>
            </a:extLst>
          </p:cNvPr>
          <p:cNvSpPr/>
          <p:nvPr/>
        </p:nvSpPr>
        <p:spPr>
          <a:xfrm>
            <a:off x="10784680" y="2054753"/>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Up Arrow 25">
            <a:extLst>
              <a:ext uri="{FF2B5EF4-FFF2-40B4-BE49-F238E27FC236}">
                <a16:creationId xmlns:a16="http://schemas.microsoft.com/office/drawing/2014/main" id="{58B1B8D2-5BB4-6338-6743-E5F2D31D059A}"/>
              </a:ext>
            </a:extLst>
          </p:cNvPr>
          <p:cNvSpPr/>
          <p:nvPr/>
        </p:nvSpPr>
        <p:spPr>
          <a:xfrm>
            <a:off x="11569136" y="2054752"/>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81772C4A-9C40-2B8E-1CE2-677DB1B39CD6}"/>
              </a:ext>
            </a:extLst>
          </p:cNvPr>
          <p:cNvSpPr txBox="1"/>
          <p:nvPr/>
        </p:nvSpPr>
        <p:spPr>
          <a:xfrm>
            <a:off x="9183752" y="3159152"/>
            <a:ext cx="1077810"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25%</a:t>
            </a:r>
          </a:p>
        </p:txBody>
      </p:sp>
      <p:sp>
        <p:nvSpPr>
          <p:cNvPr id="28" name="TextBox 27">
            <a:extLst>
              <a:ext uri="{FF2B5EF4-FFF2-40B4-BE49-F238E27FC236}">
                <a16:creationId xmlns:a16="http://schemas.microsoft.com/office/drawing/2014/main" id="{E1AB1EB2-62F7-B013-3EB9-415492C08563}"/>
              </a:ext>
            </a:extLst>
          </p:cNvPr>
          <p:cNvSpPr txBox="1"/>
          <p:nvPr/>
        </p:nvSpPr>
        <p:spPr>
          <a:xfrm>
            <a:off x="10034186" y="3155065"/>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22%</a:t>
            </a:r>
          </a:p>
        </p:txBody>
      </p:sp>
      <p:sp>
        <p:nvSpPr>
          <p:cNvPr id="29" name="TextBox 28">
            <a:extLst>
              <a:ext uri="{FF2B5EF4-FFF2-40B4-BE49-F238E27FC236}">
                <a16:creationId xmlns:a16="http://schemas.microsoft.com/office/drawing/2014/main" id="{0D20FCB5-C8C2-D486-E9F5-936D5929F6E7}"/>
              </a:ext>
            </a:extLst>
          </p:cNvPr>
          <p:cNvSpPr txBox="1"/>
          <p:nvPr/>
        </p:nvSpPr>
        <p:spPr>
          <a:xfrm>
            <a:off x="10813618" y="3160454"/>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25%</a:t>
            </a:r>
          </a:p>
        </p:txBody>
      </p:sp>
      <p:sp>
        <p:nvSpPr>
          <p:cNvPr id="30" name="TextBox 29">
            <a:extLst>
              <a:ext uri="{FF2B5EF4-FFF2-40B4-BE49-F238E27FC236}">
                <a16:creationId xmlns:a16="http://schemas.microsoft.com/office/drawing/2014/main" id="{C0A76566-8679-0EF1-BE51-D9E8DB0C9E0F}"/>
              </a:ext>
            </a:extLst>
          </p:cNvPr>
          <p:cNvSpPr txBox="1"/>
          <p:nvPr/>
        </p:nvSpPr>
        <p:spPr>
          <a:xfrm>
            <a:off x="9205780" y="4083153"/>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a:t>
            </a:r>
          </a:p>
        </p:txBody>
      </p:sp>
      <p:sp>
        <p:nvSpPr>
          <p:cNvPr id="31" name="TextBox 30">
            <a:extLst>
              <a:ext uri="{FF2B5EF4-FFF2-40B4-BE49-F238E27FC236}">
                <a16:creationId xmlns:a16="http://schemas.microsoft.com/office/drawing/2014/main" id="{F59A7E11-544A-0633-5722-9EF3DD01AB87}"/>
              </a:ext>
            </a:extLst>
          </p:cNvPr>
          <p:cNvSpPr txBox="1"/>
          <p:nvPr/>
        </p:nvSpPr>
        <p:spPr>
          <a:xfrm>
            <a:off x="10209607" y="4083154"/>
            <a:ext cx="790934"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-5%</a:t>
            </a:r>
          </a:p>
        </p:txBody>
      </p:sp>
      <p:sp>
        <p:nvSpPr>
          <p:cNvPr id="32" name="TextBox 31">
            <a:extLst>
              <a:ext uri="{FF2B5EF4-FFF2-40B4-BE49-F238E27FC236}">
                <a16:creationId xmlns:a16="http://schemas.microsoft.com/office/drawing/2014/main" id="{7E602A76-3CA1-70A2-7C65-8A11FFE78EFF}"/>
              </a:ext>
            </a:extLst>
          </p:cNvPr>
          <p:cNvSpPr txBox="1"/>
          <p:nvPr/>
        </p:nvSpPr>
        <p:spPr>
          <a:xfrm>
            <a:off x="11075992" y="4083154"/>
            <a:ext cx="72912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1%</a:t>
            </a:r>
          </a:p>
        </p:txBody>
      </p:sp>
      <p:sp>
        <p:nvSpPr>
          <p:cNvPr id="33" name="Up Arrow 32">
            <a:extLst>
              <a:ext uri="{FF2B5EF4-FFF2-40B4-BE49-F238E27FC236}">
                <a16:creationId xmlns:a16="http://schemas.microsoft.com/office/drawing/2014/main" id="{EE1A28A2-111A-8988-C909-370291BBEDFF}"/>
              </a:ext>
            </a:extLst>
          </p:cNvPr>
          <p:cNvSpPr/>
          <p:nvPr/>
        </p:nvSpPr>
        <p:spPr>
          <a:xfrm>
            <a:off x="9911591" y="2836147"/>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Up Arrow 33">
            <a:extLst>
              <a:ext uri="{FF2B5EF4-FFF2-40B4-BE49-F238E27FC236}">
                <a16:creationId xmlns:a16="http://schemas.microsoft.com/office/drawing/2014/main" id="{288F6DA0-7058-CFA5-BB4E-517B341F2485}"/>
              </a:ext>
            </a:extLst>
          </p:cNvPr>
          <p:cNvSpPr/>
          <p:nvPr/>
        </p:nvSpPr>
        <p:spPr>
          <a:xfrm>
            <a:off x="10781215" y="2861784"/>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Up Arrow 34">
            <a:extLst>
              <a:ext uri="{FF2B5EF4-FFF2-40B4-BE49-F238E27FC236}">
                <a16:creationId xmlns:a16="http://schemas.microsoft.com/office/drawing/2014/main" id="{59DAB2DC-2CDD-F6BE-D0CD-8AF020E992AF}"/>
              </a:ext>
            </a:extLst>
          </p:cNvPr>
          <p:cNvSpPr/>
          <p:nvPr/>
        </p:nvSpPr>
        <p:spPr>
          <a:xfrm>
            <a:off x="11565671" y="2861783"/>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Up Arrow 35">
            <a:extLst>
              <a:ext uri="{FF2B5EF4-FFF2-40B4-BE49-F238E27FC236}">
                <a16:creationId xmlns:a16="http://schemas.microsoft.com/office/drawing/2014/main" id="{5A4F0D9F-BAE4-4CB4-C474-8AEAC518420E}"/>
              </a:ext>
            </a:extLst>
          </p:cNvPr>
          <p:cNvSpPr/>
          <p:nvPr/>
        </p:nvSpPr>
        <p:spPr>
          <a:xfrm rot="10800000">
            <a:off x="9908126" y="3767867"/>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Up Arrow 36">
            <a:extLst>
              <a:ext uri="{FF2B5EF4-FFF2-40B4-BE49-F238E27FC236}">
                <a16:creationId xmlns:a16="http://schemas.microsoft.com/office/drawing/2014/main" id="{017A5F94-9617-FF08-581F-B936716D5186}"/>
              </a:ext>
            </a:extLst>
          </p:cNvPr>
          <p:cNvSpPr/>
          <p:nvPr/>
        </p:nvSpPr>
        <p:spPr>
          <a:xfrm rot="10800000">
            <a:off x="10777750" y="3793504"/>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Up Arrow 37">
            <a:extLst>
              <a:ext uri="{FF2B5EF4-FFF2-40B4-BE49-F238E27FC236}">
                <a16:creationId xmlns:a16="http://schemas.microsoft.com/office/drawing/2014/main" id="{932E69C0-5363-ABA0-F822-DB4C96526BEE}"/>
              </a:ext>
            </a:extLst>
          </p:cNvPr>
          <p:cNvSpPr/>
          <p:nvPr/>
        </p:nvSpPr>
        <p:spPr>
          <a:xfrm>
            <a:off x="11562206" y="3793503"/>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3F9CF7BE-7B63-2917-1722-6272ABFBA1BA}"/>
              </a:ext>
            </a:extLst>
          </p:cNvPr>
          <p:cNvSpPr txBox="1"/>
          <p:nvPr/>
        </p:nvSpPr>
        <p:spPr>
          <a:xfrm>
            <a:off x="9236144" y="5234904"/>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37%</a:t>
            </a:r>
          </a:p>
        </p:txBody>
      </p:sp>
      <p:cxnSp>
        <p:nvCxnSpPr>
          <p:cNvPr id="40" name="Straight Connector 39">
            <a:extLst>
              <a:ext uri="{FF2B5EF4-FFF2-40B4-BE49-F238E27FC236}">
                <a16:creationId xmlns:a16="http://schemas.microsoft.com/office/drawing/2014/main" id="{71FD0F2B-A912-F857-7374-BC88D28217A2}"/>
              </a:ext>
            </a:extLst>
          </p:cNvPr>
          <p:cNvCxnSpPr/>
          <p:nvPr/>
        </p:nvCxnSpPr>
        <p:spPr>
          <a:xfrm>
            <a:off x="9396010" y="5700533"/>
            <a:ext cx="574363" cy="0"/>
          </a:xfrm>
          <a:prstGeom prst="line">
            <a:avLst/>
          </a:prstGeom>
          <a:ln w="31750">
            <a:solidFill>
              <a:srgbClr val="288036"/>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78F6D3B-4617-D42C-185E-6D57277B3A16}"/>
              </a:ext>
            </a:extLst>
          </p:cNvPr>
          <p:cNvSpPr txBox="1"/>
          <p:nvPr/>
        </p:nvSpPr>
        <p:spPr>
          <a:xfrm>
            <a:off x="9236144" y="5703265"/>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4%</a:t>
            </a:r>
          </a:p>
        </p:txBody>
      </p:sp>
      <p:sp>
        <p:nvSpPr>
          <p:cNvPr id="42" name="TextBox 41">
            <a:extLst>
              <a:ext uri="{FF2B5EF4-FFF2-40B4-BE49-F238E27FC236}">
                <a16:creationId xmlns:a16="http://schemas.microsoft.com/office/drawing/2014/main" id="{D3FE5571-EA41-9C60-8EF5-DDEE90DBD377}"/>
              </a:ext>
            </a:extLst>
          </p:cNvPr>
          <p:cNvSpPr txBox="1"/>
          <p:nvPr/>
        </p:nvSpPr>
        <p:spPr>
          <a:xfrm>
            <a:off x="10095128" y="5231441"/>
            <a:ext cx="925178"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25%</a:t>
            </a:r>
          </a:p>
        </p:txBody>
      </p:sp>
      <p:sp>
        <p:nvSpPr>
          <p:cNvPr id="43" name="TextBox 42">
            <a:extLst>
              <a:ext uri="{FF2B5EF4-FFF2-40B4-BE49-F238E27FC236}">
                <a16:creationId xmlns:a16="http://schemas.microsoft.com/office/drawing/2014/main" id="{0FFC12C1-1D73-9AF2-FECF-7788394E0C1C}"/>
              </a:ext>
            </a:extLst>
          </p:cNvPr>
          <p:cNvSpPr txBox="1"/>
          <p:nvPr/>
        </p:nvSpPr>
        <p:spPr>
          <a:xfrm>
            <a:off x="10095128" y="5699802"/>
            <a:ext cx="925178"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9%</a:t>
            </a:r>
          </a:p>
        </p:txBody>
      </p:sp>
      <p:cxnSp>
        <p:nvCxnSpPr>
          <p:cNvPr id="44" name="Straight Connector 43">
            <a:extLst>
              <a:ext uri="{FF2B5EF4-FFF2-40B4-BE49-F238E27FC236}">
                <a16:creationId xmlns:a16="http://schemas.microsoft.com/office/drawing/2014/main" id="{D1B14082-5D7B-5F5C-AECE-432879E87BD3}"/>
              </a:ext>
            </a:extLst>
          </p:cNvPr>
          <p:cNvCxnSpPr/>
          <p:nvPr/>
        </p:nvCxnSpPr>
        <p:spPr>
          <a:xfrm>
            <a:off x="10254996" y="5697068"/>
            <a:ext cx="574363" cy="0"/>
          </a:xfrm>
          <a:prstGeom prst="line">
            <a:avLst/>
          </a:prstGeom>
          <a:ln w="31750">
            <a:solidFill>
              <a:srgbClr val="2E76B9"/>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EE84492-8B21-EF9F-1D9C-235345B3AC74}"/>
              </a:ext>
            </a:extLst>
          </p:cNvPr>
          <p:cNvSpPr txBox="1"/>
          <p:nvPr/>
        </p:nvSpPr>
        <p:spPr>
          <a:xfrm>
            <a:off x="10965659" y="5227746"/>
            <a:ext cx="925178" cy="461665"/>
          </a:xfrm>
          <a:prstGeom prst="rect">
            <a:avLst/>
          </a:prstGeom>
          <a:noFill/>
        </p:spPr>
        <p:txBody>
          <a:bodyPr wrap="square" rtlCol="0">
            <a:spAutoFit/>
          </a:bodyPr>
          <a:lstStyle/>
          <a:p>
            <a:pPr algn="ctr"/>
            <a:r>
              <a:rPr lang="en-US" sz="2400" b="1" dirty="0">
                <a:solidFill>
                  <a:srgbClr val="D8397C"/>
                </a:solidFill>
                <a:latin typeface="Arial Nova" panose="020B0504020202020204" pitchFamily="34" charset="0"/>
              </a:rPr>
              <a:t>20%</a:t>
            </a:r>
          </a:p>
        </p:txBody>
      </p:sp>
      <p:sp>
        <p:nvSpPr>
          <p:cNvPr id="5" name="TextBox 4">
            <a:extLst>
              <a:ext uri="{FF2B5EF4-FFF2-40B4-BE49-F238E27FC236}">
                <a16:creationId xmlns:a16="http://schemas.microsoft.com/office/drawing/2014/main" id="{0822C34A-11A2-1E65-E13B-8A07D339B409}"/>
              </a:ext>
            </a:extLst>
          </p:cNvPr>
          <p:cNvSpPr txBox="1"/>
          <p:nvPr/>
        </p:nvSpPr>
        <p:spPr>
          <a:xfrm>
            <a:off x="10965659" y="5696107"/>
            <a:ext cx="925178" cy="461665"/>
          </a:xfrm>
          <a:prstGeom prst="rect">
            <a:avLst/>
          </a:prstGeom>
          <a:noFill/>
        </p:spPr>
        <p:txBody>
          <a:bodyPr wrap="square" rtlCol="0">
            <a:spAutoFit/>
          </a:bodyPr>
          <a:lstStyle/>
          <a:p>
            <a:pPr algn="ctr"/>
            <a:r>
              <a:rPr lang="en-US" sz="2400" b="1" dirty="0">
                <a:solidFill>
                  <a:srgbClr val="D8397C"/>
                </a:solidFill>
                <a:latin typeface="Arial Nova" panose="020B0504020202020204" pitchFamily="34" charset="0"/>
              </a:rPr>
              <a:t>20%</a:t>
            </a:r>
          </a:p>
        </p:txBody>
      </p:sp>
      <p:cxnSp>
        <p:nvCxnSpPr>
          <p:cNvPr id="46" name="Straight Connector 45">
            <a:extLst>
              <a:ext uri="{FF2B5EF4-FFF2-40B4-BE49-F238E27FC236}">
                <a16:creationId xmlns:a16="http://schemas.microsoft.com/office/drawing/2014/main" id="{880DB1BC-6CBA-1FE2-A558-F18F1DCAAACF}"/>
              </a:ext>
            </a:extLst>
          </p:cNvPr>
          <p:cNvCxnSpPr/>
          <p:nvPr/>
        </p:nvCxnSpPr>
        <p:spPr>
          <a:xfrm>
            <a:off x="11125527" y="5693373"/>
            <a:ext cx="574363" cy="0"/>
          </a:xfrm>
          <a:prstGeom prst="line">
            <a:avLst/>
          </a:prstGeom>
          <a:ln w="31750">
            <a:solidFill>
              <a:srgbClr val="D8397C"/>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41154E21-D275-DD8E-54D8-76BE4339720E}"/>
              </a:ext>
            </a:extLst>
          </p:cNvPr>
          <p:cNvSpPr/>
          <p:nvPr/>
        </p:nvSpPr>
        <p:spPr>
          <a:xfrm>
            <a:off x="269034" y="520593"/>
            <a:ext cx="11657757" cy="950617"/>
          </a:xfrm>
          <a:prstGeom prst="rect">
            <a:avLst/>
          </a:prstGeom>
          <a:solidFill>
            <a:srgbClr val="EE9F3F"/>
          </a:solidFill>
          <a:ln>
            <a:noFill/>
          </a:ln>
          <a:effectLst/>
        </p:spPr>
        <p:style>
          <a:lnRef idx="1">
            <a:schemeClr val="accent1"/>
          </a:lnRef>
          <a:fillRef idx="3">
            <a:schemeClr val="accent1"/>
          </a:fillRef>
          <a:effectRef idx="2">
            <a:schemeClr val="accent1"/>
          </a:effectRef>
          <a:fontRef idx="minor">
            <a:schemeClr val="lt1"/>
          </a:fontRef>
        </p:style>
      </p:sp>
      <p:sp>
        <p:nvSpPr>
          <p:cNvPr id="47" name="TextBox 46">
            <a:extLst>
              <a:ext uri="{FF2B5EF4-FFF2-40B4-BE49-F238E27FC236}">
                <a16:creationId xmlns:a16="http://schemas.microsoft.com/office/drawing/2014/main" id="{F27807AF-8263-C17D-2DD6-CEF82D3E78DD}"/>
              </a:ext>
            </a:extLst>
          </p:cNvPr>
          <p:cNvSpPr txBox="1"/>
          <p:nvPr/>
        </p:nvSpPr>
        <p:spPr>
          <a:xfrm>
            <a:off x="263469" y="518217"/>
            <a:ext cx="7688729" cy="954107"/>
          </a:xfrm>
          <a:prstGeom prst="rect">
            <a:avLst/>
          </a:prstGeom>
          <a:noFill/>
        </p:spPr>
        <p:txBody>
          <a:bodyPr wrap="square" rtlCol="0">
            <a:spAutoFit/>
          </a:bodyPr>
          <a:lstStyle/>
          <a:p>
            <a:pPr lvl="0">
              <a:defRPr/>
            </a:pP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Segoe UI Historic" panose="020B0502040204020203" pitchFamily="34" charset="0"/>
                <a:cs typeface="Segoe UI Historic" panose="020B0502040204020203" pitchFamily="34" charset="0"/>
              </a:rPr>
              <a:t>LOCAL LEARNING COMMUNITY - </a:t>
            </a: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EDUCATION </a:t>
            </a: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Segoe UI Historic" panose="020B0502040204020203" pitchFamily="34" charset="0"/>
                <a:cs typeface="Segoe UI Historic" panose="020B0502040204020203" pitchFamily="34" charset="0"/>
              </a:rPr>
              <a:t>&amp; SKILLS </a:t>
            </a: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PARTICIPATION</a:t>
            </a:r>
          </a:p>
        </p:txBody>
      </p:sp>
      <p:sp>
        <p:nvSpPr>
          <p:cNvPr id="48" name="TextBox 47">
            <a:extLst>
              <a:ext uri="{FF2B5EF4-FFF2-40B4-BE49-F238E27FC236}">
                <a16:creationId xmlns:a16="http://schemas.microsoft.com/office/drawing/2014/main" id="{8DA20C67-0D88-68A7-712C-D5BEC3B5F884}"/>
              </a:ext>
            </a:extLst>
          </p:cNvPr>
          <p:cNvSpPr txBox="1"/>
          <p:nvPr/>
        </p:nvSpPr>
        <p:spPr>
          <a:xfrm>
            <a:off x="8307212" y="712264"/>
            <a:ext cx="2640274"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LINCOLN</a:t>
            </a:r>
          </a:p>
        </p:txBody>
      </p:sp>
      <p:pic>
        <p:nvPicPr>
          <p:cNvPr id="6" name="Picture 5">
            <a:extLst>
              <a:ext uri="{FF2B5EF4-FFF2-40B4-BE49-F238E27FC236}">
                <a16:creationId xmlns:a16="http://schemas.microsoft.com/office/drawing/2014/main" id="{E1135ED6-B623-0E47-E3E3-1CEF32219225}"/>
              </a:ext>
            </a:extLst>
          </p:cNvPr>
          <p:cNvPicPr>
            <a:picLocks noChangeAspect="1"/>
          </p:cNvPicPr>
          <p:nvPr/>
        </p:nvPicPr>
        <p:blipFill>
          <a:blip r:embed="rId5"/>
          <a:stretch>
            <a:fillRect/>
          </a:stretch>
        </p:blipFill>
        <p:spPr>
          <a:xfrm>
            <a:off x="9273311" y="1505777"/>
            <a:ext cx="892205" cy="806702"/>
          </a:xfrm>
          <a:prstGeom prst="rect">
            <a:avLst/>
          </a:prstGeom>
        </p:spPr>
      </p:pic>
      <p:pic>
        <p:nvPicPr>
          <p:cNvPr id="7" name="Picture 6">
            <a:extLst>
              <a:ext uri="{FF2B5EF4-FFF2-40B4-BE49-F238E27FC236}">
                <a16:creationId xmlns:a16="http://schemas.microsoft.com/office/drawing/2014/main" id="{3BD06F45-96C9-6E0F-D328-01B1B5A41784}"/>
              </a:ext>
            </a:extLst>
          </p:cNvPr>
          <p:cNvPicPr>
            <a:picLocks noChangeAspect="1"/>
          </p:cNvPicPr>
          <p:nvPr/>
        </p:nvPicPr>
        <p:blipFill>
          <a:blip r:embed="rId5">
            <a:biLevel thresh="25000"/>
          </a:blip>
          <a:stretch>
            <a:fillRect/>
          </a:stretch>
        </p:blipFill>
        <p:spPr>
          <a:xfrm>
            <a:off x="10870058" y="520593"/>
            <a:ext cx="1045989" cy="945748"/>
          </a:xfrm>
          <a:prstGeom prst="rect">
            <a:avLst/>
          </a:prstGeom>
        </p:spPr>
      </p:pic>
      <p:pic>
        <p:nvPicPr>
          <p:cNvPr id="15" name="Picture 14">
            <a:extLst>
              <a:ext uri="{FF2B5EF4-FFF2-40B4-BE49-F238E27FC236}">
                <a16:creationId xmlns:a16="http://schemas.microsoft.com/office/drawing/2014/main" id="{BE284A4D-8D5F-8EC6-2330-999699045301}"/>
              </a:ext>
            </a:extLst>
          </p:cNvPr>
          <p:cNvPicPr>
            <a:picLocks noChangeAspect="1"/>
          </p:cNvPicPr>
          <p:nvPr/>
        </p:nvPicPr>
        <p:blipFill>
          <a:blip r:embed="rId6"/>
          <a:stretch>
            <a:fillRect/>
          </a:stretch>
        </p:blipFill>
        <p:spPr>
          <a:xfrm>
            <a:off x="10312811" y="1584734"/>
            <a:ext cx="522054" cy="703477"/>
          </a:xfrm>
          <a:prstGeom prst="rect">
            <a:avLst/>
          </a:prstGeom>
        </p:spPr>
      </p:pic>
    </p:spTree>
    <p:extLst>
      <p:ext uri="{BB962C8B-B14F-4D97-AF65-F5344CB8AC3E}">
        <p14:creationId xmlns:p14="http://schemas.microsoft.com/office/powerpoint/2010/main" val="1705182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descr="Steel workers walking in a factory">
            <a:extLst>
              <a:ext uri="{FF2B5EF4-FFF2-40B4-BE49-F238E27FC236}">
                <a16:creationId xmlns:a16="http://schemas.microsoft.com/office/drawing/2014/main" id="{B346739A-271A-D1E6-A41C-0740E8A6CB88}"/>
              </a:ext>
            </a:extLst>
          </p:cNvPr>
          <p:cNvPicPr>
            <a:picLocks noChangeAspect="1"/>
          </p:cNvPicPr>
          <p:nvPr/>
        </p:nvPicPr>
        <p:blipFill rotWithShape="1">
          <a:blip r:embed="rId3" cstate="email">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8089553" y="1529923"/>
            <a:ext cx="3838908" cy="5058843"/>
          </a:xfrm>
          <a:prstGeom prst="rect">
            <a:avLst/>
          </a:prstGeom>
        </p:spPr>
      </p:pic>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D8397C"/>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452984D9-E041-4FA9-B011-4D47EED52240}"/>
              </a:ext>
            </a:extLst>
          </p:cNvPr>
          <p:cNvSpPr txBox="1"/>
          <p:nvPr/>
        </p:nvSpPr>
        <p:spPr>
          <a:xfrm>
            <a:off x="267122" y="1495428"/>
            <a:ext cx="7790206" cy="5005729"/>
          </a:xfrm>
          <a:prstGeom prst="rect">
            <a:avLst/>
          </a:prstGeom>
          <a:noFill/>
        </p:spPr>
        <p:txBody>
          <a:bodyPr wrap="square" rtlCol="0">
            <a:spAutoFit/>
          </a:bodyPr>
          <a:lstStyle/>
          <a:p>
            <a:pPr marL="285750" indent="-285750" defTabSz="457200">
              <a:lnSpc>
                <a:spcPct val="110000"/>
              </a:lnSpc>
              <a:spcAft>
                <a:spcPts val="3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25% of the resident population aged 16 plus are in either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‘Process, plant, and machine operative’ or ‘Elementary’ occupations.</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This is higher than the Greater Lincolnshire average (24%) and the national average (17%).</a:t>
            </a:r>
          </a:p>
          <a:p>
            <a:pPr marL="285750" indent="-285750" defTabSz="457200">
              <a:lnSpc>
                <a:spcPct val="110000"/>
              </a:lnSpc>
              <a:spcAft>
                <a:spcPts val="3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We estimate that around 34% of all residents in work earn below £20,319 per annum (AEB low-pay indicator). This compares with around 33% across Greater Lincolnshire and 30% nationally.</a:t>
            </a:r>
          </a:p>
          <a:p>
            <a:pPr marL="285750" indent="-285750" defTabSz="457200">
              <a:lnSpc>
                <a:spcPct val="110000"/>
              </a:lnSpc>
              <a:spcAft>
                <a:spcPts val="3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On average, the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basic hours worked (excluding overtime)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by residents in Lincoln are slightly lower than locally and nationally. Full-time workers in Lincoln, on average work 37.0 hours per week compared to 37.5 hours across Greater Lincolnshire and nationally. </a:t>
            </a:r>
          </a:p>
          <a:p>
            <a:pPr marL="285750" indent="-285750" defTabSz="457200">
              <a:lnSpc>
                <a:spcPct val="110000"/>
              </a:lnSpc>
              <a:spcAft>
                <a:spcPts val="3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Based on the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claimant count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(the number of people claiming Jobseeker's Allowance plus those who claim Universal Credit and are required to seek work and be available for work), 4.3% of working-age residents were claiming an out-of-work benefit compared to 3.4% across Greater Lincolnshire, and 3.7% nationally.</a:t>
            </a:r>
          </a:p>
          <a:p>
            <a:pPr marL="285750" indent="-285750" defTabSz="457200">
              <a:lnSpc>
                <a:spcPct val="110000"/>
              </a:lnSpc>
              <a:spcAft>
                <a:spcPts val="3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As of February 2023, 11,426 Lincoln residents were claiming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Universal Credit</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Of these, 35% (3,979 residents) were in work (compared to 37% across Greater Lincolnshire and 36% nationally) whilst 25% (2,880 residents) were searching for work (compared to 21% across Greater Lincolnshire and 24% nationally). </a:t>
            </a:r>
          </a:p>
          <a:p>
            <a:pPr marL="285750" indent="-285750" defTabSz="457200">
              <a:lnSpc>
                <a:spcPct val="110000"/>
              </a:lnSpc>
              <a:spcAft>
                <a:spcPts val="3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7.0% of working-age Lincoln residents (4,654 people) are disabled, and their day-to-day activities are limited. This is slightly higher than the Greater Lincolnshire (6.6%) and national (5.8%) averages.</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D3E58AAA-0622-FD94-8DB5-E9FF9F560A06}"/>
              </a:ext>
            </a:extLst>
          </p:cNvPr>
          <p:cNvSpPr txBox="1"/>
          <p:nvPr/>
        </p:nvSpPr>
        <p:spPr>
          <a:xfrm>
            <a:off x="265477" y="516418"/>
            <a:ext cx="612805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Segoe UI Historic" panose="020B0502040204020203" pitchFamily="34" charset="0"/>
                <a:cs typeface="Segoe UI Historic" panose="020B0502040204020203" pitchFamily="34" charset="0"/>
              </a:rPr>
              <a:t>LOCAL LEARNING COMMUNITY - </a:t>
            </a: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ECONOMIC PARTICIPATION</a:t>
            </a:r>
          </a:p>
        </p:txBody>
      </p:sp>
      <p:sp>
        <p:nvSpPr>
          <p:cNvPr id="8" name="Rectangle 7">
            <a:extLst>
              <a:ext uri="{FF2B5EF4-FFF2-40B4-BE49-F238E27FC236}">
                <a16:creationId xmlns:a16="http://schemas.microsoft.com/office/drawing/2014/main" id="{1DCBFF79-A073-9A84-1885-FE183663C7AA}"/>
              </a:ext>
            </a:extLst>
          </p:cNvPr>
          <p:cNvSpPr/>
          <p:nvPr/>
        </p:nvSpPr>
        <p:spPr>
          <a:xfrm>
            <a:off x="8089553" y="1531992"/>
            <a:ext cx="3836204" cy="5054706"/>
          </a:xfrm>
          <a:prstGeom prst="rect">
            <a:avLst/>
          </a:prstGeom>
          <a:solidFill>
            <a:srgbClr val="D8397C">
              <a:alpha val="19909"/>
            </a:srgbClr>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descr="A picture containing text, plant, flower, wheel&#10;&#10;Description automatically generated">
            <a:extLst>
              <a:ext uri="{FF2B5EF4-FFF2-40B4-BE49-F238E27FC236}">
                <a16:creationId xmlns:a16="http://schemas.microsoft.com/office/drawing/2014/main" id="{86B00E7C-643A-2502-39B5-6F54915830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20612" y="1573965"/>
            <a:ext cx="469899" cy="714246"/>
          </a:xfrm>
          <a:prstGeom prst="rect">
            <a:avLst/>
          </a:prstGeom>
        </p:spPr>
      </p:pic>
      <p:sp>
        <p:nvSpPr>
          <p:cNvPr id="12" name="TextBox 11">
            <a:extLst>
              <a:ext uri="{FF2B5EF4-FFF2-40B4-BE49-F238E27FC236}">
                <a16:creationId xmlns:a16="http://schemas.microsoft.com/office/drawing/2014/main" id="{6BB58022-11F3-C46F-A902-BACD1C6F9288}"/>
              </a:ext>
            </a:extLst>
          </p:cNvPr>
          <p:cNvSpPr txBox="1"/>
          <p:nvPr/>
        </p:nvSpPr>
        <p:spPr>
          <a:xfrm>
            <a:off x="8050872" y="2148199"/>
            <a:ext cx="1505723" cy="830997"/>
          </a:xfrm>
          <a:prstGeom prst="rect">
            <a:avLst/>
          </a:prstGeom>
          <a:noFill/>
        </p:spPr>
        <p:txBody>
          <a:bodyPr wrap="square" rtlCol="0">
            <a:spAutoFit/>
          </a:bodyPr>
          <a:lstStyle/>
          <a:p>
            <a:r>
              <a:rPr lang="en-US" sz="1200" b="1" dirty="0">
                <a:latin typeface="Arial Nova" panose="020B0504020202020204" pitchFamily="34" charset="0"/>
              </a:rPr>
              <a:t>% of resident population aged 16+ in ‘labour intensive’ roles</a:t>
            </a:r>
          </a:p>
        </p:txBody>
      </p:sp>
      <p:sp>
        <p:nvSpPr>
          <p:cNvPr id="14" name="TextBox 13">
            <a:extLst>
              <a:ext uri="{FF2B5EF4-FFF2-40B4-BE49-F238E27FC236}">
                <a16:creationId xmlns:a16="http://schemas.microsoft.com/office/drawing/2014/main" id="{B223764D-36AF-7C40-7CAE-4FFF35DC8C8E}"/>
              </a:ext>
            </a:extLst>
          </p:cNvPr>
          <p:cNvSpPr txBox="1"/>
          <p:nvPr/>
        </p:nvSpPr>
        <p:spPr>
          <a:xfrm>
            <a:off x="10036281" y="2335516"/>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24%</a:t>
            </a:r>
          </a:p>
        </p:txBody>
      </p:sp>
      <p:sp>
        <p:nvSpPr>
          <p:cNvPr id="19" name="TextBox 18">
            <a:extLst>
              <a:ext uri="{FF2B5EF4-FFF2-40B4-BE49-F238E27FC236}">
                <a16:creationId xmlns:a16="http://schemas.microsoft.com/office/drawing/2014/main" id="{001487DC-233D-CF0F-9829-56EA65A6DF90}"/>
              </a:ext>
            </a:extLst>
          </p:cNvPr>
          <p:cNvSpPr txBox="1"/>
          <p:nvPr/>
        </p:nvSpPr>
        <p:spPr>
          <a:xfrm>
            <a:off x="10898591" y="2330939"/>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17%</a:t>
            </a:r>
          </a:p>
        </p:txBody>
      </p:sp>
      <p:sp>
        <p:nvSpPr>
          <p:cNvPr id="20" name="TextBox 19">
            <a:extLst>
              <a:ext uri="{FF2B5EF4-FFF2-40B4-BE49-F238E27FC236}">
                <a16:creationId xmlns:a16="http://schemas.microsoft.com/office/drawing/2014/main" id="{05A88410-F2E9-F503-A1D8-D3BD662F6E06}"/>
              </a:ext>
            </a:extLst>
          </p:cNvPr>
          <p:cNvSpPr txBox="1"/>
          <p:nvPr/>
        </p:nvSpPr>
        <p:spPr>
          <a:xfrm>
            <a:off x="8048301" y="3165617"/>
            <a:ext cx="1420427" cy="830997"/>
          </a:xfrm>
          <a:prstGeom prst="rect">
            <a:avLst/>
          </a:prstGeom>
          <a:noFill/>
        </p:spPr>
        <p:txBody>
          <a:bodyPr wrap="square" rtlCol="0">
            <a:spAutoFit/>
          </a:bodyPr>
          <a:lstStyle/>
          <a:p>
            <a:r>
              <a:rPr lang="en-US" sz="1200" b="1" dirty="0">
                <a:latin typeface="Arial Nova" panose="020B0504020202020204" pitchFamily="34" charset="0"/>
              </a:rPr>
              <a:t>Median basic hours worked per week by full-time workers</a:t>
            </a:r>
          </a:p>
        </p:txBody>
      </p:sp>
      <p:sp>
        <p:nvSpPr>
          <p:cNvPr id="21" name="TextBox 20">
            <a:extLst>
              <a:ext uri="{FF2B5EF4-FFF2-40B4-BE49-F238E27FC236}">
                <a16:creationId xmlns:a16="http://schemas.microsoft.com/office/drawing/2014/main" id="{6F30AB4E-4653-27D4-5366-B6E9CAA7E186}"/>
              </a:ext>
            </a:extLst>
          </p:cNvPr>
          <p:cNvSpPr txBox="1"/>
          <p:nvPr/>
        </p:nvSpPr>
        <p:spPr>
          <a:xfrm>
            <a:off x="8048303" y="4366318"/>
            <a:ext cx="1209432" cy="1015663"/>
          </a:xfrm>
          <a:prstGeom prst="rect">
            <a:avLst/>
          </a:prstGeom>
          <a:noFill/>
        </p:spPr>
        <p:txBody>
          <a:bodyPr wrap="square" rtlCol="0">
            <a:spAutoFit/>
          </a:bodyPr>
          <a:lstStyle/>
          <a:p>
            <a:r>
              <a:rPr lang="en-US" sz="1200" b="1" dirty="0">
                <a:latin typeface="Arial Nova" panose="020B0504020202020204" pitchFamily="34" charset="0"/>
              </a:rPr>
              <a:t>Claimant count as a % of working age residents (Feb 2023)</a:t>
            </a:r>
          </a:p>
        </p:txBody>
      </p:sp>
      <p:sp>
        <p:nvSpPr>
          <p:cNvPr id="22" name="TextBox 21">
            <a:extLst>
              <a:ext uri="{FF2B5EF4-FFF2-40B4-BE49-F238E27FC236}">
                <a16:creationId xmlns:a16="http://schemas.microsoft.com/office/drawing/2014/main" id="{07D262C2-CC3C-78F4-EA00-B37690B482EA}"/>
              </a:ext>
            </a:extLst>
          </p:cNvPr>
          <p:cNvSpPr txBox="1"/>
          <p:nvPr/>
        </p:nvSpPr>
        <p:spPr>
          <a:xfrm>
            <a:off x="8068476" y="5604716"/>
            <a:ext cx="1488119" cy="830997"/>
          </a:xfrm>
          <a:prstGeom prst="rect">
            <a:avLst/>
          </a:prstGeom>
          <a:noFill/>
        </p:spPr>
        <p:txBody>
          <a:bodyPr wrap="square" rtlCol="0">
            <a:spAutoFit/>
          </a:bodyPr>
          <a:lstStyle/>
          <a:p>
            <a:r>
              <a:rPr lang="en-US" sz="1200" b="1" dirty="0">
                <a:latin typeface="Arial Nova" panose="020B0504020202020204" pitchFamily="34" charset="0"/>
              </a:rPr>
              <a:t>% of Universal Credit claimants in work (Feb 2023)</a:t>
            </a:r>
          </a:p>
        </p:txBody>
      </p:sp>
      <p:sp>
        <p:nvSpPr>
          <p:cNvPr id="23" name="TextBox 22">
            <a:extLst>
              <a:ext uri="{FF2B5EF4-FFF2-40B4-BE49-F238E27FC236}">
                <a16:creationId xmlns:a16="http://schemas.microsoft.com/office/drawing/2014/main" id="{80012A4C-4EE8-5118-3079-31729AC66110}"/>
              </a:ext>
            </a:extLst>
          </p:cNvPr>
          <p:cNvSpPr txBox="1"/>
          <p:nvPr/>
        </p:nvSpPr>
        <p:spPr>
          <a:xfrm>
            <a:off x="8057326" y="6330255"/>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Department for Work and Pensions</a:t>
            </a:r>
          </a:p>
        </p:txBody>
      </p:sp>
      <p:sp>
        <p:nvSpPr>
          <p:cNvPr id="4" name="TextBox 3">
            <a:extLst>
              <a:ext uri="{FF2B5EF4-FFF2-40B4-BE49-F238E27FC236}">
                <a16:creationId xmlns:a16="http://schemas.microsoft.com/office/drawing/2014/main" id="{C4C72550-0EAE-63DD-F837-9780C40ED2A2}"/>
              </a:ext>
            </a:extLst>
          </p:cNvPr>
          <p:cNvSpPr txBox="1"/>
          <p:nvPr/>
        </p:nvSpPr>
        <p:spPr>
          <a:xfrm>
            <a:off x="9257734" y="2330182"/>
            <a:ext cx="935031"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25%</a:t>
            </a:r>
          </a:p>
        </p:txBody>
      </p:sp>
      <p:sp>
        <p:nvSpPr>
          <p:cNvPr id="30" name="TextBox 29">
            <a:extLst>
              <a:ext uri="{FF2B5EF4-FFF2-40B4-BE49-F238E27FC236}">
                <a16:creationId xmlns:a16="http://schemas.microsoft.com/office/drawing/2014/main" id="{2DFF0FD2-E0FA-B70D-F8E7-CF98F7BCA55A}"/>
              </a:ext>
            </a:extLst>
          </p:cNvPr>
          <p:cNvSpPr txBox="1"/>
          <p:nvPr/>
        </p:nvSpPr>
        <p:spPr>
          <a:xfrm>
            <a:off x="9183752" y="3337822"/>
            <a:ext cx="1077810"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37.0</a:t>
            </a:r>
          </a:p>
        </p:txBody>
      </p:sp>
      <p:sp>
        <p:nvSpPr>
          <p:cNvPr id="31" name="TextBox 30">
            <a:extLst>
              <a:ext uri="{FF2B5EF4-FFF2-40B4-BE49-F238E27FC236}">
                <a16:creationId xmlns:a16="http://schemas.microsoft.com/office/drawing/2014/main" id="{4EEB303E-8EBD-590C-2329-46E8E7FA06EE}"/>
              </a:ext>
            </a:extLst>
          </p:cNvPr>
          <p:cNvSpPr txBox="1"/>
          <p:nvPr/>
        </p:nvSpPr>
        <p:spPr>
          <a:xfrm>
            <a:off x="10034186" y="3333735"/>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37.5</a:t>
            </a:r>
          </a:p>
        </p:txBody>
      </p:sp>
      <p:sp>
        <p:nvSpPr>
          <p:cNvPr id="32" name="TextBox 31">
            <a:extLst>
              <a:ext uri="{FF2B5EF4-FFF2-40B4-BE49-F238E27FC236}">
                <a16:creationId xmlns:a16="http://schemas.microsoft.com/office/drawing/2014/main" id="{375DCB28-2B2F-6AD7-F33D-000E9A6B2716}"/>
              </a:ext>
            </a:extLst>
          </p:cNvPr>
          <p:cNvSpPr txBox="1"/>
          <p:nvPr/>
        </p:nvSpPr>
        <p:spPr>
          <a:xfrm>
            <a:off x="10906165" y="3339124"/>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37.5</a:t>
            </a:r>
          </a:p>
        </p:txBody>
      </p:sp>
      <p:sp>
        <p:nvSpPr>
          <p:cNvPr id="33" name="TextBox 32">
            <a:extLst>
              <a:ext uri="{FF2B5EF4-FFF2-40B4-BE49-F238E27FC236}">
                <a16:creationId xmlns:a16="http://schemas.microsoft.com/office/drawing/2014/main" id="{37760E44-8112-F3B5-4089-AC86E6FEB663}"/>
              </a:ext>
            </a:extLst>
          </p:cNvPr>
          <p:cNvSpPr txBox="1"/>
          <p:nvPr/>
        </p:nvSpPr>
        <p:spPr>
          <a:xfrm>
            <a:off x="9220081" y="4629681"/>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4.3%</a:t>
            </a:r>
          </a:p>
        </p:txBody>
      </p:sp>
      <p:sp>
        <p:nvSpPr>
          <p:cNvPr id="34" name="TextBox 33">
            <a:extLst>
              <a:ext uri="{FF2B5EF4-FFF2-40B4-BE49-F238E27FC236}">
                <a16:creationId xmlns:a16="http://schemas.microsoft.com/office/drawing/2014/main" id="{17555AE4-F6B2-E6B1-7219-54EDE3F18BF6}"/>
              </a:ext>
            </a:extLst>
          </p:cNvPr>
          <p:cNvSpPr txBox="1"/>
          <p:nvPr/>
        </p:nvSpPr>
        <p:spPr>
          <a:xfrm>
            <a:off x="10082897" y="4629682"/>
            <a:ext cx="911005"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3.4%</a:t>
            </a:r>
          </a:p>
        </p:txBody>
      </p:sp>
      <p:sp>
        <p:nvSpPr>
          <p:cNvPr id="35" name="TextBox 34">
            <a:extLst>
              <a:ext uri="{FF2B5EF4-FFF2-40B4-BE49-F238E27FC236}">
                <a16:creationId xmlns:a16="http://schemas.microsoft.com/office/drawing/2014/main" id="{86D66B6C-1FB6-4CA7-D7CA-827B37844B0A}"/>
              </a:ext>
            </a:extLst>
          </p:cNvPr>
          <p:cNvSpPr txBox="1"/>
          <p:nvPr/>
        </p:nvSpPr>
        <p:spPr>
          <a:xfrm>
            <a:off x="10941983" y="4629682"/>
            <a:ext cx="911005"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3.7%</a:t>
            </a:r>
          </a:p>
        </p:txBody>
      </p:sp>
      <p:sp>
        <p:nvSpPr>
          <p:cNvPr id="44" name="TextBox 43">
            <a:extLst>
              <a:ext uri="{FF2B5EF4-FFF2-40B4-BE49-F238E27FC236}">
                <a16:creationId xmlns:a16="http://schemas.microsoft.com/office/drawing/2014/main" id="{E96F1FA2-3A3D-715D-EEAA-192A2C3FA65B}"/>
              </a:ext>
            </a:extLst>
          </p:cNvPr>
          <p:cNvSpPr txBox="1"/>
          <p:nvPr/>
        </p:nvSpPr>
        <p:spPr>
          <a:xfrm>
            <a:off x="9261545" y="5823479"/>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35%</a:t>
            </a:r>
          </a:p>
        </p:txBody>
      </p:sp>
      <p:sp>
        <p:nvSpPr>
          <p:cNvPr id="48" name="TextBox 47">
            <a:extLst>
              <a:ext uri="{FF2B5EF4-FFF2-40B4-BE49-F238E27FC236}">
                <a16:creationId xmlns:a16="http://schemas.microsoft.com/office/drawing/2014/main" id="{197C9B6D-8B9B-15BE-639E-B2DE38A3976B}"/>
              </a:ext>
            </a:extLst>
          </p:cNvPr>
          <p:cNvSpPr txBox="1"/>
          <p:nvPr/>
        </p:nvSpPr>
        <p:spPr>
          <a:xfrm>
            <a:off x="10103595" y="5820016"/>
            <a:ext cx="925178"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37%</a:t>
            </a:r>
          </a:p>
        </p:txBody>
      </p:sp>
      <p:sp>
        <p:nvSpPr>
          <p:cNvPr id="13" name="TextBox 12">
            <a:extLst>
              <a:ext uri="{FF2B5EF4-FFF2-40B4-BE49-F238E27FC236}">
                <a16:creationId xmlns:a16="http://schemas.microsoft.com/office/drawing/2014/main" id="{18763106-647C-D7F1-E7F9-8435B94C7E41}"/>
              </a:ext>
            </a:extLst>
          </p:cNvPr>
          <p:cNvSpPr txBox="1"/>
          <p:nvPr/>
        </p:nvSpPr>
        <p:spPr>
          <a:xfrm>
            <a:off x="10983266" y="5820016"/>
            <a:ext cx="911005"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36%</a:t>
            </a:r>
          </a:p>
        </p:txBody>
      </p:sp>
      <p:sp>
        <p:nvSpPr>
          <p:cNvPr id="25" name="TextBox 24">
            <a:extLst>
              <a:ext uri="{FF2B5EF4-FFF2-40B4-BE49-F238E27FC236}">
                <a16:creationId xmlns:a16="http://schemas.microsoft.com/office/drawing/2014/main" id="{DAD8B6B7-F7C4-D750-D9EA-756B3E3A5CF2}"/>
              </a:ext>
            </a:extLst>
          </p:cNvPr>
          <p:cNvSpPr txBox="1"/>
          <p:nvPr/>
        </p:nvSpPr>
        <p:spPr>
          <a:xfrm>
            <a:off x="8053362" y="2876595"/>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2021 Census, Office for National Statistics</a:t>
            </a:r>
          </a:p>
        </p:txBody>
      </p:sp>
      <p:sp>
        <p:nvSpPr>
          <p:cNvPr id="26" name="TextBox 25">
            <a:extLst>
              <a:ext uri="{FF2B5EF4-FFF2-40B4-BE49-F238E27FC236}">
                <a16:creationId xmlns:a16="http://schemas.microsoft.com/office/drawing/2014/main" id="{6C419E77-EFB8-7566-7308-6FC247BCFDFE}"/>
              </a:ext>
            </a:extLst>
          </p:cNvPr>
          <p:cNvSpPr txBox="1"/>
          <p:nvPr/>
        </p:nvSpPr>
        <p:spPr>
          <a:xfrm>
            <a:off x="8048301" y="3891757"/>
            <a:ext cx="3836203" cy="461665"/>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2022</a:t>
            </a:r>
            <a:r>
              <a:rPr lang="en-US" sz="1200" b="1" dirty="0">
                <a:latin typeface="Arial Nova" panose="020B0504020202020204" pitchFamily="34" charset="0"/>
              </a:rPr>
              <a:t> </a:t>
            </a:r>
            <a:r>
              <a:rPr lang="en-US" sz="1200" dirty="0">
                <a:latin typeface="Arial Nova" panose="020B0504020202020204" pitchFamily="34" charset="0"/>
              </a:rPr>
              <a:t>Annual Survey of Hours and Earnings, Office for National Statistics</a:t>
            </a:r>
          </a:p>
        </p:txBody>
      </p:sp>
      <p:sp>
        <p:nvSpPr>
          <p:cNvPr id="36" name="TextBox 35">
            <a:extLst>
              <a:ext uri="{FF2B5EF4-FFF2-40B4-BE49-F238E27FC236}">
                <a16:creationId xmlns:a16="http://schemas.microsoft.com/office/drawing/2014/main" id="{CD2EC2ED-4924-D598-F5AB-9793BE966FE9}"/>
              </a:ext>
            </a:extLst>
          </p:cNvPr>
          <p:cNvSpPr txBox="1"/>
          <p:nvPr/>
        </p:nvSpPr>
        <p:spPr>
          <a:xfrm>
            <a:off x="8040482" y="5299150"/>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Office for National Statistics</a:t>
            </a:r>
          </a:p>
        </p:txBody>
      </p:sp>
      <p:sp>
        <p:nvSpPr>
          <p:cNvPr id="3" name="TextBox 2">
            <a:extLst>
              <a:ext uri="{FF2B5EF4-FFF2-40B4-BE49-F238E27FC236}">
                <a16:creationId xmlns:a16="http://schemas.microsoft.com/office/drawing/2014/main" id="{767B740D-720A-A9C4-4200-ECCFDB480D96}"/>
              </a:ext>
            </a:extLst>
          </p:cNvPr>
          <p:cNvSpPr txBox="1"/>
          <p:nvPr/>
        </p:nvSpPr>
        <p:spPr>
          <a:xfrm>
            <a:off x="7909560" y="712264"/>
            <a:ext cx="3037925"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LINCOLN</a:t>
            </a:r>
          </a:p>
        </p:txBody>
      </p:sp>
      <p:pic>
        <p:nvPicPr>
          <p:cNvPr id="6" name="Picture 5">
            <a:extLst>
              <a:ext uri="{FF2B5EF4-FFF2-40B4-BE49-F238E27FC236}">
                <a16:creationId xmlns:a16="http://schemas.microsoft.com/office/drawing/2014/main" id="{6A3E447F-D031-F63C-F5AB-731CDEB39707}"/>
              </a:ext>
            </a:extLst>
          </p:cNvPr>
          <p:cNvPicPr>
            <a:picLocks noChangeAspect="1"/>
          </p:cNvPicPr>
          <p:nvPr/>
        </p:nvPicPr>
        <p:blipFill>
          <a:blip r:embed="rId6"/>
          <a:stretch>
            <a:fillRect/>
          </a:stretch>
        </p:blipFill>
        <p:spPr>
          <a:xfrm>
            <a:off x="9273311" y="1505777"/>
            <a:ext cx="892205" cy="806702"/>
          </a:xfrm>
          <a:prstGeom prst="rect">
            <a:avLst/>
          </a:prstGeom>
        </p:spPr>
      </p:pic>
      <p:pic>
        <p:nvPicPr>
          <p:cNvPr id="7" name="Picture 6">
            <a:extLst>
              <a:ext uri="{FF2B5EF4-FFF2-40B4-BE49-F238E27FC236}">
                <a16:creationId xmlns:a16="http://schemas.microsoft.com/office/drawing/2014/main" id="{284408C0-063A-8EBE-81D3-FD35CC8264E5}"/>
              </a:ext>
            </a:extLst>
          </p:cNvPr>
          <p:cNvPicPr>
            <a:picLocks noChangeAspect="1"/>
          </p:cNvPicPr>
          <p:nvPr/>
        </p:nvPicPr>
        <p:blipFill>
          <a:blip r:embed="rId6">
            <a:biLevel thresh="25000"/>
          </a:blip>
          <a:stretch>
            <a:fillRect/>
          </a:stretch>
        </p:blipFill>
        <p:spPr>
          <a:xfrm>
            <a:off x="10870058" y="520593"/>
            <a:ext cx="1045989" cy="945748"/>
          </a:xfrm>
          <a:prstGeom prst="rect">
            <a:avLst/>
          </a:prstGeom>
        </p:spPr>
      </p:pic>
      <p:pic>
        <p:nvPicPr>
          <p:cNvPr id="11" name="Picture 10">
            <a:extLst>
              <a:ext uri="{FF2B5EF4-FFF2-40B4-BE49-F238E27FC236}">
                <a16:creationId xmlns:a16="http://schemas.microsoft.com/office/drawing/2014/main" id="{EB70A893-59CA-2598-53F4-D0B8FC9CD0C6}"/>
              </a:ext>
            </a:extLst>
          </p:cNvPr>
          <p:cNvPicPr>
            <a:picLocks noChangeAspect="1"/>
          </p:cNvPicPr>
          <p:nvPr/>
        </p:nvPicPr>
        <p:blipFill>
          <a:blip r:embed="rId7"/>
          <a:stretch>
            <a:fillRect/>
          </a:stretch>
        </p:blipFill>
        <p:spPr>
          <a:xfrm>
            <a:off x="10312811" y="1584734"/>
            <a:ext cx="522054" cy="703477"/>
          </a:xfrm>
          <a:prstGeom prst="rect">
            <a:avLst/>
          </a:prstGeom>
        </p:spPr>
      </p:pic>
    </p:spTree>
    <p:extLst>
      <p:ext uri="{BB962C8B-B14F-4D97-AF65-F5344CB8AC3E}">
        <p14:creationId xmlns:p14="http://schemas.microsoft.com/office/powerpoint/2010/main" val="2436765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09AD7249-F450-C5F1-1B3E-09BC8F60D11E}"/>
              </a:ext>
            </a:extLst>
          </p:cNvPr>
          <p:cNvSpPr/>
          <p:nvPr/>
        </p:nvSpPr>
        <p:spPr>
          <a:xfrm>
            <a:off x="8101891" y="2796807"/>
            <a:ext cx="3817375" cy="1829875"/>
          </a:xfrm>
          <a:prstGeom prst="rect">
            <a:avLst/>
          </a:prstGeom>
          <a:solidFill>
            <a:srgbClr val="D8397C">
              <a:alpha val="19970"/>
            </a:srgbClr>
          </a:solidFill>
          <a:ln>
            <a:noFill/>
          </a:ln>
          <a:effectLst/>
        </p:spPr>
        <p:style>
          <a:lnRef idx="1">
            <a:schemeClr val="accent1"/>
          </a:lnRef>
          <a:fillRef idx="3">
            <a:schemeClr val="accent1"/>
          </a:fillRef>
          <a:effectRef idx="2">
            <a:schemeClr val="accent1"/>
          </a:effectRef>
          <a:fontRef idx="minor">
            <a:schemeClr val="lt1"/>
          </a:fontRef>
        </p:style>
      </p:sp>
      <p:pic>
        <p:nvPicPr>
          <p:cNvPr id="74" name="Picture 73">
            <a:extLst>
              <a:ext uri="{FF2B5EF4-FFF2-40B4-BE49-F238E27FC236}">
                <a16:creationId xmlns:a16="http://schemas.microsoft.com/office/drawing/2014/main" id="{B97DD4DF-EFB1-1BA5-3C20-E0449E59B6C8}"/>
              </a:ext>
            </a:extLst>
          </p:cNvPr>
          <p:cNvPicPr>
            <a:picLocks noChangeAspect="1"/>
          </p:cNvPicPr>
          <p:nvPr/>
        </p:nvPicPr>
        <p:blipFill rotWithShape="1">
          <a:blip r:embed="rId3"/>
          <a:srcRect l="4327" r="28734" b="43768"/>
          <a:stretch/>
        </p:blipFill>
        <p:spPr>
          <a:xfrm>
            <a:off x="8152017" y="2977862"/>
            <a:ext cx="2694858" cy="1135486"/>
          </a:xfrm>
          <a:prstGeom prst="rect">
            <a:avLst/>
          </a:prstGeom>
        </p:spPr>
      </p:pic>
      <p:sp>
        <p:nvSpPr>
          <p:cNvPr id="9" name="Rectangle 8">
            <a:extLst>
              <a:ext uri="{FF2B5EF4-FFF2-40B4-BE49-F238E27FC236}">
                <a16:creationId xmlns:a16="http://schemas.microsoft.com/office/drawing/2014/main" id="{3462981A-A23A-0757-0654-A0C33FD4C0C5}"/>
              </a:ext>
            </a:extLst>
          </p:cNvPr>
          <p:cNvSpPr/>
          <p:nvPr/>
        </p:nvSpPr>
        <p:spPr>
          <a:xfrm>
            <a:off x="8101777" y="4664744"/>
            <a:ext cx="3831375" cy="1865046"/>
          </a:xfrm>
          <a:prstGeom prst="rect">
            <a:avLst/>
          </a:prstGeom>
          <a:solidFill>
            <a:srgbClr val="D8397C">
              <a:alpha val="19970"/>
            </a:srgbClr>
          </a:solidFill>
          <a:ln>
            <a:noFill/>
          </a:ln>
          <a:effectLst/>
        </p:spPr>
        <p:style>
          <a:lnRef idx="1">
            <a:schemeClr val="accent1"/>
          </a:lnRef>
          <a:fillRef idx="3">
            <a:schemeClr val="accent1"/>
          </a:fillRef>
          <a:effectRef idx="2">
            <a:schemeClr val="accent1"/>
          </a:effectRef>
          <a:fontRef idx="minor">
            <a:schemeClr val="lt1"/>
          </a:fontRef>
        </p:style>
      </p:sp>
      <p:pic>
        <p:nvPicPr>
          <p:cNvPr id="68" name="Picture 67">
            <a:extLst>
              <a:ext uri="{FF2B5EF4-FFF2-40B4-BE49-F238E27FC236}">
                <a16:creationId xmlns:a16="http://schemas.microsoft.com/office/drawing/2014/main" id="{CC3FB176-FB17-1F75-753A-8FC73DA5E6F2}"/>
              </a:ext>
            </a:extLst>
          </p:cNvPr>
          <p:cNvPicPr>
            <a:picLocks noChangeAspect="1"/>
          </p:cNvPicPr>
          <p:nvPr/>
        </p:nvPicPr>
        <p:blipFill rotWithShape="1">
          <a:blip r:embed="rId4"/>
          <a:srcRect t="-1" r="30642" b="48607"/>
          <a:stretch/>
        </p:blipFill>
        <p:spPr>
          <a:xfrm>
            <a:off x="8193792" y="5035895"/>
            <a:ext cx="2660136" cy="1481626"/>
          </a:xfrm>
          <a:prstGeom prst="rect">
            <a:avLst/>
          </a:prstGeom>
        </p:spPr>
      </p:pic>
      <p:sp>
        <p:nvSpPr>
          <p:cNvPr id="3" name="Rectangle 2">
            <a:extLst>
              <a:ext uri="{FF2B5EF4-FFF2-40B4-BE49-F238E27FC236}">
                <a16:creationId xmlns:a16="http://schemas.microsoft.com/office/drawing/2014/main" id="{D96659EA-186D-37B1-6788-1ECD913304EB}"/>
              </a:ext>
            </a:extLst>
          </p:cNvPr>
          <p:cNvSpPr/>
          <p:nvPr/>
        </p:nvSpPr>
        <p:spPr>
          <a:xfrm>
            <a:off x="269033" y="1531992"/>
            <a:ext cx="3836204" cy="2468508"/>
          </a:xfrm>
          <a:prstGeom prst="rect">
            <a:avLst/>
          </a:prstGeom>
          <a:solidFill>
            <a:srgbClr val="0C8036">
              <a:alpha val="9722"/>
            </a:srgbClr>
          </a:solidFill>
          <a:ln>
            <a:noFill/>
          </a:ln>
          <a:effectLst/>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62DFAE8A-5752-07DD-CEB8-088FC473A159}"/>
              </a:ext>
            </a:extLst>
          </p:cNvPr>
          <p:cNvPicPr>
            <a:picLocks noChangeAspect="1"/>
          </p:cNvPicPr>
          <p:nvPr/>
        </p:nvPicPr>
        <p:blipFill rotWithShape="1">
          <a:blip r:embed="rId5"/>
          <a:srcRect t="14491" b="4178"/>
          <a:stretch/>
        </p:blipFill>
        <p:spPr>
          <a:xfrm>
            <a:off x="282607" y="2089614"/>
            <a:ext cx="3670300" cy="1910886"/>
          </a:xfrm>
          <a:prstGeom prst="rect">
            <a:avLst/>
          </a:prstGeom>
        </p:spPr>
      </p:pic>
      <p:sp>
        <p:nvSpPr>
          <p:cNvPr id="24" name="Rectangle 23">
            <a:extLst>
              <a:ext uri="{FF2B5EF4-FFF2-40B4-BE49-F238E27FC236}">
                <a16:creationId xmlns:a16="http://schemas.microsoft.com/office/drawing/2014/main" id="{A887E63B-D123-5080-0E59-1E6731A08222}"/>
              </a:ext>
            </a:extLst>
          </p:cNvPr>
          <p:cNvSpPr/>
          <p:nvPr/>
        </p:nvSpPr>
        <p:spPr>
          <a:xfrm>
            <a:off x="4154090" y="5333237"/>
            <a:ext cx="3900917" cy="1193994"/>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72E90E82-1564-9352-1D85-953EEAD874D2}"/>
              </a:ext>
            </a:extLst>
          </p:cNvPr>
          <p:cNvSpPr/>
          <p:nvPr/>
        </p:nvSpPr>
        <p:spPr>
          <a:xfrm>
            <a:off x="4154090" y="4054335"/>
            <a:ext cx="3900917" cy="1229562"/>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152A6942-9233-A0DE-B5D3-2E2C4DD91A02}"/>
              </a:ext>
            </a:extLst>
          </p:cNvPr>
          <p:cNvSpPr/>
          <p:nvPr/>
        </p:nvSpPr>
        <p:spPr>
          <a:xfrm>
            <a:off x="4153049" y="2808515"/>
            <a:ext cx="3900917" cy="1193994"/>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5">
            <a:extLst>
              <a:ext uri="{FF2B5EF4-FFF2-40B4-BE49-F238E27FC236}">
                <a16:creationId xmlns:a16="http://schemas.microsoft.com/office/drawing/2014/main" id="{62F72092-1A25-EB15-CB03-A5D46D5D4D81}"/>
              </a:ext>
            </a:extLst>
          </p:cNvPr>
          <p:cNvSpPr/>
          <p:nvPr/>
        </p:nvSpPr>
        <p:spPr>
          <a:xfrm>
            <a:off x="8101778" y="1529612"/>
            <a:ext cx="3821190" cy="1229134"/>
          </a:xfrm>
          <a:prstGeom prst="rect">
            <a:avLst/>
          </a:prstGeom>
          <a:solidFill>
            <a:srgbClr val="D8397C">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5" name="Rectangle 4">
            <a:extLst>
              <a:ext uri="{FF2B5EF4-FFF2-40B4-BE49-F238E27FC236}">
                <a16:creationId xmlns:a16="http://schemas.microsoft.com/office/drawing/2014/main" id="{318EE0B7-B037-DC14-787E-C8C192380FD3}"/>
              </a:ext>
            </a:extLst>
          </p:cNvPr>
          <p:cNvSpPr/>
          <p:nvPr/>
        </p:nvSpPr>
        <p:spPr>
          <a:xfrm>
            <a:off x="269033" y="4061282"/>
            <a:ext cx="3836204" cy="2468508"/>
          </a:xfrm>
          <a:prstGeom prst="rect">
            <a:avLst/>
          </a:prstGeom>
          <a:solidFill>
            <a:srgbClr val="0C8036">
              <a:alpha val="10000"/>
            </a:srgbClr>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1AE17A6A-7467-022D-D7E5-41051A7FF51D}"/>
              </a:ext>
            </a:extLst>
          </p:cNvPr>
          <p:cNvSpPr/>
          <p:nvPr/>
        </p:nvSpPr>
        <p:spPr>
          <a:xfrm>
            <a:off x="4153049" y="1529613"/>
            <a:ext cx="3900917" cy="1229562"/>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14" name="TextBox 13">
            <a:extLst>
              <a:ext uri="{FF2B5EF4-FFF2-40B4-BE49-F238E27FC236}">
                <a16:creationId xmlns:a16="http://schemas.microsoft.com/office/drawing/2014/main" id="{A361AAD9-8876-3E52-7E3A-40D198A0E3E6}"/>
              </a:ext>
            </a:extLst>
          </p:cNvPr>
          <p:cNvSpPr txBox="1"/>
          <p:nvPr/>
        </p:nvSpPr>
        <p:spPr>
          <a:xfrm>
            <a:off x="4158018" y="1507529"/>
            <a:ext cx="3296361"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Apprenticeship starts by age group</a:t>
            </a:r>
          </a:p>
        </p:txBody>
      </p:sp>
      <p:sp>
        <p:nvSpPr>
          <p:cNvPr id="53" name="TextBox 52">
            <a:extLst>
              <a:ext uri="{FF2B5EF4-FFF2-40B4-BE49-F238E27FC236}">
                <a16:creationId xmlns:a16="http://schemas.microsoft.com/office/drawing/2014/main" id="{F3532C53-2339-B817-9EBB-5EA84BB13FF1}"/>
              </a:ext>
            </a:extLst>
          </p:cNvPr>
          <p:cNvSpPr txBox="1"/>
          <p:nvPr/>
        </p:nvSpPr>
        <p:spPr>
          <a:xfrm>
            <a:off x="269033" y="1511849"/>
            <a:ext cx="2904274" cy="461665"/>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Change in resident population by age group, 2011-2021</a:t>
            </a:r>
          </a:p>
        </p:txBody>
      </p:sp>
      <p:pic>
        <p:nvPicPr>
          <p:cNvPr id="58" name="Graphic 57" descr="Diploma roll with solid fill">
            <a:extLst>
              <a:ext uri="{FF2B5EF4-FFF2-40B4-BE49-F238E27FC236}">
                <a16:creationId xmlns:a16="http://schemas.microsoft.com/office/drawing/2014/main" id="{152954A3-60FF-EA72-6F49-7FECBB1A382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93549" y="3972988"/>
            <a:ext cx="575200" cy="575200"/>
          </a:xfrm>
          <a:prstGeom prst="rect">
            <a:avLst/>
          </a:prstGeom>
        </p:spPr>
      </p:pic>
      <p:sp>
        <p:nvSpPr>
          <p:cNvPr id="66" name="TextBox 65">
            <a:extLst>
              <a:ext uri="{FF2B5EF4-FFF2-40B4-BE49-F238E27FC236}">
                <a16:creationId xmlns:a16="http://schemas.microsoft.com/office/drawing/2014/main" id="{49963036-E2EA-8DE8-FC46-0B1E9892B8B0}"/>
              </a:ext>
            </a:extLst>
          </p:cNvPr>
          <p:cNvSpPr txBox="1"/>
          <p:nvPr/>
        </p:nvSpPr>
        <p:spPr>
          <a:xfrm>
            <a:off x="4125468" y="2758746"/>
            <a:ext cx="3844605"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Community learning participation by age group</a:t>
            </a:r>
          </a:p>
        </p:txBody>
      </p:sp>
      <p:pic>
        <p:nvPicPr>
          <p:cNvPr id="28" name="Graphic 27" descr="Business Growth with solid fill">
            <a:extLst>
              <a:ext uri="{FF2B5EF4-FFF2-40B4-BE49-F238E27FC236}">
                <a16:creationId xmlns:a16="http://schemas.microsoft.com/office/drawing/2014/main" id="{F44A0544-BEDC-87CB-CDB1-C78CE0E2547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85970" y="1498384"/>
            <a:ext cx="601790" cy="601790"/>
          </a:xfrm>
          <a:prstGeom prst="rect">
            <a:avLst/>
          </a:prstGeom>
        </p:spPr>
      </p:pic>
      <p:sp>
        <p:nvSpPr>
          <p:cNvPr id="29" name="TextBox 28">
            <a:extLst>
              <a:ext uri="{FF2B5EF4-FFF2-40B4-BE49-F238E27FC236}">
                <a16:creationId xmlns:a16="http://schemas.microsoft.com/office/drawing/2014/main" id="{EB66552F-8613-3D2C-9747-C0516E8C18C5}"/>
              </a:ext>
            </a:extLst>
          </p:cNvPr>
          <p:cNvSpPr txBox="1"/>
          <p:nvPr/>
        </p:nvSpPr>
        <p:spPr>
          <a:xfrm>
            <a:off x="272734" y="4052974"/>
            <a:ext cx="2904274"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Qualifications by age, 2021</a:t>
            </a:r>
          </a:p>
        </p:txBody>
      </p:sp>
      <p:sp>
        <p:nvSpPr>
          <p:cNvPr id="46" name="TextBox 45">
            <a:extLst>
              <a:ext uri="{FF2B5EF4-FFF2-40B4-BE49-F238E27FC236}">
                <a16:creationId xmlns:a16="http://schemas.microsoft.com/office/drawing/2014/main" id="{13EAC1B9-7B01-AB4D-3046-84F3005D176A}"/>
              </a:ext>
            </a:extLst>
          </p:cNvPr>
          <p:cNvSpPr txBox="1"/>
          <p:nvPr/>
        </p:nvSpPr>
        <p:spPr>
          <a:xfrm>
            <a:off x="2234880" y="3688660"/>
            <a:ext cx="545175" cy="246221"/>
          </a:xfrm>
          <a:prstGeom prst="rect">
            <a:avLst/>
          </a:prstGeom>
          <a:noFill/>
        </p:spPr>
        <p:txBody>
          <a:bodyPr wrap="square" rtlCol="0">
            <a:spAutoFit/>
          </a:bodyPr>
          <a:lstStyle/>
          <a:p>
            <a:r>
              <a:rPr lang="en-US" sz="1000" b="1" dirty="0">
                <a:latin typeface="Arial Nova" panose="020B0504020202020204" pitchFamily="34" charset="0"/>
              </a:rPr>
              <a:t>(4%)</a:t>
            </a:r>
          </a:p>
        </p:txBody>
      </p:sp>
      <p:sp>
        <p:nvSpPr>
          <p:cNvPr id="55" name="TextBox 54">
            <a:extLst>
              <a:ext uri="{FF2B5EF4-FFF2-40B4-BE49-F238E27FC236}">
                <a16:creationId xmlns:a16="http://schemas.microsoft.com/office/drawing/2014/main" id="{AB767D32-CDC6-2C94-EDBE-F72CBFEE88E9}"/>
              </a:ext>
            </a:extLst>
          </p:cNvPr>
          <p:cNvSpPr txBox="1"/>
          <p:nvPr/>
        </p:nvSpPr>
        <p:spPr>
          <a:xfrm>
            <a:off x="2269824" y="3383976"/>
            <a:ext cx="473768" cy="246221"/>
          </a:xfrm>
          <a:prstGeom prst="rect">
            <a:avLst/>
          </a:prstGeom>
          <a:noFill/>
        </p:spPr>
        <p:txBody>
          <a:bodyPr wrap="square" rtlCol="0">
            <a:spAutoFit/>
          </a:bodyPr>
          <a:lstStyle/>
          <a:p>
            <a:r>
              <a:rPr lang="en-US" sz="1000" b="1" dirty="0">
                <a:latin typeface="Arial Nova" panose="020B0504020202020204" pitchFamily="34" charset="0"/>
              </a:rPr>
              <a:t>(3%)</a:t>
            </a:r>
          </a:p>
        </p:txBody>
      </p:sp>
      <p:sp>
        <p:nvSpPr>
          <p:cNvPr id="56" name="TextBox 55">
            <a:extLst>
              <a:ext uri="{FF2B5EF4-FFF2-40B4-BE49-F238E27FC236}">
                <a16:creationId xmlns:a16="http://schemas.microsoft.com/office/drawing/2014/main" id="{3A0EF9AE-01E4-04A7-9285-C96176E8EAFD}"/>
              </a:ext>
            </a:extLst>
          </p:cNvPr>
          <p:cNvSpPr txBox="1"/>
          <p:nvPr/>
        </p:nvSpPr>
        <p:spPr>
          <a:xfrm>
            <a:off x="2895199" y="3082384"/>
            <a:ext cx="545175" cy="246221"/>
          </a:xfrm>
          <a:prstGeom prst="rect">
            <a:avLst/>
          </a:prstGeom>
          <a:noFill/>
        </p:spPr>
        <p:txBody>
          <a:bodyPr wrap="square" rtlCol="0">
            <a:spAutoFit/>
          </a:bodyPr>
          <a:lstStyle/>
          <a:p>
            <a:r>
              <a:rPr lang="en-US" sz="1000" b="1" dirty="0">
                <a:latin typeface="Arial Nova" panose="020B0504020202020204" pitchFamily="34" charset="0"/>
              </a:rPr>
              <a:t>(28%)</a:t>
            </a:r>
          </a:p>
        </p:txBody>
      </p:sp>
      <p:sp>
        <p:nvSpPr>
          <p:cNvPr id="57" name="TextBox 56">
            <a:extLst>
              <a:ext uri="{FF2B5EF4-FFF2-40B4-BE49-F238E27FC236}">
                <a16:creationId xmlns:a16="http://schemas.microsoft.com/office/drawing/2014/main" id="{C0752149-B6A4-0B7B-2A2B-8AD192D09A98}"/>
              </a:ext>
            </a:extLst>
          </p:cNvPr>
          <p:cNvSpPr txBox="1"/>
          <p:nvPr/>
        </p:nvSpPr>
        <p:spPr>
          <a:xfrm>
            <a:off x="576073" y="2784211"/>
            <a:ext cx="640079" cy="246221"/>
          </a:xfrm>
          <a:prstGeom prst="rect">
            <a:avLst/>
          </a:prstGeom>
          <a:noFill/>
        </p:spPr>
        <p:txBody>
          <a:bodyPr wrap="square" rtlCol="0">
            <a:spAutoFit/>
          </a:bodyPr>
          <a:lstStyle/>
          <a:p>
            <a:r>
              <a:rPr lang="en-US" sz="1000" b="1" dirty="0">
                <a:latin typeface="Arial Nova" panose="020B0504020202020204" pitchFamily="34" charset="0"/>
              </a:rPr>
              <a:t>(-12%)</a:t>
            </a:r>
          </a:p>
        </p:txBody>
      </p:sp>
      <p:sp>
        <p:nvSpPr>
          <p:cNvPr id="59" name="TextBox 58">
            <a:extLst>
              <a:ext uri="{FF2B5EF4-FFF2-40B4-BE49-F238E27FC236}">
                <a16:creationId xmlns:a16="http://schemas.microsoft.com/office/drawing/2014/main" id="{60B3789A-17A8-C08B-03B0-BA97D77FEEF1}"/>
              </a:ext>
            </a:extLst>
          </p:cNvPr>
          <p:cNvSpPr txBox="1"/>
          <p:nvPr/>
        </p:nvSpPr>
        <p:spPr>
          <a:xfrm>
            <a:off x="3109913" y="2482459"/>
            <a:ext cx="545175" cy="246221"/>
          </a:xfrm>
          <a:prstGeom prst="rect">
            <a:avLst/>
          </a:prstGeom>
          <a:noFill/>
        </p:spPr>
        <p:txBody>
          <a:bodyPr wrap="square" rtlCol="0">
            <a:spAutoFit/>
          </a:bodyPr>
          <a:lstStyle/>
          <a:p>
            <a:r>
              <a:rPr lang="en-US" sz="1000" b="1" dirty="0">
                <a:latin typeface="Arial Nova" panose="020B0504020202020204" pitchFamily="34" charset="0"/>
              </a:rPr>
              <a:t>(15%)</a:t>
            </a:r>
          </a:p>
        </p:txBody>
      </p:sp>
      <p:sp>
        <p:nvSpPr>
          <p:cNvPr id="60" name="TextBox 59">
            <a:extLst>
              <a:ext uri="{FF2B5EF4-FFF2-40B4-BE49-F238E27FC236}">
                <a16:creationId xmlns:a16="http://schemas.microsoft.com/office/drawing/2014/main" id="{7CD903A1-EBD7-07A0-E76C-5DB610A7F9AC}"/>
              </a:ext>
            </a:extLst>
          </p:cNvPr>
          <p:cNvSpPr txBox="1"/>
          <p:nvPr/>
        </p:nvSpPr>
        <p:spPr>
          <a:xfrm>
            <a:off x="3649409" y="2171563"/>
            <a:ext cx="545175" cy="246221"/>
          </a:xfrm>
          <a:prstGeom prst="rect">
            <a:avLst/>
          </a:prstGeom>
          <a:noFill/>
        </p:spPr>
        <p:txBody>
          <a:bodyPr wrap="square" rtlCol="0">
            <a:spAutoFit/>
          </a:bodyPr>
          <a:lstStyle/>
          <a:p>
            <a:r>
              <a:rPr lang="en-US" sz="1000" b="1" dirty="0">
                <a:latin typeface="Arial Nova" panose="020B0504020202020204" pitchFamily="34" charset="0"/>
              </a:rPr>
              <a:t>(14%)</a:t>
            </a:r>
          </a:p>
        </p:txBody>
      </p:sp>
      <p:pic>
        <p:nvPicPr>
          <p:cNvPr id="62" name="Graphic 61" descr="Office worker male with solid fill">
            <a:extLst>
              <a:ext uri="{FF2B5EF4-FFF2-40B4-BE49-F238E27FC236}">
                <a16:creationId xmlns:a16="http://schemas.microsoft.com/office/drawing/2014/main" id="{DA263BF6-E4EC-1FFF-02E7-D82087BF51F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21682" y="1548453"/>
            <a:ext cx="485118" cy="485118"/>
          </a:xfrm>
          <a:prstGeom prst="rect">
            <a:avLst/>
          </a:prstGeom>
        </p:spPr>
      </p:pic>
      <p:sp>
        <p:nvSpPr>
          <p:cNvPr id="77" name="TextBox 76">
            <a:extLst>
              <a:ext uri="{FF2B5EF4-FFF2-40B4-BE49-F238E27FC236}">
                <a16:creationId xmlns:a16="http://schemas.microsoft.com/office/drawing/2014/main" id="{BA049A3F-6BD5-0C6A-72F9-F7F12410A817}"/>
              </a:ext>
            </a:extLst>
          </p:cNvPr>
          <p:cNvSpPr txBox="1"/>
          <p:nvPr/>
        </p:nvSpPr>
        <p:spPr>
          <a:xfrm>
            <a:off x="8107116" y="1510392"/>
            <a:ext cx="3296361"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Labour intensive roles</a:t>
            </a:r>
          </a:p>
        </p:txBody>
      </p:sp>
      <p:pic>
        <p:nvPicPr>
          <p:cNvPr id="79" name="Picture 78">
            <a:extLst>
              <a:ext uri="{FF2B5EF4-FFF2-40B4-BE49-F238E27FC236}">
                <a16:creationId xmlns:a16="http://schemas.microsoft.com/office/drawing/2014/main" id="{56889C8E-E951-C9BC-C071-0E393C8BB131}"/>
              </a:ext>
            </a:extLst>
          </p:cNvPr>
          <p:cNvPicPr>
            <a:picLocks noChangeAspect="1"/>
          </p:cNvPicPr>
          <p:nvPr/>
        </p:nvPicPr>
        <p:blipFill rotWithShape="1">
          <a:blip r:embed="rId12"/>
          <a:srcRect t="62116" r="26389" b="15042"/>
          <a:stretch/>
        </p:blipFill>
        <p:spPr>
          <a:xfrm>
            <a:off x="8168576" y="5947204"/>
            <a:ext cx="2823263" cy="626592"/>
          </a:xfrm>
          <a:prstGeom prst="rect">
            <a:avLst/>
          </a:prstGeom>
        </p:spPr>
      </p:pic>
      <p:pic>
        <p:nvPicPr>
          <p:cNvPr id="83" name="Graphic 82" descr="Construction worker female with solid fill">
            <a:extLst>
              <a:ext uri="{FF2B5EF4-FFF2-40B4-BE49-F238E27FC236}">
                <a16:creationId xmlns:a16="http://schemas.microsoft.com/office/drawing/2014/main" id="{F64A7BD9-15FA-6F86-C0D3-915569BA577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285463" y="1550368"/>
            <a:ext cx="485119" cy="485119"/>
          </a:xfrm>
          <a:prstGeom prst="rect">
            <a:avLst/>
          </a:prstGeom>
        </p:spPr>
      </p:pic>
      <p:sp>
        <p:nvSpPr>
          <p:cNvPr id="84" name="Oval 83">
            <a:extLst>
              <a:ext uri="{FF2B5EF4-FFF2-40B4-BE49-F238E27FC236}">
                <a16:creationId xmlns:a16="http://schemas.microsoft.com/office/drawing/2014/main" id="{AFB8C5D7-69B3-F0F4-8C0A-0BCA0C682720}"/>
              </a:ext>
            </a:extLst>
          </p:cNvPr>
          <p:cNvSpPr>
            <a:spLocks noChangeAspect="1"/>
          </p:cNvSpPr>
          <p:nvPr/>
        </p:nvSpPr>
        <p:spPr>
          <a:xfrm>
            <a:off x="8360985" y="5216495"/>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Box 84">
            <a:extLst>
              <a:ext uri="{FF2B5EF4-FFF2-40B4-BE49-F238E27FC236}">
                <a16:creationId xmlns:a16="http://schemas.microsoft.com/office/drawing/2014/main" id="{78DD0D7F-2233-438D-7059-A6D56CA4CD6B}"/>
              </a:ext>
            </a:extLst>
          </p:cNvPr>
          <p:cNvSpPr txBox="1"/>
          <p:nvPr/>
        </p:nvSpPr>
        <p:spPr>
          <a:xfrm>
            <a:off x="8135928" y="4987734"/>
            <a:ext cx="545175" cy="246221"/>
          </a:xfrm>
          <a:prstGeom prst="rect">
            <a:avLst/>
          </a:prstGeom>
          <a:noFill/>
        </p:spPr>
        <p:txBody>
          <a:bodyPr wrap="square" rtlCol="0">
            <a:spAutoFit/>
          </a:bodyPr>
          <a:lstStyle/>
          <a:p>
            <a:pPr algn="ctr"/>
            <a:r>
              <a:rPr lang="en-US" sz="1000" b="1" dirty="0">
                <a:solidFill>
                  <a:srgbClr val="268037"/>
                </a:solidFill>
                <a:latin typeface="Arial Nova" panose="020B0504020202020204" pitchFamily="34" charset="0"/>
              </a:rPr>
              <a:t>38%</a:t>
            </a:r>
          </a:p>
        </p:txBody>
      </p:sp>
      <p:sp>
        <p:nvSpPr>
          <p:cNvPr id="86" name="Oval 85">
            <a:extLst>
              <a:ext uri="{FF2B5EF4-FFF2-40B4-BE49-F238E27FC236}">
                <a16:creationId xmlns:a16="http://schemas.microsoft.com/office/drawing/2014/main" id="{C17BDF51-E20D-34CC-6063-514C649C3C58}"/>
              </a:ext>
            </a:extLst>
          </p:cNvPr>
          <p:cNvSpPr>
            <a:spLocks noChangeAspect="1"/>
          </p:cNvSpPr>
          <p:nvPr/>
        </p:nvSpPr>
        <p:spPr>
          <a:xfrm>
            <a:off x="10636467" y="5343352"/>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extBox 86">
            <a:extLst>
              <a:ext uri="{FF2B5EF4-FFF2-40B4-BE49-F238E27FC236}">
                <a16:creationId xmlns:a16="http://schemas.microsoft.com/office/drawing/2014/main" id="{08801321-8C68-584E-B383-E41CB35E7A53}"/>
              </a:ext>
            </a:extLst>
          </p:cNvPr>
          <p:cNvSpPr txBox="1"/>
          <p:nvPr/>
        </p:nvSpPr>
        <p:spPr>
          <a:xfrm>
            <a:off x="10447942" y="5092032"/>
            <a:ext cx="545175" cy="246221"/>
          </a:xfrm>
          <a:prstGeom prst="rect">
            <a:avLst/>
          </a:prstGeom>
          <a:noFill/>
        </p:spPr>
        <p:txBody>
          <a:bodyPr wrap="square" rtlCol="0">
            <a:spAutoFit/>
          </a:bodyPr>
          <a:lstStyle/>
          <a:p>
            <a:pPr algn="ctr"/>
            <a:r>
              <a:rPr lang="en-US" sz="1000" b="1" dirty="0">
                <a:solidFill>
                  <a:srgbClr val="268037"/>
                </a:solidFill>
                <a:latin typeface="Arial Nova" panose="020B0504020202020204" pitchFamily="34" charset="0"/>
              </a:rPr>
              <a:t>35%</a:t>
            </a:r>
          </a:p>
        </p:txBody>
      </p:sp>
      <p:sp>
        <p:nvSpPr>
          <p:cNvPr id="88" name="Oval 87">
            <a:extLst>
              <a:ext uri="{FF2B5EF4-FFF2-40B4-BE49-F238E27FC236}">
                <a16:creationId xmlns:a16="http://schemas.microsoft.com/office/drawing/2014/main" id="{6F4B968F-6CA8-5580-96ED-16E2E97A40BF}"/>
              </a:ext>
            </a:extLst>
          </p:cNvPr>
          <p:cNvSpPr>
            <a:spLocks noChangeAspect="1"/>
          </p:cNvSpPr>
          <p:nvPr/>
        </p:nvSpPr>
        <p:spPr>
          <a:xfrm>
            <a:off x="8371492" y="5489346"/>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5017A138-BF1A-FF27-9222-1E4355DF5508}"/>
              </a:ext>
            </a:extLst>
          </p:cNvPr>
          <p:cNvSpPr>
            <a:spLocks noChangeAspect="1"/>
          </p:cNvSpPr>
          <p:nvPr/>
        </p:nvSpPr>
        <p:spPr>
          <a:xfrm>
            <a:off x="10636468" y="5571855"/>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C1D308C1-E3CD-F903-C69F-02D80ABD1BE2}"/>
              </a:ext>
            </a:extLst>
          </p:cNvPr>
          <p:cNvSpPr>
            <a:spLocks noChangeAspect="1"/>
          </p:cNvSpPr>
          <p:nvPr/>
        </p:nvSpPr>
        <p:spPr>
          <a:xfrm>
            <a:off x="8366237" y="5573211"/>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2214C032-D2B3-AA36-07BF-86ADE33419DD}"/>
              </a:ext>
            </a:extLst>
          </p:cNvPr>
          <p:cNvSpPr>
            <a:spLocks noChangeAspect="1"/>
          </p:cNvSpPr>
          <p:nvPr/>
        </p:nvSpPr>
        <p:spPr>
          <a:xfrm>
            <a:off x="10636462" y="5659605"/>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a:extLst>
              <a:ext uri="{FF2B5EF4-FFF2-40B4-BE49-F238E27FC236}">
                <a16:creationId xmlns:a16="http://schemas.microsoft.com/office/drawing/2014/main" id="{80AEC07D-AF30-7FB4-E63F-FDB820E79CCB}"/>
              </a:ext>
            </a:extLst>
          </p:cNvPr>
          <p:cNvSpPr txBox="1"/>
          <p:nvPr/>
        </p:nvSpPr>
        <p:spPr>
          <a:xfrm>
            <a:off x="10447010" y="5702003"/>
            <a:ext cx="545175" cy="246221"/>
          </a:xfrm>
          <a:prstGeom prst="rect">
            <a:avLst/>
          </a:prstGeom>
          <a:noFill/>
        </p:spPr>
        <p:txBody>
          <a:bodyPr wrap="square" rtlCol="0">
            <a:spAutoFit/>
          </a:bodyPr>
          <a:lstStyle/>
          <a:p>
            <a:pPr algn="ctr"/>
            <a:r>
              <a:rPr lang="en-US" sz="1000" b="1" dirty="0">
                <a:solidFill>
                  <a:srgbClr val="D8397C"/>
                </a:solidFill>
                <a:latin typeface="Arial Nova" panose="020B0504020202020204" pitchFamily="34" charset="0"/>
              </a:rPr>
              <a:t>36%</a:t>
            </a:r>
          </a:p>
        </p:txBody>
      </p:sp>
      <p:sp>
        <p:nvSpPr>
          <p:cNvPr id="93" name="TextBox 92">
            <a:extLst>
              <a:ext uri="{FF2B5EF4-FFF2-40B4-BE49-F238E27FC236}">
                <a16:creationId xmlns:a16="http://schemas.microsoft.com/office/drawing/2014/main" id="{1DF91CC0-857A-3A28-C631-1F57CDBD86B2}"/>
              </a:ext>
            </a:extLst>
          </p:cNvPr>
          <p:cNvSpPr txBox="1"/>
          <p:nvPr/>
        </p:nvSpPr>
        <p:spPr>
          <a:xfrm>
            <a:off x="10429654" y="5369539"/>
            <a:ext cx="545175" cy="246221"/>
          </a:xfrm>
          <a:prstGeom prst="rect">
            <a:avLst/>
          </a:prstGeom>
          <a:noFill/>
        </p:spPr>
        <p:txBody>
          <a:bodyPr wrap="square" rtlCol="0">
            <a:spAutoFit/>
          </a:bodyPr>
          <a:lstStyle/>
          <a:p>
            <a:pPr algn="ctr"/>
            <a:r>
              <a:rPr lang="en-US" sz="1000" b="1" dirty="0">
                <a:solidFill>
                  <a:srgbClr val="2E78BD"/>
                </a:solidFill>
                <a:latin typeface="Arial Nova" panose="020B0504020202020204" pitchFamily="34" charset="0"/>
              </a:rPr>
              <a:t>37%</a:t>
            </a:r>
          </a:p>
        </p:txBody>
      </p:sp>
      <p:sp>
        <p:nvSpPr>
          <p:cNvPr id="94" name="TextBox 93">
            <a:extLst>
              <a:ext uri="{FF2B5EF4-FFF2-40B4-BE49-F238E27FC236}">
                <a16:creationId xmlns:a16="http://schemas.microsoft.com/office/drawing/2014/main" id="{4473C60C-385E-8183-4A01-6EECF2E07825}"/>
              </a:ext>
            </a:extLst>
          </p:cNvPr>
          <p:cNvSpPr txBox="1"/>
          <p:nvPr/>
        </p:nvSpPr>
        <p:spPr>
          <a:xfrm>
            <a:off x="8175976" y="5291898"/>
            <a:ext cx="545175" cy="246221"/>
          </a:xfrm>
          <a:prstGeom prst="rect">
            <a:avLst/>
          </a:prstGeom>
          <a:noFill/>
        </p:spPr>
        <p:txBody>
          <a:bodyPr wrap="square" rtlCol="0">
            <a:spAutoFit/>
          </a:bodyPr>
          <a:lstStyle/>
          <a:p>
            <a:pPr algn="ctr"/>
            <a:r>
              <a:rPr lang="en-US" sz="1000" b="1" dirty="0">
                <a:solidFill>
                  <a:srgbClr val="2E78BD"/>
                </a:solidFill>
                <a:latin typeface="Arial Nova" panose="020B0504020202020204" pitchFamily="34" charset="0"/>
              </a:rPr>
              <a:t>38%</a:t>
            </a:r>
          </a:p>
        </p:txBody>
      </p:sp>
      <p:sp>
        <p:nvSpPr>
          <p:cNvPr id="95" name="TextBox 94">
            <a:extLst>
              <a:ext uri="{FF2B5EF4-FFF2-40B4-BE49-F238E27FC236}">
                <a16:creationId xmlns:a16="http://schemas.microsoft.com/office/drawing/2014/main" id="{92277A4B-7599-EA82-F580-DD4D88A3D21F}"/>
              </a:ext>
            </a:extLst>
          </p:cNvPr>
          <p:cNvSpPr txBox="1"/>
          <p:nvPr/>
        </p:nvSpPr>
        <p:spPr>
          <a:xfrm>
            <a:off x="8170904" y="5602256"/>
            <a:ext cx="545175" cy="246221"/>
          </a:xfrm>
          <a:prstGeom prst="rect">
            <a:avLst/>
          </a:prstGeom>
          <a:noFill/>
        </p:spPr>
        <p:txBody>
          <a:bodyPr wrap="square" rtlCol="0">
            <a:spAutoFit/>
          </a:bodyPr>
          <a:lstStyle/>
          <a:p>
            <a:pPr algn="ctr"/>
            <a:r>
              <a:rPr lang="en-US" sz="1000" b="1" dirty="0">
                <a:solidFill>
                  <a:srgbClr val="D8397C"/>
                </a:solidFill>
                <a:latin typeface="Arial Nova" panose="020B0504020202020204" pitchFamily="34" charset="0"/>
              </a:rPr>
              <a:t>37%</a:t>
            </a:r>
          </a:p>
        </p:txBody>
      </p:sp>
      <p:sp>
        <p:nvSpPr>
          <p:cNvPr id="96" name="TextBox 95">
            <a:extLst>
              <a:ext uri="{FF2B5EF4-FFF2-40B4-BE49-F238E27FC236}">
                <a16:creationId xmlns:a16="http://schemas.microsoft.com/office/drawing/2014/main" id="{D366587C-AFC2-BCB0-451D-4E99B7BA6532}"/>
              </a:ext>
            </a:extLst>
          </p:cNvPr>
          <p:cNvSpPr txBox="1"/>
          <p:nvPr/>
        </p:nvSpPr>
        <p:spPr>
          <a:xfrm>
            <a:off x="8092065" y="4643991"/>
            <a:ext cx="3135579" cy="461665"/>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 of Universal Credit claimants who are working </a:t>
            </a:r>
          </a:p>
        </p:txBody>
      </p:sp>
      <p:pic>
        <p:nvPicPr>
          <p:cNvPr id="98" name="Graphic 97" descr="Employee badge with solid fill">
            <a:extLst>
              <a:ext uri="{FF2B5EF4-FFF2-40B4-BE49-F238E27FC236}">
                <a16:creationId xmlns:a16="http://schemas.microsoft.com/office/drawing/2014/main" id="{15C91B22-A344-FCB7-6721-93E5869CC28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403477" y="4630568"/>
            <a:ext cx="492022" cy="492022"/>
          </a:xfrm>
          <a:prstGeom prst="rect">
            <a:avLst/>
          </a:prstGeom>
        </p:spPr>
      </p:pic>
      <p:sp>
        <p:nvSpPr>
          <p:cNvPr id="30" name="TextBox 29">
            <a:extLst>
              <a:ext uri="{FF2B5EF4-FFF2-40B4-BE49-F238E27FC236}">
                <a16:creationId xmlns:a16="http://schemas.microsoft.com/office/drawing/2014/main" id="{5F1040AD-DA4B-C6B8-1C4C-0950C12EC3F3}"/>
              </a:ext>
            </a:extLst>
          </p:cNvPr>
          <p:cNvSpPr txBox="1"/>
          <p:nvPr/>
        </p:nvSpPr>
        <p:spPr>
          <a:xfrm>
            <a:off x="4131598" y="4029279"/>
            <a:ext cx="3889642"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Education &amp; training participation by age group</a:t>
            </a:r>
          </a:p>
        </p:txBody>
      </p:sp>
      <p:sp>
        <p:nvSpPr>
          <p:cNvPr id="31" name="TextBox 30">
            <a:extLst>
              <a:ext uri="{FF2B5EF4-FFF2-40B4-BE49-F238E27FC236}">
                <a16:creationId xmlns:a16="http://schemas.microsoft.com/office/drawing/2014/main" id="{1D27D54B-9233-31F8-4AAB-87AD5E4E8829}"/>
              </a:ext>
            </a:extLst>
          </p:cNvPr>
          <p:cNvSpPr txBox="1"/>
          <p:nvPr/>
        </p:nvSpPr>
        <p:spPr>
          <a:xfrm>
            <a:off x="4148641" y="5300319"/>
            <a:ext cx="3076729"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Higher education participation</a:t>
            </a:r>
          </a:p>
        </p:txBody>
      </p:sp>
      <p:pic>
        <p:nvPicPr>
          <p:cNvPr id="21" name="Graphic 20" descr="Users with solid fill">
            <a:extLst>
              <a:ext uri="{FF2B5EF4-FFF2-40B4-BE49-F238E27FC236}">
                <a16:creationId xmlns:a16="http://schemas.microsoft.com/office/drawing/2014/main" id="{17122C1D-E998-CC02-E87A-72A8B30EA2A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555579" y="2834810"/>
            <a:ext cx="485118" cy="485118"/>
          </a:xfrm>
          <a:prstGeom prst="rect">
            <a:avLst/>
          </a:prstGeom>
        </p:spPr>
      </p:pic>
      <p:pic>
        <p:nvPicPr>
          <p:cNvPr id="82" name="Graphic 81" descr="Classroom with solid fill">
            <a:extLst>
              <a:ext uri="{FF2B5EF4-FFF2-40B4-BE49-F238E27FC236}">
                <a16:creationId xmlns:a16="http://schemas.microsoft.com/office/drawing/2014/main" id="{775247A6-289A-E10A-8502-043A6EF2A16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571889" y="4087380"/>
            <a:ext cx="492022" cy="492022"/>
          </a:xfrm>
          <a:prstGeom prst="rect">
            <a:avLst/>
          </a:prstGeom>
        </p:spPr>
      </p:pic>
      <p:pic>
        <p:nvPicPr>
          <p:cNvPr id="101" name="Graphic 100" descr="Graduation cap with solid fill">
            <a:extLst>
              <a:ext uri="{FF2B5EF4-FFF2-40B4-BE49-F238E27FC236}">
                <a16:creationId xmlns:a16="http://schemas.microsoft.com/office/drawing/2014/main" id="{779E9F47-F13F-986E-3EDD-BEA92481BB5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583953" y="5259030"/>
            <a:ext cx="492022" cy="492022"/>
          </a:xfrm>
          <a:prstGeom prst="rect">
            <a:avLst/>
          </a:prstGeom>
        </p:spPr>
      </p:pic>
      <p:sp>
        <p:nvSpPr>
          <p:cNvPr id="103" name="TextBox 102">
            <a:extLst>
              <a:ext uri="{FF2B5EF4-FFF2-40B4-BE49-F238E27FC236}">
                <a16:creationId xmlns:a16="http://schemas.microsoft.com/office/drawing/2014/main" id="{DB9FFFB4-7303-7020-4AAA-158B3EE431D8}"/>
              </a:ext>
            </a:extLst>
          </p:cNvPr>
          <p:cNvSpPr txBox="1"/>
          <p:nvPr/>
        </p:nvSpPr>
        <p:spPr>
          <a:xfrm>
            <a:off x="8100850" y="2785401"/>
            <a:ext cx="3296361"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Median annual wage of all workers</a:t>
            </a:r>
          </a:p>
        </p:txBody>
      </p:sp>
      <p:pic>
        <p:nvPicPr>
          <p:cNvPr id="109" name="Graphic 108" descr="Money with solid fill">
            <a:extLst>
              <a:ext uri="{FF2B5EF4-FFF2-40B4-BE49-F238E27FC236}">
                <a16:creationId xmlns:a16="http://schemas.microsoft.com/office/drawing/2014/main" id="{71510CCE-3103-A8CB-5801-FE5BFEC1544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1227644" y="2764971"/>
            <a:ext cx="647595" cy="647595"/>
          </a:xfrm>
          <a:prstGeom prst="rect">
            <a:avLst/>
          </a:prstGeom>
        </p:spPr>
      </p:pic>
      <p:pic>
        <p:nvPicPr>
          <p:cNvPr id="22" name="Picture 21">
            <a:extLst>
              <a:ext uri="{FF2B5EF4-FFF2-40B4-BE49-F238E27FC236}">
                <a16:creationId xmlns:a16="http://schemas.microsoft.com/office/drawing/2014/main" id="{F8E7C861-5A69-E6EE-E35A-594FAB7EF927}"/>
              </a:ext>
            </a:extLst>
          </p:cNvPr>
          <p:cNvPicPr>
            <a:picLocks noChangeAspect="1"/>
          </p:cNvPicPr>
          <p:nvPr/>
        </p:nvPicPr>
        <p:blipFill rotWithShape="1">
          <a:blip r:embed="rId25"/>
          <a:srcRect t="83354" r="35938" b="-1081"/>
          <a:stretch/>
        </p:blipFill>
        <p:spPr>
          <a:xfrm>
            <a:off x="7970073" y="4293762"/>
            <a:ext cx="2579083" cy="357976"/>
          </a:xfrm>
          <a:prstGeom prst="rect">
            <a:avLst/>
          </a:prstGeom>
        </p:spPr>
      </p:pic>
      <p:sp>
        <p:nvSpPr>
          <p:cNvPr id="26" name="Oval 25">
            <a:extLst>
              <a:ext uri="{FF2B5EF4-FFF2-40B4-BE49-F238E27FC236}">
                <a16:creationId xmlns:a16="http://schemas.microsoft.com/office/drawing/2014/main" id="{36EF0939-222D-EA2B-D18E-B5F90C41796F}"/>
              </a:ext>
            </a:extLst>
          </p:cNvPr>
          <p:cNvSpPr>
            <a:spLocks noChangeAspect="1"/>
          </p:cNvSpPr>
          <p:nvPr/>
        </p:nvSpPr>
        <p:spPr>
          <a:xfrm>
            <a:off x="10235188" y="3223663"/>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BC425114-5F40-8BFD-F478-B319F4560978}"/>
              </a:ext>
            </a:extLst>
          </p:cNvPr>
          <p:cNvSpPr>
            <a:spLocks noChangeAspect="1"/>
          </p:cNvSpPr>
          <p:nvPr/>
        </p:nvSpPr>
        <p:spPr>
          <a:xfrm>
            <a:off x="8491674" y="3426397"/>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461829C5-94D2-BB92-9A27-54BA60900C57}"/>
              </a:ext>
            </a:extLst>
          </p:cNvPr>
          <p:cNvSpPr>
            <a:spLocks noChangeAspect="1"/>
          </p:cNvSpPr>
          <p:nvPr/>
        </p:nvSpPr>
        <p:spPr>
          <a:xfrm>
            <a:off x="8505849" y="3685124"/>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EBE68DA0-DD02-A230-50A0-B90179A46834}"/>
              </a:ext>
            </a:extLst>
          </p:cNvPr>
          <p:cNvSpPr>
            <a:spLocks noChangeAspect="1"/>
          </p:cNvSpPr>
          <p:nvPr/>
        </p:nvSpPr>
        <p:spPr>
          <a:xfrm>
            <a:off x="10221236" y="3454748"/>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A513994E-50B5-6361-DFCD-E26EB41B2EA0}"/>
              </a:ext>
            </a:extLst>
          </p:cNvPr>
          <p:cNvSpPr>
            <a:spLocks noChangeAspect="1"/>
          </p:cNvSpPr>
          <p:nvPr/>
        </p:nvSpPr>
        <p:spPr>
          <a:xfrm>
            <a:off x="10227756" y="3387481"/>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D85387C6-44C7-40F4-2108-F1F88DB8CD33}"/>
              </a:ext>
            </a:extLst>
          </p:cNvPr>
          <p:cNvSpPr>
            <a:spLocks noChangeAspect="1"/>
          </p:cNvSpPr>
          <p:nvPr/>
        </p:nvSpPr>
        <p:spPr>
          <a:xfrm>
            <a:off x="8504358" y="3427816"/>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Graphic 40" descr="Group of people with solid fill">
            <a:extLst>
              <a:ext uri="{FF2B5EF4-FFF2-40B4-BE49-F238E27FC236}">
                <a16:creationId xmlns:a16="http://schemas.microsoft.com/office/drawing/2014/main" id="{96EC87EF-847D-A892-A652-418DB78DA291}"/>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5130423" y="5607900"/>
            <a:ext cx="824798" cy="824798"/>
          </a:xfrm>
          <a:prstGeom prst="rect">
            <a:avLst/>
          </a:prstGeom>
        </p:spPr>
      </p:pic>
      <p:sp>
        <p:nvSpPr>
          <p:cNvPr id="42" name="TextBox 41">
            <a:extLst>
              <a:ext uri="{FF2B5EF4-FFF2-40B4-BE49-F238E27FC236}">
                <a16:creationId xmlns:a16="http://schemas.microsoft.com/office/drawing/2014/main" id="{F7518A78-F87E-6DE9-ACF8-EBBA6EDB35B6}"/>
              </a:ext>
            </a:extLst>
          </p:cNvPr>
          <p:cNvSpPr txBox="1"/>
          <p:nvPr/>
        </p:nvSpPr>
        <p:spPr>
          <a:xfrm>
            <a:off x="4049889" y="5480304"/>
            <a:ext cx="1372894" cy="523220"/>
          </a:xfrm>
          <a:prstGeom prst="rect">
            <a:avLst/>
          </a:prstGeom>
          <a:noFill/>
        </p:spPr>
        <p:txBody>
          <a:bodyPr wrap="square" rtlCol="0">
            <a:spAutoFit/>
          </a:bodyPr>
          <a:lstStyle/>
          <a:p>
            <a:pPr algn="ctr"/>
            <a:r>
              <a:rPr lang="en-US" sz="2800" dirty="0">
                <a:solidFill>
                  <a:srgbClr val="268037"/>
                </a:solidFill>
                <a:latin typeface="Arial Nova" panose="020B0504020202020204" pitchFamily="34" charset="0"/>
              </a:rPr>
              <a:t>3,000</a:t>
            </a:r>
          </a:p>
        </p:txBody>
      </p:sp>
      <p:sp>
        <p:nvSpPr>
          <p:cNvPr id="44" name="TextBox 43">
            <a:extLst>
              <a:ext uri="{FF2B5EF4-FFF2-40B4-BE49-F238E27FC236}">
                <a16:creationId xmlns:a16="http://schemas.microsoft.com/office/drawing/2014/main" id="{53817ADD-CDE8-7431-0C49-69234F8BE240}"/>
              </a:ext>
            </a:extLst>
          </p:cNvPr>
          <p:cNvSpPr txBox="1"/>
          <p:nvPr/>
        </p:nvSpPr>
        <p:spPr>
          <a:xfrm>
            <a:off x="4231969" y="5871190"/>
            <a:ext cx="1038572" cy="646331"/>
          </a:xfrm>
          <a:prstGeom prst="rect">
            <a:avLst/>
          </a:prstGeom>
          <a:noFill/>
        </p:spPr>
        <p:txBody>
          <a:bodyPr wrap="square" rtlCol="0">
            <a:spAutoFit/>
          </a:bodyPr>
          <a:lstStyle/>
          <a:p>
            <a:pPr algn="ctr"/>
            <a:r>
              <a:rPr lang="en-US" sz="1200" b="1" dirty="0">
                <a:solidFill>
                  <a:schemeClr val="tx1">
                    <a:lumMod val="75000"/>
                    <a:lumOff val="25000"/>
                  </a:schemeClr>
                </a:solidFill>
                <a:latin typeface="Arial Nova" panose="020B0504020202020204" pitchFamily="34" charset="0"/>
              </a:rPr>
              <a:t>Residents</a:t>
            </a:r>
          </a:p>
          <a:p>
            <a:pPr algn="ctr"/>
            <a:r>
              <a:rPr lang="en-US" sz="1200" b="1" dirty="0">
                <a:solidFill>
                  <a:schemeClr val="tx1">
                    <a:lumMod val="75000"/>
                    <a:lumOff val="25000"/>
                  </a:schemeClr>
                </a:solidFill>
                <a:latin typeface="Arial Nova" panose="020B0504020202020204" pitchFamily="34" charset="0"/>
              </a:rPr>
              <a:t>Aged 16-64 (</a:t>
            </a:r>
            <a:r>
              <a:rPr lang="en-US" sz="1200" b="1" dirty="0">
                <a:solidFill>
                  <a:srgbClr val="0A8037"/>
                </a:solidFill>
                <a:latin typeface="Arial Nova" panose="020B0504020202020204" pitchFamily="34" charset="0"/>
              </a:rPr>
              <a:t>4%</a:t>
            </a:r>
            <a:r>
              <a:rPr lang="en-US" sz="1200" b="1" dirty="0">
                <a:solidFill>
                  <a:schemeClr val="tx1">
                    <a:lumMod val="75000"/>
                    <a:lumOff val="25000"/>
                  </a:schemeClr>
                </a:solidFill>
                <a:latin typeface="Arial Nova" panose="020B0504020202020204" pitchFamily="34" charset="0"/>
              </a:rPr>
              <a:t>)</a:t>
            </a:r>
          </a:p>
        </p:txBody>
      </p:sp>
      <p:sp>
        <p:nvSpPr>
          <p:cNvPr id="45" name="TextBox 44">
            <a:extLst>
              <a:ext uri="{FF2B5EF4-FFF2-40B4-BE49-F238E27FC236}">
                <a16:creationId xmlns:a16="http://schemas.microsoft.com/office/drawing/2014/main" id="{00D37279-99D6-BDA3-6FEB-723FA31DCA9F}"/>
              </a:ext>
            </a:extLst>
          </p:cNvPr>
          <p:cNvSpPr txBox="1"/>
          <p:nvPr/>
        </p:nvSpPr>
        <p:spPr>
          <a:xfrm>
            <a:off x="5905101" y="5622642"/>
            <a:ext cx="2072697" cy="830997"/>
          </a:xfrm>
          <a:prstGeom prst="rect">
            <a:avLst/>
          </a:prstGeom>
          <a:noFill/>
        </p:spPr>
        <p:txBody>
          <a:bodyPr wrap="square" rtlCol="0">
            <a:spAutoFit/>
          </a:bodyPr>
          <a:lstStyle/>
          <a:p>
            <a:r>
              <a:rPr lang="en-US" sz="1200" dirty="0">
                <a:solidFill>
                  <a:schemeClr val="tx1">
                    <a:lumMod val="75000"/>
                    <a:lumOff val="25000"/>
                  </a:schemeClr>
                </a:solidFill>
                <a:latin typeface="Arial Nova" panose="020B0504020202020204" pitchFamily="34" charset="0"/>
              </a:rPr>
              <a:t>live in areas that are in the bottom quintile nationally based on higher education participation rates</a:t>
            </a:r>
          </a:p>
        </p:txBody>
      </p:sp>
      <p:pic>
        <p:nvPicPr>
          <p:cNvPr id="49" name="Graphic 48" descr="Group of people with solid fill">
            <a:extLst>
              <a:ext uri="{FF2B5EF4-FFF2-40B4-BE49-F238E27FC236}">
                <a16:creationId xmlns:a16="http://schemas.microsoft.com/office/drawing/2014/main" id="{64FB15D1-99F1-209D-8BA2-9DCB64F3FE7B}"/>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088843" y="1825751"/>
            <a:ext cx="824798" cy="824798"/>
          </a:xfrm>
          <a:prstGeom prst="rect">
            <a:avLst/>
          </a:prstGeom>
        </p:spPr>
      </p:pic>
      <p:sp>
        <p:nvSpPr>
          <p:cNvPr id="50" name="TextBox 49">
            <a:extLst>
              <a:ext uri="{FF2B5EF4-FFF2-40B4-BE49-F238E27FC236}">
                <a16:creationId xmlns:a16="http://schemas.microsoft.com/office/drawing/2014/main" id="{FEA360DA-3E4B-D2E8-B8EB-F46B3103BFE0}"/>
              </a:ext>
            </a:extLst>
          </p:cNvPr>
          <p:cNvSpPr txBox="1"/>
          <p:nvPr/>
        </p:nvSpPr>
        <p:spPr>
          <a:xfrm>
            <a:off x="7977798" y="1676889"/>
            <a:ext cx="1372894" cy="523220"/>
          </a:xfrm>
          <a:prstGeom prst="rect">
            <a:avLst/>
          </a:prstGeom>
          <a:noFill/>
        </p:spPr>
        <p:txBody>
          <a:bodyPr wrap="square" rtlCol="0">
            <a:spAutoFit/>
          </a:bodyPr>
          <a:lstStyle/>
          <a:p>
            <a:pPr algn="ctr"/>
            <a:r>
              <a:rPr lang="en-US" sz="2800" dirty="0">
                <a:solidFill>
                  <a:srgbClr val="268037"/>
                </a:solidFill>
                <a:latin typeface="Arial Nova" panose="020B0504020202020204" pitchFamily="34" charset="0"/>
              </a:rPr>
              <a:t>8,797</a:t>
            </a:r>
          </a:p>
        </p:txBody>
      </p:sp>
      <p:sp>
        <p:nvSpPr>
          <p:cNvPr id="51" name="TextBox 50">
            <a:extLst>
              <a:ext uri="{FF2B5EF4-FFF2-40B4-BE49-F238E27FC236}">
                <a16:creationId xmlns:a16="http://schemas.microsoft.com/office/drawing/2014/main" id="{E2761E15-BCDA-0787-49DA-7C0491122738}"/>
              </a:ext>
            </a:extLst>
          </p:cNvPr>
          <p:cNvSpPr txBox="1"/>
          <p:nvPr/>
        </p:nvSpPr>
        <p:spPr>
          <a:xfrm>
            <a:off x="8116793" y="2067775"/>
            <a:ext cx="1075554" cy="646331"/>
          </a:xfrm>
          <a:prstGeom prst="rect">
            <a:avLst/>
          </a:prstGeom>
          <a:noFill/>
        </p:spPr>
        <p:txBody>
          <a:bodyPr wrap="square" rtlCol="0">
            <a:spAutoFit/>
          </a:bodyPr>
          <a:lstStyle/>
          <a:p>
            <a:pPr algn="ctr"/>
            <a:r>
              <a:rPr lang="en-US" sz="1200" b="1" dirty="0">
                <a:solidFill>
                  <a:schemeClr val="tx1">
                    <a:lumMod val="75000"/>
                    <a:lumOff val="25000"/>
                  </a:schemeClr>
                </a:solidFill>
                <a:latin typeface="Arial Nova" panose="020B0504020202020204" pitchFamily="34" charset="0"/>
              </a:rPr>
              <a:t>Residents</a:t>
            </a:r>
          </a:p>
          <a:p>
            <a:pPr algn="ctr"/>
            <a:r>
              <a:rPr lang="en-US" sz="1200" b="1" dirty="0">
                <a:solidFill>
                  <a:schemeClr val="tx1">
                    <a:lumMod val="75000"/>
                    <a:lumOff val="25000"/>
                  </a:schemeClr>
                </a:solidFill>
                <a:latin typeface="Arial Nova" panose="020B0504020202020204" pitchFamily="34" charset="0"/>
              </a:rPr>
              <a:t>Aged 16+ in employment</a:t>
            </a:r>
          </a:p>
        </p:txBody>
      </p:sp>
      <p:sp>
        <p:nvSpPr>
          <p:cNvPr id="52" name="TextBox 51">
            <a:extLst>
              <a:ext uri="{FF2B5EF4-FFF2-40B4-BE49-F238E27FC236}">
                <a16:creationId xmlns:a16="http://schemas.microsoft.com/office/drawing/2014/main" id="{ED5529C3-DE95-377D-1B32-8BED7E895B50}"/>
              </a:ext>
            </a:extLst>
          </p:cNvPr>
          <p:cNvSpPr txBox="1"/>
          <p:nvPr/>
        </p:nvSpPr>
        <p:spPr>
          <a:xfrm>
            <a:off x="9820989" y="2064476"/>
            <a:ext cx="2257630" cy="646331"/>
          </a:xfrm>
          <a:prstGeom prst="rect">
            <a:avLst/>
          </a:prstGeom>
          <a:noFill/>
        </p:spPr>
        <p:txBody>
          <a:bodyPr wrap="square" rtlCol="0">
            <a:spAutoFit/>
          </a:bodyPr>
          <a:lstStyle/>
          <a:p>
            <a:r>
              <a:rPr lang="en-US" sz="1200" dirty="0">
                <a:solidFill>
                  <a:schemeClr val="tx1">
                    <a:lumMod val="75000"/>
                    <a:lumOff val="25000"/>
                  </a:schemeClr>
                </a:solidFill>
                <a:latin typeface="Arial Nova" panose="020B0504020202020204" pitchFamily="34" charset="0"/>
              </a:rPr>
              <a:t>work in either ‘Process, plant and machine operative’ or ‘Elementary’ occupations </a:t>
            </a:r>
          </a:p>
        </p:txBody>
      </p:sp>
      <p:pic>
        <p:nvPicPr>
          <p:cNvPr id="61" name="Graphic 60" descr="Factory with solid fill">
            <a:extLst>
              <a:ext uri="{FF2B5EF4-FFF2-40B4-BE49-F238E27FC236}">
                <a16:creationId xmlns:a16="http://schemas.microsoft.com/office/drawing/2014/main" id="{321D14F3-EE4D-9FB8-3A49-1368D1FB2BF3}"/>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1322753" y="1516868"/>
            <a:ext cx="572746" cy="572746"/>
          </a:xfrm>
          <a:prstGeom prst="rect">
            <a:avLst/>
          </a:prstGeom>
        </p:spPr>
      </p:pic>
      <p:sp>
        <p:nvSpPr>
          <p:cNvPr id="63" name="TextBox 62">
            <a:extLst>
              <a:ext uri="{FF2B5EF4-FFF2-40B4-BE49-F238E27FC236}">
                <a16:creationId xmlns:a16="http://schemas.microsoft.com/office/drawing/2014/main" id="{5945DCEA-BCE6-188E-2FC1-9186946D05EE}"/>
              </a:ext>
            </a:extLst>
          </p:cNvPr>
          <p:cNvSpPr txBox="1"/>
          <p:nvPr/>
        </p:nvSpPr>
        <p:spPr>
          <a:xfrm>
            <a:off x="9663385" y="1681554"/>
            <a:ext cx="990403" cy="523220"/>
          </a:xfrm>
          <a:prstGeom prst="rect">
            <a:avLst/>
          </a:prstGeom>
          <a:noFill/>
        </p:spPr>
        <p:txBody>
          <a:bodyPr wrap="square" rtlCol="0">
            <a:spAutoFit/>
          </a:bodyPr>
          <a:lstStyle/>
          <a:p>
            <a:pPr algn="r"/>
            <a:r>
              <a:rPr lang="en-US" sz="2800" dirty="0">
                <a:solidFill>
                  <a:srgbClr val="0A8037"/>
                </a:solidFill>
                <a:latin typeface="Arial Nova" panose="020B0504020202020204" pitchFamily="34" charset="0"/>
              </a:rPr>
              <a:t>15%</a:t>
            </a:r>
          </a:p>
        </p:txBody>
      </p:sp>
      <p:sp>
        <p:nvSpPr>
          <p:cNvPr id="2" name="TextBox 1">
            <a:extLst>
              <a:ext uri="{FF2B5EF4-FFF2-40B4-BE49-F238E27FC236}">
                <a16:creationId xmlns:a16="http://schemas.microsoft.com/office/drawing/2014/main" id="{154FDEBB-9164-4CB4-A7CF-A1DE6EE16AE8}"/>
              </a:ext>
            </a:extLst>
          </p:cNvPr>
          <p:cNvSpPr txBox="1"/>
          <p:nvPr/>
        </p:nvSpPr>
        <p:spPr>
          <a:xfrm>
            <a:off x="278209" y="512281"/>
            <a:ext cx="5374445" cy="954107"/>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LOCAL LEARNING COMMUNITY DASHBOARD</a:t>
            </a:r>
          </a:p>
        </p:txBody>
      </p:sp>
      <p:sp>
        <p:nvSpPr>
          <p:cNvPr id="4" name="TextBox 3">
            <a:extLst>
              <a:ext uri="{FF2B5EF4-FFF2-40B4-BE49-F238E27FC236}">
                <a16:creationId xmlns:a16="http://schemas.microsoft.com/office/drawing/2014/main" id="{6639C999-0892-F9C6-C519-9D21A646964B}"/>
              </a:ext>
            </a:extLst>
          </p:cNvPr>
          <p:cNvSpPr txBox="1"/>
          <p:nvPr/>
        </p:nvSpPr>
        <p:spPr>
          <a:xfrm>
            <a:off x="6876288" y="712264"/>
            <a:ext cx="4071197"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NORTH KESTEVEN</a:t>
            </a:r>
          </a:p>
        </p:txBody>
      </p:sp>
      <p:pic>
        <p:nvPicPr>
          <p:cNvPr id="38" name="Picture 37">
            <a:extLst>
              <a:ext uri="{FF2B5EF4-FFF2-40B4-BE49-F238E27FC236}">
                <a16:creationId xmlns:a16="http://schemas.microsoft.com/office/drawing/2014/main" id="{73BD2C15-C8CB-30B0-36E2-F9A95EDE635C}"/>
              </a:ext>
            </a:extLst>
          </p:cNvPr>
          <p:cNvPicPr>
            <a:picLocks noChangeAspect="1"/>
          </p:cNvPicPr>
          <p:nvPr/>
        </p:nvPicPr>
        <p:blipFill>
          <a:blip r:embed="rId32"/>
          <a:stretch>
            <a:fillRect/>
          </a:stretch>
        </p:blipFill>
        <p:spPr>
          <a:xfrm>
            <a:off x="290205" y="4400250"/>
            <a:ext cx="3784600" cy="2197100"/>
          </a:xfrm>
          <a:prstGeom prst="rect">
            <a:avLst/>
          </a:prstGeom>
        </p:spPr>
      </p:pic>
      <p:pic>
        <p:nvPicPr>
          <p:cNvPr id="40" name="Picture 39">
            <a:extLst>
              <a:ext uri="{FF2B5EF4-FFF2-40B4-BE49-F238E27FC236}">
                <a16:creationId xmlns:a16="http://schemas.microsoft.com/office/drawing/2014/main" id="{F0A622EC-D6C8-EF61-3D70-ED1452FA4652}"/>
              </a:ext>
            </a:extLst>
          </p:cNvPr>
          <p:cNvPicPr>
            <a:picLocks noChangeAspect="1"/>
          </p:cNvPicPr>
          <p:nvPr/>
        </p:nvPicPr>
        <p:blipFill>
          <a:blip r:embed="rId33"/>
          <a:stretch>
            <a:fillRect/>
          </a:stretch>
        </p:blipFill>
        <p:spPr>
          <a:xfrm>
            <a:off x="4070350" y="1458214"/>
            <a:ext cx="4051300" cy="1308100"/>
          </a:xfrm>
          <a:prstGeom prst="rect">
            <a:avLst/>
          </a:prstGeom>
        </p:spPr>
      </p:pic>
      <p:pic>
        <p:nvPicPr>
          <p:cNvPr id="43" name="Picture 42">
            <a:extLst>
              <a:ext uri="{FF2B5EF4-FFF2-40B4-BE49-F238E27FC236}">
                <a16:creationId xmlns:a16="http://schemas.microsoft.com/office/drawing/2014/main" id="{DDD592F0-654B-4B90-F7E0-9009EF2A443A}"/>
              </a:ext>
            </a:extLst>
          </p:cNvPr>
          <p:cNvPicPr>
            <a:picLocks noChangeAspect="1"/>
          </p:cNvPicPr>
          <p:nvPr/>
        </p:nvPicPr>
        <p:blipFill>
          <a:blip r:embed="rId34"/>
          <a:stretch>
            <a:fillRect/>
          </a:stretch>
        </p:blipFill>
        <p:spPr>
          <a:xfrm>
            <a:off x="4114800" y="4277868"/>
            <a:ext cx="3962400" cy="990600"/>
          </a:xfrm>
          <a:prstGeom prst="rect">
            <a:avLst/>
          </a:prstGeom>
        </p:spPr>
      </p:pic>
      <p:pic>
        <p:nvPicPr>
          <p:cNvPr id="47" name="Picture 46">
            <a:extLst>
              <a:ext uri="{FF2B5EF4-FFF2-40B4-BE49-F238E27FC236}">
                <a16:creationId xmlns:a16="http://schemas.microsoft.com/office/drawing/2014/main" id="{C6FA6C35-8C72-0A12-D5B2-7B4E7033D141}"/>
              </a:ext>
            </a:extLst>
          </p:cNvPr>
          <p:cNvPicPr>
            <a:picLocks noChangeAspect="1"/>
          </p:cNvPicPr>
          <p:nvPr/>
        </p:nvPicPr>
        <p:blipFill>
          <a:blip r:embed="rId35"/>
          <a:stretch>
            <a:fillRect/>
          </a:stretch>
        </p:blipFill>
        <p:spPr>
          <a:xfrm>
            <a:off x="4108450" y="2979420"/>
            <a:ext cx="3975100" cy="990600"/>
          </a:xfrm>
          <a:prstGeom prst="rect">
            <a:avLst/>
          </a:prstGeom>
        </p:spPr>
      </p:pic>
      <p:pic>
        <p:nvPicPr>
          <p:cNvPr id="69" name="Picture 68">
            <a:extLst>
              <a:ext uri="{FF2B5EF4-FFF2-40B4-BE49-F238E27FC236}">
                <a16:creationId xmlns:a16="http://schemas.microsoft.com/office/drawing/2014/main" id="{4E6846C0-6538-8DED-9FF0-885823E82355}"/>
              </a:ext>
            </a:extLst>
          </p:cNvPr>
          <p:cNvPicPr>
            <a:picLocks noChangeAspect="1"/>
          </p:cNvPicPr>
          <p:nvPr/>
        </p:nvPicPr>
        <p:blipFill rotWithShape="1">
          <a:blip r:embed="rId36"/>
          <a:srcRect l="68758" t="10830" r="6835" b="52752"/>
          <a:stretch/>
        </p:blipFill>
        <p:spPr>
          <a:xfrm>
            <a:off x="10930574" y="5051702"/>
            <a:ext cx="936095" cy="1049859"/>
          </a:xfrm>
          <a:prstGeom prst="rect">
            <a:avLst/>
          </a:prstGeom>
        </p:spPr>
      </p:pic>
      <p:pic>
        <p:nvPicPr>
          <p:cNvPr id="70" name="Picture 69">
            <a:extLst>
              <a:ext uri="{FF2B5EF4-FFF2-40B4-BE49-F238E27FC236}">
                <a16:creationId xmlns:a16="http://schemas.microsoft.com/office/drawing/2014/main" id="{64B2BF4E-70E7-A3B2-0460-86F80927911B}"/>
              </a:ext>
            </a:extLst>
          </p:cNvPr>
          <p:cNvPicPr>
            <a:picLocks noChangeAspect="1"/>
          </p:cNvPicPr>
          <p:nvPr/>
        </p:nvPicPr>
        <p:blipFill rotWithShape="1">
          <a:blip r:embed="rId36"/>
          <a:srcRect l="68758" t="10830" r="6835" b="52752"/>
          <a:stretch/>
        </p:blipFill>
        <p:spPr>
          <a:xfrm>
            <a:off x="10927526" y="3338726"/>
            <a:ext cx="936095" cy="1049859"/>
          </a:xfrm>
          <a:prstGeom prst="rect">
            <a:avLst/>
          </a:prstGeom>
        </p:spPr>
      </p:pic>
      <p:pic>
        <p:nvPicPr>
          <p:cNvPr id="8" name="Picture 7">
            <a:extLst>
              <a:ext uri="{FF2B5EF4-FFF2-40B4-BE49-F238E27FC236}">
                <a16:creationId xmlns:a16="http://schemas.microsoft.com/office/drawing/2014/main" id="{8CBB7E04-195F-9AB9-3F51-F09B74DD16E9}"/>
              </a:ext>
            </a:extLst>
          </p:cNvPr>
          <p:cNvPicPr>
            <a:picLocks noChangeAspect="1"/>
          </p:cNvPicPr>
          <p:nvPr/>
        </p:nvPicPr>
        <p:blipFill>
          <a:blip r:embed="rId37">
            <a:biLevel thresh="25000"/>
          </a:blip>
          <a:stretch>
            <a:fillRect/>
          </a:stretch>
        </p:blipFill>
        <p:spPr>
          <a:xfrm>
            <a:off x="10895331" y="467819"/>
            <a:ext cx="1018460" cy="1047440"/>
          </a:xfrm>
          <a:prstGeom prst="rect">
            <a:avLst/>
          </a:prstGeom>
        </p:spPr>
      </p:pic>
    </p:spTree>
    <p:extLst>
      <p:ext uri="{BB962C8B-B14F-4D97-AF65-F5344CB8AC3E}">
        <p14:creationId xmlns:p14="http://schemas.microsoft.com/office/powerpoint/2010/main" val="1641420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CB4B57A-73C9-CDEF-2C1D-1ACF4335835C}"/>
              </a:ext>
            </a:extLst>
          </p:cNvPr>
          <p:cNvSpPr/>
          <p:nvPr/>
        </p:nvSpPr>
        <p:spPr>
          <a:xfrm>
            <a:off x="8099068" y="4182305"/>
            <a:ext cx="3827723" cy="2404393"/>
          </a:xfrm>
          <a:prstGeom prst="rect">
            <a:avLst/>
          </a:prstGeom>
          <a:solidFill>
            <a:srgbClr val="2E78BD">
              <a:alpha val="19909"/>
            </a:srgb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79EC9FC0-8CD4-B09E-FB9A-6B330E8A9C3D}"/>
              </a:ext>
            </a:extLst>
          </p:cNvPr>
          <p:cNvSpPr/>
          <p:nvPr/>
        </p:nvSpPr>
        <p:spPr>
          <a:xfrm>
            <a:off x="8099827" y="1531992"/>
            <a:ext cx="3823140" cy="2598219"/>
          </a:xfrm>
          <a:prstGeom prst="rect">
            <a:avLst/>
          </a:prstGeom>
          <a:solidFill>
            <a:srgbClr val="D8397C">
              <a:alpha val="19909"/>
            </a:srgb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2BB2C33E-0425-B2C0-7BB2-79F48C693225}"/>
              </a:ext>
            </a:extLst>
          </p:cNvPr>
          <p:cNvSpPr/>
          <p:nvPr/>
        </p:nvSpPr>
        <p:spPr>
          <a:xfrm>
            <a:off x="269032" y="1523304"/>
            <a:ext cx="3828555" cy="2606907"/>
          </a:xfrm>
          <a:prstGeom prst="rect">
            <a:avLst/>
          </a:prstGeom>
          <a:solidFill>
            <a:srgbClr val="0C8036">
              <a:alpha val="10336"/>
            </a:srgb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E4353FE4-2688-A91A-9627-D42D4EB9F7F3}"/>
              </a:ext>
            </a:extLst>
          </p:cNvPr>
          <p:cNvSpPr/>
          <p:nvPr/>
        </p:nvSpPr>
        <p:spPr>
          <a:xfrm>
            <a:off x="274819" y="4182305"/>
            <a:ext cx="3820143" cy="2404393"/>
          </a:xfrm>
          <a:prstGeom prst="rect">
            <a:avLst/>
          </a:prstGeom>
          <a:solidFill>
            <a:srgbClr val="EFBF7A">
              <a:alpha val="19909"/>
            </a:srgb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8" name="TextBox 7">
            <a:extLst>
              <a:ext uri="{FF2B5EF4-FFF2-40B4-BE49-F238E27FC236}">
                <a16:creationId xmlns:a16="http://schemas.microsoft.com/office/drawing/2014/main" id="{0519F17C-5D87-E04B-9495-3C7C35CA7C6C}"/>
              </a:ext>
            </a:extLst>
          </p:cNvPr>
          <p:cNvSpPr txBox="1"/>
          <p:nvPr/>
        </p:nvSpPr>
        <p:spPr>
          <a:xfrm>
            <a:off x="274819" y="514503"/>
            <a:ext cx="5447887" cy="954107"/>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LOCAL LEARNING COMMUNITY CHARACTERISTICS</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6" name="TextBox 5">
            <a:extLst>
              <a:ext uri="{FF2B5EF4-FFF2-40B4-BE49-F238E27FC236}">
                <a16:creationId xmlns:a16="http://schemas.microsoft.com/office/drawing/2014/main" id="{E15C826F-8D95-B305-CAA8-9D3CBF7D9D79}"/>
              </a:ext>
            </a:extLst>
          </p:cNvPr>
          <p:cNvSpPr txBox="1"/>
          <p:nvPr/>
        </p:nvSpPr>
        <p:spPr>
          <a:xfrm>
            <a:off x="269033" y="1543065"/>
            <a:ext cx="3828554" cy="2577629"/>
          </a:xfrm>
          <a:prstGeom prst="rect">
            <a:avLst/>
          </a:prstGeom>
          <a:noFill/>
        </p:spPr>
        <p:txBody>
          <a:bodyPr wrap="square" rtlCol="0">
            <a:spAutoFit/>
          </a:bodyPr>
          <a:lstStyle/>
          <a:p>
            <a:pPr>
              <a:spcAft>
                <a:spcPts val="300"/>
              </a:spcAft>
            </a:pPr>
            <a:r>
              <a:rPr lang="en-US" sz="1400" b="1" dirty="0">
                <a:latin typeface="Arial Nova" panose="020B0504020202020204" pitchFamily="34" charset="0"/>
              </a:rPr>
              <a:t>Demographics:</a:t>
            </a:r>
          </a:p>
          <a:p>
            <a:pPr marL="285750" indent="-285750">
              <a:spcAft>
                <a:spcPts val="300"/>
              </a:spcAft>
              <a:buFont typeface="Wingdings" pitchFamily="2" charset="2"/>
              <a:buChar char="§"/>
            </a:pPr>
            <a:r>
              <a:rPr lang="en-US" sz="1400" dirty="0">
                <a:latin typeface="Arial Nova" panose="020B0504020202020204" pitchFamily="34" charset="0"/>
              </a:rPr>
              <a:t>A strong growing population with increases across most age groups</a:t>
            </a:r>
          </a:p>
          <a:p>
            <a:pPr marL="285750" indent="-285750">
              <a:spcAft>
                <a:spcPts val="300"/>
              </a:spcAft>
              <a:buFont typeface="Wingdings" pitchFamily="2" charset="2"/>
              <a:buChar char="§"/>
            </a:pPr>
            <a:r>
              <a:rPr lang="en-US" sz="1400" dirty="0">
                <a:latin typeface="Arial Nova" panose="020B0504020202020204" pitchFamily="34" charset="0"/>
              </a:rPr>
              <a:t>Low levels of population ‘churn’ and inward migration, and one of the lowest proportions of residents who have a main language that is not English </a:t>
            </a:r>
          </a:p>
          <a:p>
            <a:pPr marL="285750" indent="-285750">
              <a:spcAft>
                <a:spcPts val="300"/>
              </a:spcAft>
              <a:buFont typeface="Wingdings" pitchFamily="2" charset="2"/>
              <a:buChar char="§"/>
            </a:pPr>
            <a:r>
              <a:rPr lang="en-US" sz="1400" dirty="0">
                <a:latin typeface="Arial Nova" panose="020B0504020202020204" pitchFamily="34" charset="0"/>
              </a:rPr>
              <a:t>Fewer people without qualifications than at national levels following real progression over the last ten years, plus a high proportion of higher qualified residents.</a:t>
            </a:r>
          </a:p>
        </p:txBody>
      </p:sp>
      <p:sp>
        <p:nvSpPr>
          <p:cNvPr id="7" name="TextBox 6">
            <a:extLst>
              <a:ext uri="{FF2B5EF4-FFF2-40B4-BE49-F238E27FC236}">
                <a16:creationId xmlns:a16="http://schemas.microsoft.com/office/drawing/2014/main" id="{9A57C170-7A2F-D723-EE46-15F7E7BCA3DE}"/>
              </a:ext>
            </a:extLst>
          </p:cNvPr>
          <p:cNvSpPr txBox="1"/>
          <p:nvPr/>
        </p:nvSpPr>
        <p:spPr>
          <a:xfrm>
            <a:off x="8086659" y="1525904"/>
            <a:ext cx="3843961" cy="2046714"/>
          </a:xfrm>
          <a:prstGeom prst="rect">
            <a:avLst/>
          </a:prstGeom>
          <a:noFill/>
        </p:spPr>
        <p:txBody>
          <a:bodyPr wrap="square" rtlCol="0">
            <a:spAutoFit/>
          </a:bodyPr>
          <a:lstStyle/>
          <a:p>
            <a:pPr>
              <a:spcAft>
                <a:spcPts val="600"/>
              </a:spcAft>
            </a:pPr>
            <a:r>
              <a:rPr lang="en-US" sz="1400" b="1" dirty="0">
                <a:latin typeface="Arial Nova" panose="020B0504020202020204" pitchFamily="34" charset="0"/>
              </a:rPr>
              <a:t>Economic Participation:</a:t>
            </a:r>
          </a:p>
          <a:p>
            <a:pPr marL="285750" indent="-285750">
              <a:spcAft>
                <a:spcPts val="600"/>
              </a:spcAft>
              <a:buFont typeface="Wingdings" pitchFamily="2" charset="2"/>
              <a:buChar char="§"/>
            </a:pPr>
            <a:r>
              <a:rPr lang="en-US" sz="1400" dirty="0">
                <a:latin typeface="Arial Nova" panose="020B0504020202020204" pitchFamily="34" charset="0"/>
              </a:rPr>
              <a:t>A lower proportion of residents in labour- intensive jobs than at national and local levels</a:t>
            </a:r>
          </a:p>
          <a:p>
            <a:pPr marL="285750" indent="-285750">
              <a:spcAft>
                <a:spcPts val="600"/>
              </a:spcAft>
              <a:buFont typeface="Wingdings" pitchFamily="2" charset="2"/>
              <a:buChar char="§"/>
            </a:pPr>
            <a:r>
              <a:rPr lang="en-US" sz="1400" dirty="0">
                <a:latin typeface="Arial Nova" panose="020B0504020202020204" pitchFamily="34" charset="0"/>
              </a:rPr>
              <a:t>Average wages above local and national levels</a:t>
            </a:r>
          </a:p>
          <a:p>
            <a:pPr marL="285750" indent="-285750">
              <a:spcAft>
                <a:spcPts val="600"/>
              </a:spcAft>
              <a:buFont typeface="Wingdings" pitchFamily="2" charset="2"/>
              <a:buChar char="§"/>
            </a:pPr>
            <a:r>
              <a:rPr lang="en-US" sz="1400" dirty="0">
                <a:latin typeface="Arial Nova" panose="020B0504020202020204" pitchFamily="34" charset="0"/>
              </a:rPr>
              <a:t>A slightly higher proportion of working residents claiming Universal Credit.</a:t>
            </a:r>
          </a:p>
        </p:txBody>
      </p:sp>
      <p:sp>
        <p:nvSpPr>
          <p:cNvPr id="9" name="TextBox 8">
            <a:extLst>
              <a:ext uri="{FF2B5EF4-FFF2-40B4-BE49-F238E27FC236}">
                <a16:creationId xmlns:a16="http://schemas.microsoft.com/office/drawing/2014/main" id="{FB3D5BCF-AEBA-2976-59B8-3B365DB4B5CD}"/>
              </a:ext>
            </a:extLst>
          </p:cNvPr>
          <p:cNvSpPr txBox="1"/>
          <p:nvPr/>
        </p:nvSpPr>
        <p:spPr>
          <a:xfrm>
            <a:off x="6876288" y="712264"/>
            <a:ext cx="4071197"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NORTH KESTEVEN</a:t>
            </a:r>
          </a:p>
        </p:txBody>
      </p:sp>
      <p:sp>
        <p:nvSpPr>
          <p:cNvPr id="14" name="TextBox 13">
            <a:extLst>
              <a:ext uri="{FF2B5EF4-FFF2-40B4-BE49-F238E27FC236}">
                <a16:creationId xmlns:a16="http://schemas.microsoft.com/office/drawing/2014/main" id="{DA31420C-CCDF-99B5-DFAE-AFC59FDE4DB6}"/>
              </a:ext>
            </a:extLst>
          </p:cNvPr>
          <p:cNvSpPr txBox="1"/>
          <p:nvPr/>
        </p:nvSpPr>
        <p:spPr>
          <a:xfrm>
            <a:off x="276682" y="4177483"/>
            <a:ext cx="3828555" cy="2262158"/>
          </a:xfrm>
          <a:prstGeom prst="rect">
            <a:avLst/>
          </a:prstGeom>
          <a:noFill/>
        </p:spPr>
        <p:txBody>
          <a:bodyPr wrap="square" rtlCol="0">
            <a:spAutoFit/>
          </a:bodyPr>
          <a:lstStyle/>
          <a:p>
            <a:pPr>
              <a:spcAft>
                <a:spcPts val="600"/>
              </a:spcAft>
            </a:pPr>
            <a:r>
              <a:rPr lang="en-US" sz="1400" b="1" dirty="0">
                <a:latin typeface="Arial Nova" panose="020B0504020202020204" pitchFamily="34" charset="0"/>
              </a:rPr>
              <a:t>Education &amp; Skills Participation:</a:t>
            </a:r>
          </a:p>
          <a:p>
            <a:pPr marL="285750" indent="-285750">
              <a:spcAft>
                <a:spcPts val="600"/>
              </a:spcAft>
              <a:buFont typeface="Wingdings" pitchFamily="2" charset="2"/>
              <a:buChar char="§"/>
            </a:pPr>
            <a:r>
              <a:rPr lang="en-US" sz="1400" dirty="0">
                <a:latin typeface="Arial Nova" panose="020B0504020202020204" pitchFamily="34" charset="0"/>
              </a:rPr>
              <a:t>Apprenticeships numbers on a significant upward trajectory with growth shared across all ages and levels</a:t>
            </a:r>
          </a:p>
          <a:p>
            <a:pPr marL="285750" indent="-285750">
              <a:spcAft>
                <a:spcPts val="600"/>
              </a:spcAft>
              <a:buFont typeface="Wingdings" pitchFamily="2" charset="2"/>
              <a:buChar char="§"/>
            </a:pPr>
            <a:r>
              <a:rPr lang="en-US" sz="1400" dirty="0">
                <a:latin typeface="Arial Nova" panose="020B0504020202020204" pitchFamily="34" charset="0"/>
              </a:rPr>
              <a:t>Increases in ‘community learning’, although participation in ‘education and training’ has continued to fall </a:t>
            </a:r>
          </a:p>
          <a:p>
            <a:pPr marL="285750" indent="-285750">
              <a:spcAft>
                <a:spcPts val="600"/>
              </a:spcAft>
              <a:buFont typeface="Wingdings" pitchFamily="2" charset="2"/>
              <a:buChar char="§"/>
            </a:pPr>
            <a:r>
              <a:rPr lang="en-US" sz="1400" dirty="0">
                <a:latin typeface="Arial Nova" panose="020B0504020202020204" pitchFamily="34" charset="0"/>
              </a:rPr>
              <a:t>Relatively high levels of higher education participation.</a:t>
            </a:r>
          </a:p>
        </p:txBody>
      </p:sp>
      <p:sp>
        <p:nvSpPr>
          <p:cNvPr id="19" name="TextBox 18">
            <a:extLst>
              <a:ext uri="{FF2B5EF4-FFF2-40B4-BE49-F238E27FC236}">
                <a16:creationId xmlns:a16="http://schemas.microsoft.com/office/drawing/2014/main" id="{8DA057EC-F202-E6DF-53A1-C9265010B21D}"/>
              </a:ext>
            </a:extLst>
          </p:cNvPr>
          <p:cNvSpPr txBox="1"/>
          <p:nvPr/>
        </p:nvSpPr>
        <p:spPr>
          <a:xfrm>
            <a:off x="8096745" y="4196130"/>
            <a:ext cx="3836205" cy="1246495"/>
          </a:xfrm>
          <a:prstGeom prst="rect">
            <a:avLst/>
          </a:prstGeom>
          <a:noFill/>
        </p:spPr>
        <p:txBody>
          <a:bodyPr wrap="square" rtlCol="0">
            <a:spAutoFit/>
          </a:bodyPr>
          <a:lstStyle/>
          <a:p>
            <a:pPr>
              <a:spcAft>
                <a:spcPts val="600"/>
              </a:spcAft>
            </a:pPr>
            <a:r>
              <a:rPr lang="en-US" sz="1400" b="1" dirty="0">
                <a:latin typeface="Arial Nova" panose="020B0504020202020204" pitchFamily="34" charset="0"/>
              </a:rPr>
              <a:t>Education, Employment, and Skills Implications / Considerations:</a:t>
            </a:r>
          </a:p>
          <a:p>
            <a:pPr marL="285750" indent="-285750">
              <a:buFont typeface="Wingdings" pitchFamily="2" charset="2"/>
              <a:buChar char="§"/>
            </a:pPr>
            <a:r>
              <a:rPr lang="en-US" sz="1400" dirty="0">
                <a:latin typeface="Arial Nova" panose="020B0504020202020204" pitchFamily="34" charset="0"/>
              </a:rPr>
              <a:t>Impressive and ‘across the board’ recent growth in Apprenticeships, including Higher Apprenticeships.</a:t>
            </a:r>
          </a:p>
        </p:txBody>
      </p:sp>
      <p:pic>
        <p:nvPicPr>
          <p:cNvPr id="3" name="Picture 2">
            <a:extLst>
              <a:ext uri="{FF2B5EF4-FFF2-40B4-BE49-F238E27FC236}">
                <a16:creationId xmlns:a16="http://schemas.microsoft.com/office/drawing/2014/main" id="{9D0C05B3-733F-56ED-A51C-4E7861399B4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36703" y="1523304"/>
            <a:ext cx="3920624" cy="5063394"/>
          </a:xfrm>
          <a:prstGeom prst="rect">
            <a:avLst/>
          </a:prstGeom>
        </p:spPr>
      </p:pic>
      <p:pic>
        <p:nvPicPr>
          <p:cNvPr id="2" name="Picture 1">
            <a:extLst>
              <a:ext uri="{FF2B5EF4-FFF2-40B4-BE49-F238E27FC236}">
                <a16:creationId xmlns:a16="http://schemas.microsoft.com/office/drawing/2014/main" id="{E279D42A-E320-9E1A-C55E-81E682D3DD24}"/>
              </a:ext>
            </a:extLst>
          </p:cNvPr>
          <p:cNvPicPr>
            <a:picLocks noChangeAspect="1"/>
          </p:cNvPicPr>
          <p:nvPr/>
        </p:nvPicPr>
        <p:blipFill>
          <a:blip r:embed="rId4">
            <a:biLevel thresh="25000"/>
          </a:blip>
          <a:stretch>
            <a:fillRect/>
          </a:stretch>
        </p:blipFill>
        <p:spPr>
          <a:xfrm>
            <a:off x="10895331" y="467819"/>
            <a:ext cx="1018460" cy="1047440"/>
          </a:xfrm>
          <a:prstGeom prst="rect">
            <a:avLst/>
          </a:prstGeom>
        </p:spPr>
      </p:pic>
    </p:spTree>
    <p:extLst>
      <p:ext uri="{BB962C8B-B14F-4D97-AF65-F5344CB8AC3E}">
        <p14:creationId xmlns:p14="http://schemas.microsoft.com/office/powerpoint/2010/main" val="3085402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2984D9-E041-4FA9-B011-4D47EED52240}"/>
              </a:ext>
            </a:extLst>
          </p:cNvPr>
          <p:cNvSpPr txBox="1"/>
          <p:nvPr/>
        </p:nvSpPr>
        <p:spPr>
          <a:xfrm>
            <a:off x="267122" y="1622220"/>
            <a:ext cx="7790206" cy="4583049"/>
          </a:xfrm>
          <a:prstGeom prst="rect">
            <a:avLst/>
          </a:prstGeom>
          <a:noFill/>
        </p:spPr>
        <p:txBody>
          <a:bodyPr wrap="square" rtlCol="0">
            <a:spAutoFit/>
          </a:bodyPr>
          <a:lstStyle/>
          <a:p>
            <a:pPr marL="285750" lvl="0" indent="-285750" defTabSz="457200">
              <a:lnSpc>
                <a:spcPct val="110000"/>
              </a:lnSpc>
              <a:spcAft>
                <a:spcPts val="600"/>
              </a:spcAft>
              <a:buFontTx/>
              <a:buChar char="-"/>
              <a:defRPr/>
            </a:pP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Population growth </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of 9.6% between 2011 and 2021 is the third highest in Greater Lincolnshire. This growth has been driven by increases across young, working-age, and older population groups.</a:t>
            </a:r>
            <a:endParaRPr lang="en-US" altLang="en-US" sz="1400" dirty="0">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0000"/>
              </a:lnSpc>
              <a:spcAft>
                <a:spcPts val="600"/>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In terms of </a:t>
            </a:r>
            <a:r>
              <a:rPr lang="en-US" altLang="en-US" sz="1400" b="1"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usual residents living one year ago at a different address outside of the UK</a:t>
            </a: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 then at 0.5%, this proportion is lower than the Greater Lincolnshire and national averages.</a:t>
            </a:r>
          </a:p>
          <a:p>
            <a:pPr marL="285750" lvl="0" indent="-285750" defTabSz="457200">
              <a:lnSpc>
                <a:spcPct val="110000"/>
              </a:lnSpc>
              <a:spcAft>
                <a:spcPts val="138"/>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At 1.4%, North Kesteven has one of the lowest combined proportions (locally) of ‘households with no adult but at least one child aged 3-15 with English as main language’ / ‘households with no people who has English as main language’ (Greater Lincolnshire, 4.4%; England, 6.4%).</a:t>
            </a:r>
          </a:p>
          <a:p>
            <a:pPr marL="285750" lvl="0" indent="-285750" defTabSz="457200">
              <a:lnSpc>
                <a:spcPct val="110000"/>
              </a:lnSpc>
              <a:spcAft>
                <a:spcPts val="600"/>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Only 2% of residents have a </a:t>
            </a:r>
            <a:r>
              <a:rPr lang="en-US" altLang="en-US" sz="1400" b="1"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main language that is not English</a:t>
            </a: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 and 19% describe themselves as either unable to speak English well or at all (Greater Lincolnshire, 25%; England, 20%).</a:t>
            </a:r>
          </a:p>
          <a:p>
            <a:pPr marL="285750" lvl="0" indent="-285750" defTabSz="457200">
              <a:lnSpc>
                <a:spcPct val="110000"/>
              </a:lnSpc>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When compared locally, North Kesteven has the second lowest </a:t>
            </a: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proportion of residents aged 16+ with no qualifications </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at</a:t>
            </a: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 </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16%. This is also a fall of six percentage points from the 2011 proportion (22%).</a:t>
            </a:r>
          </a:p>
          <a:p>
            <a:pPr marL="285750" lvl="0" indent="-285750" defTabSz="457200">
              <a:lnSpc>
                <a:spcPct val="110000"/>
              </a:lnSpc>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At 30%, the proportion of North Kesteven </a:t>
            </a: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residents aged 16+ with level 4 qualifications and above</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 is higher than the local average but below the national average. If we consider level 3 qualifications, then this proportion rises to 50%.</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descr="Aerial view of people walking">
            <a:extLst>
              <a:ext uri="{FF2B5EF4-FFF2-40B4-BE49-F238E27FC236}">
                <a16:creationId xmlns:a16="http://schemas.microsoft.com/office/drawing/2014/main" id="{50A4D85C-D974-AE3F-4226-5FA47F261B3E}"/>
              </a:ext>
            </a:extLst>
          </p:cNvPr>
          <p:cNvPicPr>
            <a:picLocks noChangeAspect="1"/>
          </p:cNvPicPr>
          <p:nvPr/>
        </p:nvPicPr>
        <p:blipFill rotWithShape="1">
          <a:blip r:embed="rId2" cstate="email">
            <a:alphaModFix amt="1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b="1733"/>
          <a:stretch/>
        </p:blipFill>
        <p:spPr>
          <a:xfrm>
            <a:off x="8057327" y="1531993"/>
            <a:ext cx="3836204" cy="4967130"/>
          </a:xfrm>
          <a:prstGeom prst="rect">
            <a:avLst/>
          </a:prstGeom>
        </p:spPr>
      </p:pic>
      <p:sp>
        <p:nvSpPr>
          <p:cNvPr id="8" name="Rectangle 7">
            <a:extLst>
              <a:ext uri="{FF2B5EF4-FFF2-40B4-BE49-F238E27FC236}">
                <a16:creationId xmlns:a16="http://schemas.microsoft.com/office/drawing/2014/main" id="{4890E504-9BE1-D4A6-3416-8484D93C5664}"/>
              </a:ext>
            </a:extLst>
          </p:cNvPr>
          <p:cNvSpPr/>
          <p:nvPr/>
        </p:nvSpPr>
        <p:spPr>
          <a:xfrm>
            <a:off x="8057327" y="1520051"/>
            <a:ext cx="3836204" cy="5054706"/>
          </a:xfrm>
          <a:prstGeom prst="rect">
            <a:avLst/>
          </a:prstGeom>
          <a:solidFill>
            <a:srgbClr val="0C8036">
              <a:alpha val="10336"/>
            </a:srgbClr>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descr="A picture containing text, plant, flower, wheel&#10;&#10;Description automatically generated">
            <a:extLst>
              <a:ext uri="{FF2B5EF4-FFF2-40B4-BE49-F238E27FC236}">
                <a16:creationId xmlns:a16="http://schemas.microsoft.com/office/drawing/2014/main" id="{476DEE5F-CF3F-0430-C2DA-D5783BF4F85B}"/>
              </a:ext>
            </a:extLst>
          </p:cNvPr>
          <p:cNvPicPr>
            <a:picLocks noChangeAspect="1"/>
          </p:cNvPicPr>
          <p:nvPr/>
        </p:nvPicPr>
        <p:blipFill>
          <a:blip r:embed="rId4"/>
          <a:stretch>
            <a:fillRect/>
          </a:stretch>
        </p:blipFill>
        <p:spPr>
          <a:xfrm>
            <a:off x="11120612" y="1573965"/>
            <a:ext cx="469899" cy="714246"/>
          </a:xfrm>
          <a:prstGeom prst="rect">
            <a:avLst/>
          </a:prstGeom>
        </p:spPr>
      </p:pic>
      <p:sp>
        <p:nvSpPr>
          <p:cNvPr id="11" name="TextBox 10">
            <a:extLst>
              <a:ext uri="{FF2B5EF4-FFF2-40B4-BE49-F238E27FC236}">
                <a16:creationId xmlns:a16="http://schemas.microsoft.com/office/drawing/2014/main" id="{69F6F86C-6351-9FDC-FA42-213E398A83D9}"/>
              </a:ext>
            </a:extLst>
          </p:cNvPr>
          <p:cNvSpPr txBox="1"/>
          <p:nvPr/>
        </p:nvSpPr>
        <p:spPr>
          <a:xfrm>
            <a:off x="8050872" y="2190239"/>
            <a:ext cx="1195191" cy="738664"/>
          </a:xfrm>
          <a:prstGeom prst="rect">
            <a:avLst/>
          </a:prstGeom>
          <a:noFill/>
        </p:spPr>
        <p:txBody>
          <a:bodyPr wrap="square" rtlCol="0">
            <a:spAutoFit/>
          </a:bodyPr>
          <a:lstStyle/>
          <a:p>
            <a:r>
              <a:rPr lang="en-US" sz="1400" b="1" dirty="0">
                <a:latin typeface="Arial Nova" panose="020B0504020202020204" pitchFamily="34" charset="0"/>
              </a:rPr>
              <a:t>Population change, 2011-2021</a:t>
            </a:r>
          </a:p>
        </p:txBody>
      </p:sp>
      <p:sp>
        <p:nvSpPr>
          <p:cNvPr id="12" name="TextBox 11">
            <a:extLst>
              <a:ext uri="{FF2B5EF4-FFF2-40B4-BE49-F238E27FC236}">
                <a16:creationId xmlns:a16="http://schemas.microsoft.com/office/drawing/2014/main" id="{2B976346-6FA8-9DA4-D7F4-06191CD7DE83}"/>
              </a:ext>
            </a:extLst>
          </p:cNvPr>
          <p:cNvSpPr txBox="1"/>
          <p:nvPr/>
        </p:nvSpPr>
        <p:spPr>
          <a:xfrm>
            <a:off x="10033996" y="2422344"/>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5.4%</a:t>
            </a:r>
          </a:p>
        </p:txBody>
      </p:sp>
      <p:sp>
        <p:nvSpPr>
          <p:cNvPr id="13" name="TextBox 12">
            <a:extLst>
              <a:ext uri="{FF2B5EF4-FFF2-40B4-BE49-F238E27FC236}">
                <a16:creationId xmlns:a16="http://schemas.microsoft.com/office/drawing/2014/main" id="{7A7478E7-73B1-A484-6ED2-178B72C0B4C6}"/>
              </a:ext>
            </a:extLst>
          </p:cNvPr>
          <p:cNvSpPr txBox="1"/>
          <p:nvPr/>
        </p:nvSpPr>
        <p:spPr>
          <a:xfrm>
            <a:off x="8057326" y="6108515"/>
            <a:ext cx="3836203" cy="461665"/>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2011 and 2021 Censuses, Office for National Statistics</a:t>
            </a:r>
          </a:p>
        </p:txBody>
      </p:sp>
      <p:sp>
        <p:nvSpPr>
          <p:cNvPr id="14" name="TextBox 13">
            <a:extLst>
              <a:ext uri="{FF2B5EF4-FFF2-40B4-BE49-F238E27FC236}">
                <a16:creationId xmlns:a16="http://schemas.microsoft.com/office/drawing/2014/main" id="{C091C639-B8AD-612D-BDDD-DAE93FB17F44}"/>
              </a:ext>
            </a:extLst>
          </p:cNvPr>
          <p:cNvSpPr txBox="1"/>
          <p:nvPr/>
        </p:nvSpPr>
        <p:spPr>
          <a:xfrm>
            <a:off x="8057326" y="4024129"/>
            <a:ext cx="1467550" cy="954107"/>
          </a:xfrm>
          <a:prstGeom prst="rect">
            <a:avLst/>
          </a:prstGeom>
          <a:noFill/>
        </p:spPr>
        <p:txBody>
          <a:bodyPr wrap="square" rtlCol="0">
            <a:spAutoFit/>
          </a:bodyPr>
          <a:lstStyle/>
          <a:p>
            <a:r>
              <a:rPr lang="en-US" sz="1400" b="1" dirty="0">
                <a:latin typeface="Arial Nova" panose="020B0504020202020204" pitchFamily="34" charset="0"/>
              </a:rPr>
              <a:t>% of residents with a main language not English, 2021</a:t>
            </a:r>
          </a:p>
        </p:txBody>
      </p:sp>
      <p:sp>
        <p:nvSpPr>
          <p:cNvPr id="19" name="TextBox 18">
            <a:extLst>
              <a:ext uri="{FF2B5EF4-FFF2-40B4-BE49-F238E27FC236}">
                <a16:creationId xmlns:a16="http://schemas.microsoft.com/office/drawing/2014/main" id="{82FCF084-4932-BE8E-2193-CB824A5558F6}"/>
              </a:ext>
            </a:extLst>
          </p:cNvPr>
          <p:cNvSpPr txBox="1"/>
          <p:nvPr/>
        </p:nvSpPr>
        <p:spPr>
          <a:xfrm>
            <a:off x="9355945" y="4249409"/>
            <a:ext cx="826967"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a:t>
            </a:r>
          </a:p>
        </p:txBody>
      </p:sp>
      <p:sp>
        <p:nvSpPr>
          <p:cNvPr id="20" name="TextBox 19">
            <a:extLst>
              <a:ext uri="{FF2B5EF4-FFF2-40B4-BE49-F238E27FC236}">
                <a16:creationId xmlns:a16="http://schemas.microsoft.com/office/drawing/2014/main" id="{425A7937-9278-2048-B019-7EC3F4DC2D50}"/>
              </a:ext>
            </a:extLst>
          </p:cNvPr>
          <p:cNvSpPr txBox="1"/>
          <p:nvPr/>
        </p:nvSpPr>
        <p:spPr>
          <a:xfrm>
            <a:off x="10323376" y="4249410"/>
            <a:ext cx="72912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6%</a:t>
            </a:r>
          </a:p>
        </p:txBody>
      </p:sp>
      <p:sp>
        <p:nvSpPr>
          <p:cNvPr id="21" name="TextBox 20">
            <a:extLst>
              <a:ext uri="{FF2B5EF4-FFF2-40B4-BE49-F238E27FC236}">
                <a16:creationId xmlns:a16="http://schemas.microsoft.com/office/drawing/2014/main" id="{DC8B7727-BD06-49BD-7D9D-418F73F6727B}"/>
              </a:ext>
            </a:extLst>
          </p:cNvPr>
          <p:cNvSpPr txBox="1"/>
          <p:nvPr/>
        </p:nvSpPr>
        <p:spPr>
          <a:xfrm>
            <a:off x="11190293" y="4249410"/>
            <a:ext cx="72912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9%</a:t>
            </a:r>
          </a:p>
        </p:txBody>
      </p:sp>
      <p:sp>
        <p:nvSpPr>
          <p:cNvPr id="26" name="TextBox 25">
            <a:extLst>
              <a:ext uri="{FF2B5EF4-FFF2-40B4-BE49-F238E27FC236}">
                <a16:creationId xmlns:a16="http://schemas.microsoft.com/office/drawing/2014/main" id="{FF5FBDEF-62D4-D7BF-6ECC-752EA23274EC}"/>
              </a:ext>
            </a:extLst>
          </p:cNvPr>
          <p:cNvSpPr txBox="1"/>
          <p:nvPr/>
        </p:nvSpPr>
        <p:spPr>
          <a:xfrm>
            <a:off x="8050872" y="2990062"/>
            <a:ext cx="1467550" cy="954107"/>
          </a:xfrm>
          <a:prstGeom prst="rect">
            <a:avLst/>
          </a:prstGeom>
          <a:noFill/>
        </p:spPr>
        <p:txBody>
          <a:bodyPr wrap="square" rtlCol="0">
            <a:spAutoFit/>
          </a:bodyPr>
          <a:lstStyle/>
          <a:p>
            <a:r>
              <a:rPr lang="en-US" sz="1400" b="1" dirty="0">
                <a:latin typeface="Arial Nova" panose="020B0504020202020204" pitchFamily="34" charset="0"/>
              </a:rPr>
              <a:t>% of residents living outside UK one year ago, 2021</a:t>
            </a:r>
          </a:p>
        </p:txBody>
      </p:sp>
      <p:sp>
        <p:nvSpPr>
          <p:cNvPr id="27" name="TextBox 26">
            <a:extLst>
              <a:ext uri="{FF2B5EF4-FFF2-40B4-BE49-F238E27FC236}">
                <a16:creationId xmlns:a16="http://schemas.microsoft.com/office/drawing/2014/main" id="{2D32B456-0220-F80B-238F-9A1F6BC08F38}"/>
              </a:ext>
            </a:extLst>
          </p:cNvPr>
          <p:cNvSpPr txBox="1"/>
          <p:nvPr/>
        </p:nvSpPr>
        <p:spPr>
          <a:xfrm>
            <a:off x="9183752" y="3231889"/>
            <a:ext cx="1077810"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0.5%</a:t>
            </a:r>
          </a:p>
        </p:txBody>
      </p:sp>
      <p:sp>
        <p:nvSpPr>
          <p:cNvPr id="28" name="TextBox 27">
            <a:extLst>
              <a:ext uri="{FF2B5EF4-FFF2-40B4-BE49-F238E27FC236}">
                <a16:creationId xmlns:a16="http://schemas.microsoft.com/office/drawing/2014/main" id="{4993331D-3A44-E485-3A65-342ACCE1F333}"/>
              </a:ext>
            </a:extLst>
          </p:cNvPr>
          <p:cNvSpPr txBox="1"/>
          <p:nvPr/>
        </p:nvSpPr>
        <p:spPr>
          <a:xfrm>
            <a:off x="10034186" y="3227802"/>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0.6%</a:t>
            </a:r>
          </a:p>
        </p:txBody>
      </p:sp>
      <p:sp>
        <p:nvSpPr>
          <p:cNvPr id="29" name="TextBox 28">
            <a:extLst>
              <a:ext uri="{FF2B5EF4-FFF2-40B4-BE49-F238E27FC236}">
                <a16:creationId xmlns:a16="http://schemas.microsoft.com/office/drawing/2014/main" id="{9CC4B62A-46E9-2747-FA5B-497172E2E5C3}"/>
              </a:ext>
            </a:extLst>
          </p:cNvPr>
          <p:cNvSpPr txBox="1"/>
          <p:nvPr/>
        </p:nvSpPr>
        <p:spPr>
          <a:xfrm>
            <a:off x="9257734" y="2423701"/>
            <a:ext cx="935031"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9.6%</a:t>
            </a:r>
          </a:p>
        </p:txBody>
      </p:sp>
      <p:sp>
        <p:nvSpPr>
          <p:cNvPr id="30" name="Up Arrow 29">
            <a:extLst>
              <a:ext uri="{FF2B5EF4-FFF2-40B4-BE49-F238E27FC236}">
                <a16:creationId xmlns:a16="http://schemas.microsoft.com/office/drawing/2014/main" id="{C6B40FEC-9856-F00F-7A84-B3DE36691FD5}"/>
              </a:ext>
            </a:extLst>
          </p:cNvPr>
          <p:cNvSpPr/>
          <p:nvPr/>
        </p:nvSpPr>
        <p:spPr>
          <a:xfrm>
            <a:off x="9915056" y="2122635"/>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p Arrow 30">
            <a:extLst>
              <a:ext uri="{FF2B5EF4-FFF2-40B4-BE49-F238E27FC236}">
                <a16:creationId xmlns:a16="http://schemas.microsoft.com/office/drawing/2014/main" id="{59FD39DA-7219-68BD-2FB6-4E5BAFD7CE65}"/>
              </a:ext>
            </a:extLst>
          </p:cNvPr>
          <p:cNvSpPr/>
          <p:nvPr/>
        </p:nvSpPr>
        <p:spPr>
          <a:xfrm>
            <a:off x="10763898" y="2129414"/>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Up Arrow 31">
            <a:extLst>
              <a:ext uri="{FF2B5EF4-FFF2-40B4-BE49-F238E27FC236}">
                <a16:creationId xmlns:a16="http://schemas.microsoft.com/office/drawing/2014/main" id="{6FB79C84-7D14-EC92-B4D3-63B03B972513}"/>
              </a:ext>
            </a:extLst>
          </p:cNvPr>
          <p:cNvSpPr/>
          <p:nvPr/>
        </p:nvSpPr>
        <p:spPr>
          <a:xfrm>
            <a:off x="11600309" y="2137880"/>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F663C34D-0A6D-633A-D777-3F1128F836DF}"/>
              </a:ext>
            </a:extLst>
          </p:cNvPr>
          <p:cNvSpPr txBox="1"/>
          <p:nvPr/>
        </p:nvSpPr>
        <p:spPr>
          <a:xfrm>
            <a:off x="10878876" y="2429931"/>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6.6%</a:t>
            </a:r>
          </a:p>
        </p:txBody>
      </p:sp>
      <p:sp>
        <p:nvSpPr>
          <p:cNvPr id="34" name="TextBox 33">
            <a:extLst>
              <a:ext uri="{FF2B5EF4-FFF2-40B4-BE49-F238E27FC236}">
                <a16:creationId xmlns:a16="http://schemas.microsoft.com/office/drawing/2014/main" id="{3A5D6247-6EE3-34A6-6053-774559B834AF}"/>
              </a:ext>
            </a:extLst>
          </p:cNvPr>
          <p:cNvSpPr txBox="1"/>
          <p:nvPr/>
        </p:nvSpPr>
        <p:spPr>
          <a:xfrm>
            <a:off x="10896746" y="3233191"/>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0.9%</a:t>
            </a:r>
          </a:p>
        </p:txBody>
      </p:sp>
      <p:sp>
        <p:nvSpPr>
          <p:cNvPr id="35" name="TextBox 34">
            <a:extLst>
              <a:ext uri="{FF2B5EF4-FFF2-40B4-BE49-F238E27FC236}">
                <a16:creationId xmlns:a16="http://schemas.microsoft.com/office/drawing/2014/main" id="{FDE30C28-FE1C-D609-51B0-CB735AEA88F4}"/>
              </a:ext>
            </a:extLst>
          </p:cNvPr>
          <p:cNvSpPr txBox="1"/>
          <p:nvPr/>
        </p:nvSpPr>
        <p:spPr>
          <a:xfrm>
            <a:off x="8057325" y="4958600"/>
            <a:ext cx="1377620" cy="1169551"/>
          </a:xfrm>
          <a:prstGeom prst="rect">
            <a:avLst/>
          </a:prstGeom>
          <a:noFill/>
        </p:spPr>
        <p:txBody>
          <a:bodyPr wrap="square" rtlCol="0">
            <a:spAutoFit/>
          </a:bodyPr>
          <a:lstStyle/>
          <a:p>
            <a:r>
              <a:rPr lang="en-US" sz="1400" b="1" dirty="0">
                <a:latin typeface="Arial Nova" panose="020B0504020202020204" pitchFamily="34" charset="0"/>
              </a:rPr>
              <a:t>% of residents aged 16+ with no quals / level 4+ quals, 2021</a:t>
            </a:r>
          </a:p>
        </p:txBody>
      </p:sp>
      <p:sp>
        <p:nvSpPr>
          <p:cNvPr id="36" name="TextBox 35">
            <a:extLst>
              <a:ext uri="{FF2B5EF4-FFF2-40B4-BE49-F238E27FC236}">
                <a16:creationId xmlns:a16="http://schemas.microsoft.com/office/drawing/2014/main" id="{2815E082-76EE-60EC-FA01-5C65852BBF7C}"/>
              </a:ext>
            </a:extLst>
          </p:cNvPr>
          <p:cNvSpPr txBox="1"/>
          <p:nvPr/>
        </p:nvSpPr>
        <p:spPr>
          <a:xfrm>
            <a:off x="9355943" y="5088101"/>
            <a:ext cx="826967"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16%</a:t>
            </a:r>
          </a:p>
        </p:txBody>
      </p:sp>
      <p:sp>
        <p:nvSpPr>
          <p:cNvPr id="37" name="TextBox 36">
            <a:extLst>
              <a:ext uri="{FF2B5EF4-FFF2-40B4-BE49-F238E27FC236}">
                <a16:creationId xmlns:a16="http://schemas.microsoft.com/office/drawing/2014/main" id="{BA665535-B13A-F970-0CAB-FECAC18538B1}"/>
              </a:ext>
            </a:extLst>
          </p:cNvPr>
          <p:cNvSpPr txBox="1"/>
          <p:nvPr/>
        </p:nvSpPr>
        <p:spPr>
          <a:xfrm>
            <a:off x="10201781" y="5082545"/>
            <a:ext cx="830809"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21%</a:t>
            </a:r>
          </a:p>
        </p:txBody>
      </p:sp>
      <p:sp>
        <p:nvSpPr>
          <p:cNvPr id="38" name="TextBox 37">
            <a:extLst>
              <a:ext uri="{FF2B5EF4-FFF2-40B4-BE49-F238E27FC236}">
                <a16:creationId xmlns:a16="http://schemas.microsoft.com/office/drawing/2014/main" id="{04204B01-122E-B8C8-1A86-8B239C3B548F}"/>
              </a:ext>
            </a:extLst>
          </p:cNvPr>
          <p:cNvSpPr txBox="1"/>
          <p:nvPr/>
        </p:nvSpPr>
        <p:spPr>
          <a:xfrm>
            <a:off x="11069497" y="5077711"/>
            <a:ext cx="795484"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18%</a:t>
            </a:r>
          </a:p>
        </p:txBody>
      </p:sp>
      <p:sp>
        <p:nvSpPr>
          <p:cNvPr id="39" name="TextBox 38">
            <a:extLst>
              <a:ext uri="{FF2B5EF4-FFF2-40B4-BE49-F238E27FC236}">
                <a16:creationId xmlns:a16="http://schemas.microsoft.com/office/drawing/2014/main" id="{453830BB-80C9-097E-7F59-7C974920EC35}"/>
              </a:ext>
            </a:extLst>
          </p:cNvPr>
          <p:cNvSpPr txBox="1"/>
          <p:nvPr/>
        </p:nvSpPr>
        <p:spPr>
          <a:xfrm>
            <a:off x="9362869" y="5469103"/>
            <a:ext cx="826967"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30%</a:t>
            </a:r>
          </a:p>
        </p:txBody>
      </p:sp>
      <p:sp>
        <p:nvSpPr>
          <p:cNvPr id="40" name="TextBox 39">
            <a:extLst>
              <a:ext uri="{FF2B5EF4-FFF2-40B4-BE49-F238E27FC236}">
                <a16:creationId xmlns:a16="http://schemas.microsoft.com/office/drawing/2014/main" id="{57B06266-12BA-4228-9D45-21D82D89A20A}"/>
              </a:ext>
            </a:extLst>
          </p:cNvPr>
          <p:cNvSpPr txBox="1"/>
          <p:nvPr/>
        </p:nvSpPr>
        <p:spPr>
          <a:xfrm>
            <a:off x="10208707" y="5463547"/>
            <a:ext cx="830809"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25%</a:t>
            </a:r>
          </a:p>
        </p:txBody>
      </p:sp>
      <p:sp>
        <p:nvSpPr>
          <p:cNvPr id="41" name="TextBox 40">
            <a:extLst>
              <a:ext uri="{FF2B5EF4-FFF2-40B4-BE49-F238E27FC236}">
                <a16:creationId xmlns:a16="http://schemas.microsoft.com/office/drawing/2014/main" id="{C07F9F9E-A47C-F2D1-270A-972E3E4C95A8}"/>
              </a:ext>
            </a:extLst>
          </p:cNvPr>
          <p:cNvSpPr txBox="1"/>
          <p:nvPr/>
        </p:nvSpPr>
        <p:spPr>
          <a:xfrm>
            <a:off x="11076156" y="5471505"/>
            <a:ext cx="795484"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34%</a:t>
            </a:r>
          </a:p>
        </p:txBody>
      </p:sp>
      <p:cxnSp>
        <p:nvCxnSpPr>
          <p:cNvPr id="42" name="Straight Connector 41">
            <a:extLst>
              <a:ext uri="{FF2B5EF4-FFF2-40B4-BE49-F238E27FC236}">
                <a16:creationId xmlns:a16="http://schemas.microsoft.com/office/drawing/2014/main" id="{71213400-A4D8-1CCE-8296-B9B41B2A4A03}"/>
              </a:ext>
            </a:extLst>
          </p:cNvPr>
          <p:cNvCxnSpPr/>
          <p:nvPr/>
        </p:nvCxnSpPr>
        <p:spPr>
          <a:xfrm>
            <a:off x="9468747" y="5513495"/>
            <a:ext cx="574363" cy="0"/>
          </a:xfrm>
          <a:prstGeom prst="line">
            <a:avLst/>
          </a:prstGeom>
          <a:ln w="31750">
            <a:solidFill>
              <a:srgbClr val="28803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460E028-550F-541A-A60E-E478BBC39BAA}"/>
              </a:ext>
            </a:extLst>
          </p:cNvPr>
          <p:cNvCxnSpPr/>
          <p:nvPr/>
        </p:nvCxnSpPr>
        <p:spPr>
          <a:xfrm>
            <a:off x="10317342" y="5510030"/>
            <a:ext cx="574363" cy="0"/>
          </a:xfrm>
          <a:prstGeom prst="line">
            <a:avLst/>
          </a:prstGeom>
          <a:ln w="31750">
            <a:solidFill>
              <a:srgbClr val="2E76B9"/>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642358E-47A1-DA30-C7D7-CC5DD4D9A6C0}"/>
              </a:ext>
            </a:extLst>
          </p:cNvPr>
          <p:cNvCxnSpPr/>
          <p:nvPr/>
        </p:nvCxnSpPr>
        <p:spPr>
          <a:xfrm>
            <a:off x="11186717" y="5506565"/>
            <a:ext cx="574363" cy="0"/>
          </a:xfrm>
          <a:prstGeom prst="line">
            <a:avLst/>
          </a:prstGeom>
          <a:ln w="31750">
            <a:solidFill>
              <a:srgbClr val="D8397E"/>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CF62406-16D8-9020-976F-19F1027B8FA8}"/>
              </a:ext>
            </a:extLst>
          </p:cNvPr>
          <p:cNvSpPr/>
          <p:nvPr/>
        </p:nvSpPr>
        <p:spPr>
          <a:xfrm>
            <a:off x="269034" y="520593"/>
            <a:ext cx="11657757" cy="950617"/>
          </a:xfrm>
          <a:prstGeom prst="rect">
            <a:avLst/>
          </a:prstGeom>
          <a:solidFill>
            <a:srgbClr val="288036"/>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EBBD7D49-4248-8078-9B0D-88BBE38C3122}"/>
              </a:ext>
            </a:extLst>
          </p:cNvPr>
          <p:cNvSpPr txBox="1"/>
          <p:nvPr/>
        </p:nvSpPr>
        <p:spPr>
          <a:xfrm>
            <a:off x="271783" y="518217"/>
            <a:ext cx="5656406" cy="954107"/>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LOCAL LEARNING COMMUNITY - DEMOGRAPHICS</a:t>
            </a:r>
          </a:p>
        </p:txBody>
      </p:sp>
      <p:sp>
        <p:nvSpPr>
          <p:cNvPr id="22" name="TextBox 21">
            <a:extLst>
              <a:ext uri="{FF2B5EF4-FFF2-40B4-BE49-F238E27FC236}">
                <a16:creationId xmlns:a16="http://schemas.microsoft.com/office/drawing/2014/main" id="{2233E369-02EC-E581-7EB2-1645222BCA0B}"/>
              </a:ext>
            </a:extLst>
          </p:cNvPr>
          <p:cNvSpPr txBox="1"/>
          <p:nvPr/>
        </p:nvSpPr>
        <p:spPr>
          <a:xfrm>
            <a:off x="7488936" y="712264"/>
            <a:ext cx="3458549"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NORTH KESTEVEN</a:t>
            </a:r>
          </a:p>
        </p:txBody>
      </p:sp>
      <p:pic>
        <p:nvPicPr>
          <p:cNvPr id="6" name="Picture 5">
            <a:extLst>
              <a:ext uri="{FF2B5EF4-FFF2-40B4-BE49-F238E27FC236}">
                <a16:creationId xmlns:a16="http://schemas.microsoft.com/office/drawing/2014/main" id="{01DEAA6F-3E3F-C419-966A-857C51828F63}"/>
              </a:ext>
            </a:extLst>
          </p:cNvPr>
          <p:cNvPicPr>
            <a:picLocks noChangeAspect="1"/>
          </p:cNvPicPr>
          <p:nvPr/>
        </p:nvPicPr>
        <p:blipFill>
          <a:blip r:embed="rId5"/>
          <a:stretch>
            <a:fillRect/>
          </a:stretch>
        </p:blipFill>
        <p:spPr>
          <a:xfrm>
            <a:off x="9189296" y="1464895"/>
            <a:ext cx="863187" cy="887749"/>
          </a:xfrm>
          <a:prstGeom prst="rect">
            <a:avLst/>
          </a:prstGeom>
        </p:spPr>
      </p:pic>
      <p:pic>
        <p:nvPicPr>
          <p:cNvPr id="7" name="Picture 6">
            <a:extLst>
              <a:ext uri="{FF2B5EF4-FFF2-40B4-BE49-F238E27FC236}">
                <a16:creationId xmlns:a16="http://schemas.microsoft.com/office/drawing/2014/main" id="{852DDBA5-1FA7-6CA4-47C6-803F0D617E41}"/>
              </a:ext>
            </a:extLst>
          </p:cNvPr>
          <p:cNvPicPr>
            <a:picLocks noChangeAspect="1"/>
          </p:cNvPicPr>
          <p:nvPr/>
        </p:nvPicPr>
        <p:blipFill>
          <a:blip r:embed="rId5">
            <a:biLevel thresh="25000"/>
          </a:blip>
          <a:stretch>
            <a:fillRect/>
          </a:stretch>
        </p:blipFill>
        <p:spPr>
          <a:xfrm>
            <a:off x="10895331" y="467819"/>
            <a:ext cx="1018460" cy="1047440"/>
          </a:xfrm>
          <a:prstGeom prst="rect">
            <a:avLst/>
          </a:prstGeom>
        </p:spPr>
      </p:pic>
      <p:pic>
        <p:nvPicPr>
          <p:cNvPr id="15" name="Picture 14">
            <a:extLst>
              <a:ext uri="{FF2B5EF4-FFF2-40B4-BE49-F238E27FC236}">
                <a16:creationId xmlns:a16="http://schemas.microsoft.com/office/drawing/2014/main" id="{346A61BA-7588-A6F8-807F-8AB82518A129}"/>
              </a:ext>
            </a:extLst>
          </p:cNvPr>
          <p:cNvPicPr>
            <a:picLocks noChangeAspect="1"/>
          </p:cNvPicPr>
          <p:nvPr/>
        </p:nvPicPr>
        <p:blipFill>
          <a:blip r:embed="rId6"/>
          <a:stretch>
            <a:fillRect/>
          </a:stretch>
        </p:blipFill>
        <p:spPr>
          <a:xfrm>
            <a:off x="10312811" y="1584734"/>
            <a:ext cx="522054" cy="703477"/>
          </a:xfrm>
          <a:prstGeom prst="rect">
            <a:avLst/>
          </a:prstGeom>
        </p:spPr>
      </p:pic>
    </p:spTree>
    <p:extLst>
      <p:ext uri="{BB962C8B-B14F-4D97-AF65-F5344CB8AC3E}">
        <p14:creationId xmlns:p14="http://schemas.microsoft.com/office/powerpoint/2010/main" val="1225523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erial view of people walking">
            <a:extLst>
              <a:ext uri="{FF2B5EF4-FFF2-40B4-BE49-F238E27FC236}">
                <a16:creationId xmlns:a16="http://schemas.microsoft.com/office/drawing/2014/main" id="{BC8A6B7F-FC21-FC7D-574F-9E898CDC154D}"/>
              </a:ext>
            </a:extLst>
          </p:cNvPr>
          <p:cNvPicPr>
            <a:picLocks noChangeAspect="1"/>
          </p:cNvPicPr>
          <p:nvPr/>
        </p:nvPicPr>
        <p:blipFill rotWithShape="1">
          <a:blip r:embed="rId3" cstate="email">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b="1733"/>
          <a:stretch/>
        </p:blipFill>
        <p:spPr>
          <a:xfrm>
            <a:off x="8057327" y="1531993"/>
            <a:ext cx="3836204" cy="4967130"/>
          </a:xfrm>
          <a:prstGeom prst="rect">
            <a:avLst/>
          </a:prstGeom>
        </p:spPr>
      </p:pic>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288036"/>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452984D9-E041-4FA9-B011-4D47EED52240}"/>
              </a:ext>
            </a:extLst>
          </p:cNvPr>
          <p:cNvSpPr txBox="1"/>
          <p:nvPr/>
        </p:nvSpPr>
        <p:spPr>
          <a:xfrm>
            <a:off x="267117" y="1549713"/>
            <a:ext cx="7790206" cy="5287858"/>
          </a:xfrm>
          <a:prstGeom prst="rect">
            <a:avLst/>
          </a:prstGeom>
          <a:noFill/>
        </p:spPr>
        <p:txBody>
          <a:bodyPr wrap="square" rtlCol="0">
            <a:spAutoFit/>
          </a:bodyPr>
          <a:lstStyle/>
          <a:p>
            <a:pPr marL="285750" lvl="0" indent="-285750" defTabSz="457200">
              <a:lnSpc>
                <a:spcPct val="110000"/>
              </a:lnSpc>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Relatively high level of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population growth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at 7.7% between 2011 and 2021.</a:t>
            </a:r>
          </a:p>
          <a:p>
            <a:pPr marL="285750" lvl="0" indent="-285750" defTabSz="457200">
              <a:lnSpc>
                <a:spcPct val="110000"/>
              </a:lnSpc>
              <a:spcAft>
                <a:spcPts val="12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Strong growth in young (0-17) people (3.6%; Greater Lincolnshire, 1.0%; England,  3.9%) and in those of working age (3.8%; Greater Lincolnshire, 1.4%; England, 4.0%). </a:t>
            </a:r>
          </a:p>
          <a:p>
            <a:pPr marL="285750" lvl="0" indent="-285750" defTabSz="457200">
              <a:lnSpc>
                <a:spcPct val="110000"/>
              </a:lnSpc>
              <a:spcAft>
                <a:spcPts val="1200"/>
              </a:spcAft>
              <a:buFontTx/>
              <a:buChar char="-"/>
              <a:defRPr/>
            </a:pPr>
            <a:r>
              <a:rPr lang="en-US" altLang="en-US" sz="1400" dirty="0">
                <a:latin typeface="Arial Nova" panose="020B0504020202020204" pitchFamily="34" charset="0"/>
                <a:ea typeface="Segoe UI Historic" panose="020B0502040204020203" pitchFamily="34" charset="0"/>
                <a:cs typeface="Segoe UI Historic" panose="020B0502040204020203" pitchFamily="34" charset="0"/>
              </a:rPr>
              <a:t>In terms of </a:t>
            </a:r>
            <a:r>
              <a:rPr lang="en-US" altLang="en-US" sz="1400" b="1" dirty="0">
                <a:latin typeface="Arial Nova" panose="020B0504020202020204" pitchFamily="34" charset="0"/>
                <a:ea typeface="Segoe UI Historic" panose="020B0502040204020203" pitchFamily="34" charset="0"/>
                <a:cs typeface="Segoe UI Historic" panose="020B0502040204020203" pitchFamily="34" charset="0"/>
              </a:rPr>
              <a:t>usual residents living one year ago at a different address outside of the UK</a:t>
            </a:r>
            <a:r>
              <a:rPr lang="en-US" altLang="en-US" sz="1400" dirty="0">
                <a:latin typeface="Arial Nova" panose="020B0504020202020204" pitchFamily="34" charset="0"/>
                <a:ea typeface="Segoe UI Historic" panose="020B0502040204020203" pitchFamily="34" charset="0"/>
                <a:cs typeface="Segoe UI Historic" panose="020B0502040204020203" pitchFamily="34" charset="0"/>
              </a:rPr>
              <a:t>, then at 0.6%, this proportion is in line with the Greater Lincolnshire average (0.6%) but below the national average (0.9%).</a:t>
            </a:r>
          </a:p>
          <a:p>
            <a:pPr marL="285750" lvl="0" indent="-285750" defTabSz="457200">
              <a:lnSpc>
                <a:spcPct val="110000"/>
              </a:lnSpc>
              <a:spcAft>
                <a:spcPts val="138"/>
              </a:spcAft>
              <a:buFontTx/>
              <a:buChar char="-"/>
              <a:defRPr/>
            </a:pPr>
            <a:r>
              <a:rPr lang="en-US" altLang="en-US" sz="1400" dirty="0">
                <a:latin typeface="Arial Nova" panose="020B0504020202020204" pitchFamily="34" charset="0"/>
                <a:ea typeface="Segoe UI Historic" panose="020B0502040204020203" pitchFamily="34" charset="0"/>
                <a:cs typeface="Segoe UI Historic" panose="020B0502040204020203" pitchFamily="34" charset="0"/>
              </a:rPr>
              <a:t>1.0% of Lincolnshire households have no adult but at least one child aged 3-15 with English as the main language (Greater Lincolnshire, 0.9%; England, 1.4%), and 3.8% of households have no people who have English as main language (Greater Lincolnshire, 3.5%; England, 5.0%).</a:t>
            </a:r>
          </a:p>
          <a:p>
            <a:pPr marL="285750" lvl="0" indent="-285750" defTabSz="457200">
              <a:lnSpc>
                <a:spcPct val="110000"/>
              </a:lnSpc>
              <a:spcAft>
                <a:spcPts val="1200"/>
              </a:spcAft>
              <a:buFontTx/>
              <a:buChar char="-"/>
              <a:defRPr/>
            </a:pPr>
            <a:r>
              <a:rPr lang="en-US" altLang="en-US" sz="1400" dirty="0">
                <a:latin typeface="Arial Nova" panose="020B0504020202020204" pitchFamily="34" charset="0"/>
                <a:ea typeface="Segoe UI Historic" panose="020B0502040204020203" pitchFamily="34" charset="0"/>
                <a:cs typeface="Segoe UI Historic" panose="020B0502040204020203" pitchFamily="34" charset="0"/>
              </a:rPr>
              <a:t>6% of residents (46,238 people), have a </a:t>
            </a:r>
            <a:r>
              <a:rPr lang="en-US" altLang="en-US" sz="1400" b="1" dirty="0">
                <a:latin typeface="Arial Nova" panose="020B0504020202020204" pitchFamily="34" charset="0"/>
                <a:ea typeface="Segoe UI Historic" panose="020B0502040204020203" pitchFamily="34" charset="0"/>
                <a:cs typeface="Segoe UI Historic" panose="020B0502040204020203" pitchFamily="34" charset="0"/>
              </a:rPr>
              <a:t>main language that is not English</a:t>
            </a:r>
            <a:r>
              <a:rPr lang="en-US" altLang="en-US" sz="1400" dirty="0">
                <a:latin typeface="Arial Nova" panose="020B0504020202020204" pitchFamily="34" charset="0"/>
                <a:ea typeface="Segoe UI Historic" panose="020B0502040204020203" pitchFamily="34" charset="0"/>
                <a:cs typeface="Segoe UI Historic" panose="020B0502040204020203" pitchFamily="34" charset="0"/>
              </a:rPr>
              <a:t>, and of those residents a quarter (25% - 11,445 people) describe themselves as either not being able to speak English well or at all (Greater Lincolnshire, 25%; England, 20%). </a:t>
            </a:r>
          </a:p>
          <a:p>
            <a:pPr marL="285750" lvl="0" indent="-285750" defTabSz="457200">
              <a:lnSpc>
                <a:spcPct val="110000"/>
              </a:lnSpc>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At 21%, Lincolnshire continues to have a proportion of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residents aged 16+ with no qualifications</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that is higher than the national average (though this is down five percentage points from 26% in 2011, partly closing the gap on national performance on this indicator which fell four percentage points from 22% to 18% over this period).</a:t>
            </a:r>
          </a:p>
          <a:p>
            <a:pPr marL="285750" lvl="0" indent="-285750" defTabSz="457200">
              <a:lnSpc>
                <a:spcPct val="110000"/>
              </a:lnSpc>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Just over a quarter (26%) of Lincolnshire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residents aged 16+ have a level 4 qualification or above</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(Greater Lincolnshire, 25%; England, 34%). This is an increase of 5 percentage points since 2011 although nationally this measure improved by 7 percentage points to 34%). </a:t>
            </a:r>
            <a:endParaRPr lang="en-US" altLang="en-US" sz="1400" dirty="0">
              <a:latin typeface="Arial Nova" panose="020B0504020202020204" pitchFamily="34" charset="0"/>
              <a:ea typeface="Segoe UI Historic" panose="020B0502040204020203" pitchFamily="34" charset="0"/>
              <a:cs typeface="Segoe UI Historic" panose="020B0502040204020203" pitchFamily="34" charset="0"/>
            </a:endParaRP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EBF6B5B0-B85B-4D0E-3D65-FDEEAA63F854}"/>
              </a:ext>
            </a:extLst>
          </p:cNvPr>
          <p:cNvSpPr/>
          <p:nvPr/>
        </p:nvSpPr>
        <p:spPr>
          <a:xfrm>
            <a:off x="8057327" y="1520051"/>
            <a:ext cx="3836204" cy="5054706"/>
          </a:xfrm>
          <a:prstGeom prst="rect">
            <a:avLst/>
          </a:prstGeom>
          <a:solidFill>
            <a:srgbClr val="0C8036">
              <a:alpha val="10336"/>
            </a:srgbClr>
          </a:solidFill>
          <a:ln>
            <a:noFill/>
          </a:ln>
          <a:effectLst/>
        </p:spPr>
        <p:style>
          <a:lnRef idx="1">
            <a:schemeClr val="accent1"/>
          </a:lnRef>
          <a:fillRef idx="3">
            <a:schemeClr val="accent1"/>
          </a:fillRef>
          <a:effectRef idx="2">
            <a:schemeClr val="accent1"/>
          </a:effectRef>
          <a:fontRef idx="minor">
            <a:schemeClr val="lt1"/>
          </a:fontRef>
        </p:style>
      </p:sp>
      <p:pic>
        <p:nvPicPr>
          <p:cNvPr id="22" name="Picture 21" descr="A picture containing text, plant, flower, wheel&#10;&#10;Description automatically generated">
            <a:extLst>
              <a:ext uri="{FF2B5EF4-FFF2-40B4-BE49-F238E27FC236}">
                <a16:creationId xmlns:a16="http://schemas.microsoft.com/office/drawing/2014/main" id="{52222CE3-6D13-015E-3229-6229AB7A5C1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20612" y="1573965"/>
            <a:ext cx="469899" cy="714246"/>
          </a:xfrm>
          <a:prstGeom prst="rect">
            <a:avLst/>
          </a:prstGeom>
        </p:spPr>
      </p:pic>
      <p:sp>
        <p:nvSpPr>
          <p:cNvPr id="27" name="TextBox 26">
            <a:extLst>
              <a:ext uri="{FF2B5EF4-FFF2-40B4-BE49-F238E27FC236}">
                <a16:creationId xmlns:a16="http://schemas.microsoft.com/office/drawing/2014/main" id="{9E462C14-D268-86B2-90DC-23FA68491DEA}"/>
              </a:ext>
            </a:extLst>
          </p:cNvPr>
          <p:cNvSpPr txBox="1"/>
          <p:nvPr/>
        </p:nvSpPr>
        <p:spPr>
          <a:xfrm>
            <a:off x="8050872" y="2190239"/>
            <a:ext cx="1195191" cy="738664"/>
          </a:xfrm>
          <a:prstGeom prst="rect">
            <a:avLst/>
          </a:prstGeom>
          <a:noFill/>
        </p:spPr>
        <p:txBody>
          <a:bodyPr wrap="square" rtlCol="0">
            <a:spAutoFit/>
          </a:bodyPr>
          <a:lstStyle/>
          <a:p>
            <a:r>
              <a:rPr lang="en-US" sz="1400" b="1" dirty="0">
                <a:latin typeface="Arial Nova" panose="020B0504020202020204" pitchFamily="34" charset="0"/>
              </a:rPr>
              <a:t>Population change, 2011-2021</a:t>
            </a:r>
          </a:p>
        </p:txBody>
      </p:sp>
      <p:sp>
        <p:nvSpPr>
          <p:cNvPr id="29" name="TextBox 28">
            <a:extLst>
              <a:ext uri="{FF2B5EF4-FFF2-40B4-BE49-F238E27FC236}">
                <a16:creationId xmlns:a16="http://schemas.microsoft.com/office/drawing/2014/main" id="{DB87A49D-50EC-2863-064B-FFD1504007EE}"/>
              </a:ext>
            </a:extLst>
          </p:cNvPr>
          <p:cNvSpPr txBox="1"/>
          <p:nvPr/>
        </p:nvSpPr>
        <p:spPr>
          <a:xfrm>
            <a:off x="10033996" y="2422344"/>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5.4%</a:t>
            </a:r>
          </a:p>
        </p:txBody>
      </p:sp>
      <p:sp>
        <p:nvSpPr>
          <p:cNvPr id="30" name="TextBox 29">
            <a:extLst>
              <a:ext uri="{FF2B5EF4-FFF2-40B4-BE49-F238E27FC236}">
                <a16:creationId xmlns:a16="http://schemas.microsoft.com/office/drawing/2014/main" id="{95A2CDD6-D66D-E67E-6DD5-EE265B7B3406}"/>
              </a:ext>
            </a:extLst>
          </p:cNvPr>
          <p:cNvSpPr txBox="1"/>
          <p:nvPr/>
        </p:nvSpPr>
        <p:spPr>
          <a:xfrm>
            <a:off x="10878876" y="2429931"/>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6.6%</a:t>
            </a:r>
          </a:p>
        </p:txBody>
      </p:sp>
      <p:sp>
        <p:nvSpPr>
          <p:cNvPr id="31" name="TextBox 30">
            <a:extLst>
              <a:ext uri="{FF2B5EF4-FFF2-40B4-BE49-F238E27FC236}">
                <a16:creationId xmlns:a16="http://schemas.microsoft.com/office/drawing/2014/main" id="{E6801B54-40CE-914A-F487-BBDC7976F720}"/>
              </a:ext>
            </a:extLst>
          </p:cNvPr>
          <p:cNvSpPr txBox="1"/>
          <p:nvPr/>
        </p:nvSpPr>
        <p:spPr>
          <a:xfrm>
            <a:off x="8057326" y="6108515"/>
            <a:ext cx="3836203" cy="461665"/>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2011 and 2021 Censuses, Office for National Statistics</a:t>
            </a:r>
          </a:p>
        </p:txBody>
      </p:sp>
      <p:sp>
        <p:nvSpPr>
          <p:cNvPr id="32" name="TextBox 31">
            <a:extLst>
              <a:ext uri="{FF2B5EF4-FFF2-40B4-BE49-F238E27FC236}">
                <a16:creationId xmlns:a16="http://schemas.microsoft.com/office/drawing/2014/main" id="{75D58228-C940-F2A0-440B-EB8A6A91281E}"/>
              </a:ext>
            </a:extLst>
          </p:cNvPr>
          <p:cNvSpPr txBox="1"/>
          <p:nvPr/>
        </p:nvSpPr>
        <p:spPr>
          <a:xfrm>
            <a:off x="8057326" y="4024129"/>
            <a:ext cx="1467550" cy="954107"/>
          </a:xfrm>
          <a:prstGeom prst="rect">
            <a:avLst/>
          </a:prstGeom>
          <a:noFill/>
        </p:spPr>
        <p:txBody>
          <a:bodyPr wrap="square" rtlCol="0">
            <a:spAutoFit/>
          </a:bodyPr>
          <a:lstStyle/>
          <a:p>
            <a:r>
              <a:rPr lang="en-US" sz="1400" b="1" dirty="0">
                <a:latin typeface="Arial Nova" panose="020B0504020202020204" pitchFamily="34" charset="0"/>
              </a:rPr>
              <a:t>% of residents with a main language not English, 2021</a:t>
            </a:r>
          </a:p>
        </p:txBody>
      </p:sp>
      <p:sp>
        <p:nvSpPr>
          <p:cNvPr id="33" name="TextBox 32">
            <a:extLst>
              <a:ext uri="{FF2B5EF4-FFF2-40B4-BE49-F238E27FC236}">
                <a16:creationId xmlns:a16="http://schemas.microsoft.com/office/drawing/2014/main" id="{708D9C1F-8E5E-B1D0-1B9C-65BF774A6529}"/>
              </a:ext>
            </a:extLst>
          </p:cNvPr>
          <p:cNvSpPr txBox="1"/>
          <p:nvPr/>
        </p:nvSpPr>
        <p:spPr>
          <a:xfrm>
            <a:off x="9457541" y="4249409"/>
            <a:ext cx="826967"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6%</a:t>
            </a:r>
          </a:p>
        </p:txBody>
      </p:sp>
      <p:sp>
        <p:nvSpPr>
          <p:cNvPr id="34" name="TextBox 33">
            <a:extLst>
              <a:ext uri="{FF2B5EF4-FFF2-40B4-BE49-F238E27FC236}">
                <a16:creationId xmlns:a16="http://schemas.microsoft.com/office/drawing/2014/main" id="{D9CF295D-2DFC-5689-1697-68D576A847B7}"/>
              </a:ext>
            </a:extLst>
          </p:cNvPr>
          <p:cNvSpPr txBox="1"/>
          <p:nvPr/>
        </p:nvSpPr>
        <p:spPr>
          <a:xfrm>
            <a:off x="10323376" y="4249410"/>
            <a:ext cx="72912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6%</a:t>
            </a:r>
          </a:p>
        </p:txBody>
      </p:sp>
      <p:sp>
        <p:nvSpPr>
          <p:cNvPr id="35" name="TextBox 34">
            <a:extLst>
              <a:ext uri="{FF2B5EF4-FFF2-40B4-BE49-F238E27FC236}">
                <a16:creationId xmlns:a16="http://schemas.microsoft.com/office/drawing/2014/main" id="{E206CCCC-82F6-E103-F47B-C2F050D23DA6}"/>
              </a:ext>
            </a:extLst>
          </p:cNvPr>
          <p:cNvSpPr txBox="1"/>
          <p:nvPr/>
        </p:nvSpPr>
        <p:spPr>
          <a:xfrm>
            <a:off x="11190293" y="4249410"/>
            <a:ext cx="72912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9%</a:t>
            </a:r>
          </a:p>
        </p:txBody>
      </p:sp>
      <p:sp>
        <p:nvSpPr>
          <p:cNvPr id="36" name="TextBox 35">
            <a:extLst>
              <a:ext uri="{FF2B5EF4-FFF2-40B4-BE49-F238E27FC236}">
                <a16:creationId xmlns:a16="http://schemas.microsoft.com/office/drawing/2014/main" id="{C68317BD-AA39-0021-F68B-BAB2A25B30D4}"/>
              </a:ext>
            </a:extLst>
          </p:cNvPr>
          <p:cNvSpPr txBox="1"/>
          <p:nvPr/>
        </p:nvSpPr>
        <p:spPr>
          <a:xfrm>
            <a:off x="8057325" y="4958600"/>
            <a:ext cx="1377620" cy="1169551"/>
          </a:xfrm>
          <a:prstGeom prst="rect">
            <a:avLst/>
          </a:prstGeom>
          <a:noFill/>
        </p:spPr>
        <p:txBody>
          <a:bodyPr wrap="square" rtlCol="0">
            <a:spAutoFit/>
          </a:bodyPr>
          <a:lstStyle/>
          <a:p>
            <a:r>
              <a:rPr lang="en-US" sz="1400" b="1" dirty="0">
                <a:latin typeface="Arial Nova" panose="020B0504020202020204" pitchFamily="34" charset="0"/>
              </a:rPr>
              <a:t>% of residents aged 16+ with no quals / level 4+ quals, 2021</a:t>
            </a:r>
          </a:p>
        </p:txBody>
      </p:sp>
      <p:sp>
        <p:nvSpPr>
          <p:cNvPr id="40" name="TextBox 39">
            <a:extLst>
              <a:ext uri="{FF2B5EF4-FFF2-40B4-BE49-F238E27FC236}">
                <a16:creationId xmlns:a16="http://schemas.microsoft.com/office/drawing/2014/main" id="{394284CA-B2F7-D317-8D3E-FA05BDB2BBC1}"/>
              </a:ext>
            </a:extLst>
          </p:cNvPr>
          <p:cNvSpPr txBox="1"/>
          <p:nvPr/>
        </p:nvSpPr>
        <p:spPr>
          <a:xfrm>
            <a:off x="8050872" y="2990062"/>
            <a:ext cx="1467550" cy="954107"/>
          </a:xfrm>
          <a:prstGeom prst="rect">
            <a:avLst/>
          </a:prstGeom>
          <a:noFill/>
        </p:spPr>
        <p:txBody>
          <a:bodyPr wrap="square" rtlCol="0">
            <a:spAutoFit/>
          </a:bodyPr>
          <a:lstStyle/>
          <a:p>
            <a:r>
              <a:rPr lang="en-US" sz="1400" b="1" dirty="0">
                <a:latin typeface="Arial Nova" panose="020B0504020202020204" pitchFamily="34" charset="0"/>
              </a:rPr>
              <a:t>% of residents living outside UK one year ago, 2021</a:t>
            </a:r>
          </a:p>
        </p:txBody>
      </p:sp>
      <p:sp>
        <p:nvSpPr>
          <p:cNvPr id="41" name="TextBox 40">
            <a:extLst>
              <a:ext uri="{FF2B5EF4-FFF2-40B4-BE49-F238E27FC236}">
                <a16:creationId xmlns:a16="http://schemas.microsoft.com/office/drawing/2014/main" id="{72564216-5E08-69D8-2F76-B6AD797AF93A}"/>
              </a:ext>
            </a:extLst>
          </p:cNvPr>
          <p:cNvSpPr txBox="1"/>
          <p:nvPr/>
        </p:nvSpPr>
        <p:spPr>
          <a:xfrm>
            <a:off x="9183752" y="3231889"/>
            <a:ext cx="1077810"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0.6%</a:t>
            </a:r>
          </a:p>
        </p:txBody>
      </p:sp>
      <p:sp>
        <p:nvSpPr>
          <p:cNvPr id="42" name="TextBox 41">
            <a:extLst>
              <a:ext uri="{FF2B5EF4-FFF2-40B4-BE49-F238E27FC236}">
                <a16:creationId xmlns:a16="http://schemas.microsoft.com/office/drawing/2014/main" id="{3FEC5FF4-8EDB-12FE-318C-6CBB9BCA60B6}"/>
              </a:ext>
            </a:extLst>
          </p:cNvPr>
          <p:cNvSpPr txBox="1"/>
          <p:nvPr/>
        </p:nvSpPr>
        <p:spPr>
          <a:xfrm>
            <a:off x="10034186" y="3227802"/>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0.6%</a:t>
            </a:r>
          </a:p>
        </p:txBody>
      </p:sp>
      <p:sp>
        <p:nvSpPr>
          <p:cNvPr id="43" name="TextBox 42">
            <a:extLst>
              <a:ext uri="{FF2B5EF4-FFF2-40B4-BE49-F238E27FC236}">
                <a16:creationId xmlns:a16="http://schemas.microsoft.com/office/drawing/2014/main" id="{DC2D2D9D-16BC-B79A-BC1B-80BAED3D1E42}"/>
              </a:ext>
            </a:extLst>
          </p:cNvPr>
          <p:cNvSpPr txBox="1"/>
          <p:nvPr/>
        </p:nvSpPr>
        <p:spPr>
          <a:xfrm>
            <a:off x="10896746" y="3233191"/>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0.9%</a:t>
            </a:r>
          </a:p>
        </p:txBody>
      </p:sp>
      <p:sp>
        <p:nvSpPr>
          <p:cNvPr id="28" name="TextBox 27">
            <a:extLst>
              <a:ext uri="{FF2B5EF4-FFF2-40B4-BE49-F238E27FC236}">
                <a16:creationId xmlns:a16="http://schemas.microsoft.com/office/drawing/2014/main" id="{A664A5F8-D016-E6DF-9DBB-04752DA86A23}"/>
              </a:ext>
            </a:extLst>
          </p:cNvPr>
          <p:cNvSpPr txBox="1"/>
          <p:nvPr/>
        </p:nvSpPr>
        <p:spPr>
          <a:xfrm>
            <a:off x="9257734" y="2423701"/>
            <a:ext cx="935031"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7.7%</a:t>
            </a:r>
          </a:p>
        </p:txBody>
      </p:sp>
      <p:sp>
        <p:nvSpPr>
          <p:cNvPr id="23" name="Up Arrow 22">
            <a:extLst>
              <a:ext uri="{FF2B5EF4-FFF2-40B4-BE49-F238E27FC236}">
                <a16:creationId xmlns:a16="http://schemas.microsoft.com/office/drawing/2014/main" id="{4A52695C-5003-640F-6980-364A2ACD38F4}"/>
              </a:ext>
            </a:extLst>
          </p:cNvPr>
          <p:cNvSpPr/>
          <p:nvPr/>
        </p:nvSpPr>
        <p:spPr>
          <a:xfrm>
            <a:off x="9915056" y="2122635"/>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p Arrow 24">
            <a:extLst>
              <a:ext uri="{FF2B5EF4-FFF2-40B4-BE49-F238E27FC236}">
                <a16:creationId xmlns:a16="http://schemas.microsoft.com/office/drawing/2014/main" id="{AE6321D7-2D73-0633-8A85-B4A08F9CDAAA}"/>
              </a:ext>
            </a:extLst>
          </p:cNvPr>
          <p:cNvSpPr/>
          <p:nvPr/>
        </p:nvSpPr>
        <p:spPr>
          <a:xfrm>
            <a:off x="10763898" y="2127371"/>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Up Arrow 43">
            <a:extLst>
              <a:ext uri="{FF2B5EF4-FFF2-40B4-BE49-F238E27FC236}">
                <a16:creationId xmlns:a16="http://schemas.microsoft.com/office/drawing/2014/main" id="{7EE53C35-4148-B259-B6A5-E51B40ED5FB8}"/>
              </a:ext>
            </a:extLst>
          </p:cNvPr>
          <p:cNvSpPr/>
          <p:nvPr/>
        </p:nvSpPr>
        <p:spPr>
          <a:xfrm>
            <a:off x="11600309" y="2137880"/>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5" name="Straight Connector 44">
            <a:extLst>
              <a:ext uri="{FF2B5EF4-FFF2-40B4-BE49-F238E27FC236}">
                <a16:creationId xmlns:a16="http://schemas.microsoft.com/office/drawing/2014/main" id="{97152A8C-35C9-4DD3-C4B0-35B42818790A}"/>
              </a:ext>
            </a:extLst>
          </p:cNvPr>
          <p:cNvCxnSpPr/>
          <p:nvPr/>
        </p:nvCxnSpPr>
        <p:spPr>
          <a:xfrm>
            <a:off x="9468747" y="5513495"/>
            <a:ext cx="574363" cy="0"/>
          </a:xfrm>
          <a:prstGeom prst="line">
            <a:avLst/>
          </a:prstGeom>
          <a:ln w="31750">
            <a:solidFill>
              <a:srgbClr val="28803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4A06DFE-5246-904E-FD98-5049F7B38473}"/>
              </a:ext>
            </a:extLst>
          </p:cNvPr>
          <p:cNvCxnSpPr/>
          <p:nvPr/>
        </p:nvCxnSpPr>
        <p:spPr>
          <a:xfrm>
            <a:off x="10317342" y="5510030"/>
            <a:ext cx="574363" cy="0"/>
          </a:xfrm>
          <a:prstGeom prst="line">
            <a:avLst/>
          </a:prstGeom>
          <a:ln w="31750">
            <a:solidFill>
              <a:srgbClr val="2E76B9"/>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2734408-0FD5-E650-9882-04E3CC2C6B59}"/>
              </a:ext>
            </a:extLst>
          </p:cNvPr>
          <p:cNvCxnSpPr/>
          <p:nvPr/>
        </p:nvCxnSpPr>
        <p:spPr>
          <a:xfrm>
            <a:off x="11186717" y="5506565"/>
            <a:ext cx="574363" cy="0"/>
          </a:xfrm>
          <a:prstGeom prst="line">
            <a:avLst/>
          </a:prstGeom>
          <a:ln w="31750">
            <a:solidFill>
              <a:srgbClr val="D8397E"/>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52DFEEB-3684-E56E-51C5-B634D76B915B}"/>
              </a:ext>
            </a:extLst>
          </p:cNvPr>
          <p:cNvSpPr txBox="1"/>
          <p:nvPr/>
        </p:nvSpPr>
        <p:spPr>
          <a:xfrm>
            <a:off x="9355943" y="5088101"/>
            <a:ext cx="826967"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21%</a:t>
            </a:r>
          </a:p>
        </p:txBody>
      </p:sp>
      <p:sp>
        <p:nvSpPr>
          <p:cNvPr id="52" name="TextBox 51">
            <a:extLst>
              <a:ext uri="{FF2B5EF4-FFF2-40B4-BE49-F238E27FC236}">
                <a16:creationId xmlns:a16="http://schemas.microsoft.com/office/drawing/2014/main" id="{A34B70A9-495B-9C59-5C5A-7A984850F43F}"/>
              </a:ext>
            </a:extLst>
          </p:cNvPr>
          <p:cNvSpPr txBox="1"/>
          <p:nvPr/>
        </p:nvSpPr>
        <p:spPr>
          <a:xfrm>
            <a:off x="10201781" y="5082545"/>
            <a:ext cx="830809"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21%</a:t>
            </a:r>
          </a:p>
        </p:txBody>
      </p:sp>
      <p:sp>
        <p:nvSpPr>
          <p:cNvPr id="53" name="TextBox 52">
            <a:extLst>
              <a:ext uri="{FF2B5EF4-FFF2-40B4-BE49-F238E27FC236}">
                <a16:creationId xmlns:a16="http://schemas.microsoft.com/office/drawing/2014/main" id="{E6127E68-6E9F-AB09-88B5-E498946B4F8D}"/>
              </a:ext>
            </a:extLst>
          </p:cNvPr>
          <p:cNvSpPr txBox="1"/>
          <p:nvPr/>
        </p:nvSpPr>
        <p:spPr>
          <a:xfrm>
            <a:off x="11069497" y="5077711"/>
            <a:ext cx="795484"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18%</a:t>
            </a:r>
          </a:p>
        </p:txBody>
      </p:sp>
      <p:sp>
        <p:nvSpPr>
          <p:cNvPr id="54" name="TextBox 53">
            <a:extLst>
              <a:ext uri="{FF2B5EF4-FFF2-40B4-BE49-F238E27FC236}">
                <a16:creationId xmlns:a16="http://schemas.microsoft.com/office/drawing/2014/main" id="{3CA66EFB-2940-8F19-78B0-30CF04AFD82F}"/>
              </a:ext>
            </a:extLst>
          </p:cNvPr>
          <p:cNvSpPr txBox="1"/>
          <p:nvPr/>
        </p:nvSpPr>
        <p:spPr>
          <a:xfrm>
            <a:off x="9362869" y="5469103"/>
            <a:ext cx="826967"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26%</a:t>
            </a:r>
          </a:p>
        </p:txBody>
      </p:sp>
      <p:sp>
        <p:nvSpPr>
          <p:cNvPr id="55" name="TextBox 54">
            <a:extLst>
              <a:ext uri="{FF2B5EF4-FFF2-40B4-BE49-F238E27FC236}">
                <a16:creationId xmlns:a16="http://schemas.microsoft.com/office/drawing/2014/main" id="{071D4A52-9825-A0FE-3ABE-86CDCD8453FD}"/>
              </a:ext>
            </a:extLst>
          </p:cNvPr>
          <p:cNvSpPr txBox="1"/>
          <p:nvPr/>
        </p:nvSpPr>
        <p:spPr>
          <a:xfrm>
            <a:off x="10208707" y="5463547"/>
            <a:ext cx="830809"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25%</a:t>
            </a:r>
          </a:p>
        </p:txBody>
      </p:sp>
      <p:sp>
        <p:nvSpPr>
          <p:cNvPr id="56" name="TextBox 55">
            <a:extLst>
              <a:ext uri="{FF2B5EF4-FFF2-40B4-BE49-F238E27FC236}">
                <a16:creationId xmlns:a16="http://schemas.microsoft.com/office/drawing/2014/main" id="{32D6287A-E946-BBB3-4D49-77E185A60E5F}"/>
              </a:ext>
            </a:extLst>
          </p:cNvPr>
          <p:cNvSpPr txBox="1"/>
          <p:nvPr/>
        </p:nvSpPr>
        <p:spPr>
          <a:xfrm>
            <a:off x="11076156" y="5471505"/>
            <a:ext cx="795484"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34%</a:t>
            </a:r>
          </a:p>
        </p:txBody>
      </p:sp>
      <p:sp>
        <p:nvSpPr>
          <p:cNvPr id="3" name="TextBox 2">
            <a:extLst>
              <a:ext uri="{FF2B5EF4-FFF2-40B4-BE49-F238E27FC236}">
                <a16:creationId xmlns:a16="http://schemas.microsoft.com/office/drawing/2014/main" id="{2ECCF736-7600-488A-FB2E-BC6AE2A0A280}"/>
              </a:ext>
            </a:extLst>
          </p:cNvPr>
          <p:cNvSpPr txBox="1"/>
          <p:nvPr/>
        </p:nvSpPr>
        <p:spPr>
          <a:xfrm>
            <a:off x="271783" y="518217"/>
            <a:ext cx="5656406" cy="954107"/>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LOCAL LEARNING COMMUNITY - DEMOGRAPHICS</a:t>
            </a:r>
          </a:p>
        </p:txBody>
      </p:sp>
      <p:sp>
        <p:nvSpPr>
          <p:cNvPr id="4" name="TextBox 3">
            <a:extLst>
              <a:ext uri="{FF2B5EF4-FFF2-40B4-BE49-F238E27FC236}">
                <a16:creationId xmlns:a16="http://schemas.microsoft.com/office/drawing/2014/main" id="{D2BE7F26-71B8-ED6F-A61C-796B2F00F563}"/>
              </a:ext>
            </a:extLst>
          </p:cNvPr>
          <p:cNvSpPr txBox="1"/>
          <p:nvPr/>
        </p:nvSpPr>
        <p:spPr>
          <a:xfrm>
            <a:off x="8220456" y="712264"/>
            <a:ext cx="2727029"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LINCOLNSHIRE</a:t>
            </a:r>
          </a:p>
        </p:txBody>
      </p:sp>
      <p:pic>
        <p:nvPicPr>
          <p:cNvPr id="5" name="Picture 4">
            <a:extLst>
              <a:ext uri="{FF2B5EF4-FFF2-40B4-BE49-F238E27FC236}">
                <a16:creationId xmlns:a16="http://schemas.microsoft.com/office/drawing/2014/main" id="{CCC15CF5-03C8-9495-F28B-B2119054DE5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62868" y="1498256"/>
            <a:ext cx="649649" cy="777869"/>
          </a:xfrm>
          <a:prstGeom prst="rect">
            <a:avLst/>
          </a:prstGeom>
        </p:spPr>
      </p:pic>
      <p:pic>
        <p:nvPicPr>
          <p:cNvPr id="6" name="Picture 5">
            <a:extLst>
              <a:ext uri="{FF2B5EF4-FFF2-40B4-BE49-F238E27FC236}">
                <a16:creationId xmlns:a16="http://schemas.microsoft.com/office/drawing/2014/main" id="{EBC5BF82-BC44-291A-23BA-1E2D7EC747FD}"/>
              </a:ext>
            </a:extLst>
          </p:cNvPr>
          <p:cNvPicPr>
            <a:picLocks noChangeAspect="1"/>
          </p:cNvPicPr>
          <p:nvPr/>
        </p:nvPicPr>
        <p:blipFill>
          <a:blip r:embed="rId7" cstate="email">
            <a:biLevel thresh="25000"/>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 uri="{28A0092B-C50C-407E-A947-70E740481C1C}">
                <a14:useLocalDpi xmlns:a14="http://schemas.microsoft.com/office/drawing/2010/main"/>
              </a:ext>
            </a:extLst>
          </a:blip>
          <a:stretch>
            <a:fillRect/>
          </a:stretch>
        </p:blipFill>
        <p:spPr>
          <a:xfrm>
            <a:off x="11018184" y="533303"/>
            <a:ext cx="773015" cy="925584"/>
          </a:xfrm>
          <a:prstGeom prst="rect">
            <a:avLst/>
          </a:prstGeom>
        </p:spPr>
      </p:pic>
      <p:pic>
        <p:nvPicPr>
          <p:cNvPr id="7" name="Picture 6">
            <a:extLst>
              <a:ext uri="{FF2B5EF4-FFF2-40B4-BE49-F238E27FC236}">
                <a16:creationId xmlns:a16="http://schemas.microsoft.com/office/drawing/2014/main" id="{662BDC30-A79B-02BB-4545-BF96715301B3}"/>
              </a:ext>
            </a:extLst>
          </p:cNvPr>
          <p:cNvPicPr>
            <a:picLocks noChangeAspect="1"/>
          </p:cNvPicPr>
          <p:nvPr/>
        </p:nvPicPr>
        <p:blipFill>
          <a:blip r:embed="rId9"/>
          <a:stretch>
            <a:fillRect/>
          </a:stretch>
        </p:blipFill>
        <p:spPr>
          <a:xfrm>
            <a:off x="10312811" y="1584734"/>
            <a:ext cx="522054" cy="703477"/>
          </a:xfrm>
          <a:prstGeom prst="rect">
            <a:avLst/>
          </a:prstGeom>
        </p:spPr>
      </p:pic>
    </p:spTree>
    <p:extLst>
      <p:ext uri="{BB962C8B-B14F-4D97-AF65-F5344CB8AC3E}">
        <p14:creationId xmlns:p14="http://schemas.microsoft.com/office/powerpoint/2010/main" val="1418843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2984D9-E041-4FA9-B011-4D47EED52240}"/>
              </a:ext>
            </a:extLst>
          </p:cNvPr>
          <p:cNvSpPr txBox="1"/>
          <p:nvPr/>
        </p:nvSpPr>
        <p:spPr>
          <a:xfrm>
            <a:off x="267122" y="1708236"/>
            <a:ext cx="7790206" cy="4801058"/>
          </a:xfrm>
          <a:prstGeom prst="rect">
            <a:avLst/>
          </a:prstGeom>
          <a:noFill/>
        </p:spPr>
        <p:txBody>
          <a:bodyPr wrap="square" rtlCol="0">
            <a:spAutoFit/>
          </a:bodyPr>
          <a:lstStyle/>
          <a:p>
            <a:pPr marL="285750" indent="-285750" defTabSz="457200">
              <a:lnSpc>
                <a:spcPct val="110000"/>
              </a:lnSpc>
              <a:spcAft>
                <a:spcPts val="12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Pupils across North Kesteven achieved an average attainment 8 score of 49.0 in 2021/22 (compared to a national average of 48.8), down from 50.7 in 2020/21 but in line with the national trend.  </a:t>
            </a:r>
            <a:endPar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0000"/>
              </a:lnSpc>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Overall, </a:t>
            </a: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apprenticeship start numbers </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have increased by 120 in 2021/22 to 900. This continues a growing trend from a historic low of 750 in 2020/21. This increase has been driven fairly equally across all age groups and levels. </a:t>
            </a:r>
          </a:p>
          <a:p>
            <a:pPr marL="285750" lvl="0" indent="-285750" defTabSz="457200">
              <a:lnSpc>
                <a:spcPct val="110000"/>
              </a:lnSpc>
              <a:spcAft>
                <a:spcPts val="12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The majority (59%) of apprenticeship starts were across the subject areas of ‘Health, Public Services, and Care’ (270 starts – 30%) and ‘Business Administration and Law’ (260 starts – 29%). ‘Engineering and Manufacturing Technologies’ starts were in third place with 120 starts (13%).</a:t>
            </a:r>
            <a:endParaRPr lang="en-US" altLang="en-US" sz="1400" dirty="0">
              <a:solidFill>
                <a:srgbClr val="FF0000"/>
              </a:solidFill>
              <a:latin typeface="Arial Nova" panose="020B0504020202020204" pitchFamily="34" charset="0"/>
              <a:ea typeface="Segoe UI Historic" panose="020B0502040204020203" pitchFamily="34" charset="0"/>
              <a:cs typeface="BrowalliaUPC" panose="020B0604020202020204" pitchFamily="34" charset="-34"/>
            </a:endParaRPr>
          </a:p>
          <a:p>
            <a:pPr marL="285750" indent="-285750" defTabSz="457200">
              <a:lnSpc>
                <a:spcPct val="110000"/>
              </a:lnSpc>
              <a:spcAft>
                <a:spcPts val="12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Similar to other areas, participation levels of those aged 19+ in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‘community learning’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increased in 2021/22 to 690 (up from a low of 600 in 2020/21), whilst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‘education and training’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participation numbers have fallen to 1,510 in 2021/22, down from a high of 1,680 in 2019/20. In contrast to other areas, we do note that this latest level of participation in ‘education and training’ is ‘holding up’ and is broadly in line with  previous years. </a:t>
            </a:r>
          </a:p>
          <a:p>
            <a:pPr marL="285750" indent="-285750" defTabSz="457200">
              <a:lnSpc>
                <a:spcPct val="110000"/>
              </a:lnSpc>
              <a:spcAft>
                <a:spcPts val="1200"/>
              </a:spcAft>
              <a:buFontTx/>
              <a:buChar char="-"/>
              <a:defRPr/>
            </a:pP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Participation in higher education</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in North Kesteven is relatively high, with only five percent of communities in the bottom quintile nationally based on the proportion of 16-year-old state-funded mainstream school pupils who go on into higher education. </a:t>
            </a:r>
            <a:endParaRPr lang="en-US" altLang="en-US" sz="1400" dirty="0">
              <a:solidFill>
                <a:srgbClr val="FF0000"/>
              </a:solidFill>
              <a:latin typeface="Arial Nova" panose="020B0504020202020204" pitchFamily="34" charset="0"/>
              <a:ea typeface="Segoe UI Historic" panose="020B0502040204020203" pitchFamily="34" charset="0"/>
              <a:cs typeface="BrowalliaUPC" panose="020B0604020202020204" pitchFamily="34" charset="-34"/>
            </a:endParaRP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descr="Audience raising hands during work presentation">
            <a:extLst>
              <a:ext uri="{FF2B5EF4-FFF2-40B4-BE49-F238E27FC236}">
                <a16:creationId xmlns:a16="http://schemas.microsoft.com/office/drawing/2014/main" id="{2BFB4688-7F41-A4A1-B606-FA7C918BBE9E}"/>
              </a:ext>
            </a:extLst>
          </p:cNvPr>
          <p:cNvPicPr>
            <a:picLocks noChangeAspect="1"/>
          </p:cNvPicPr>
          <p:nvPr/>
        </p:nvPicPr>
        <p:blipFill rotWithShape="1">
          <a:blip r:embed="rId2" cstate="email">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8088672" y="1537791"/>
            <a:ext cx="3836205" cy="5048907"/>
          </a:xfrm>
          <a:prstGeom prst="rect">
            <a:avLst/>
          </a:prstGeom>
        </p:spPr>
      </p:pic>
      <p:sp>
        <p:nvSpPr>
          <p:cNvPr id="8" name="Rectangle 7">
            <a:extLst>
              <a:ext uri="{FF2B5EF4-FFF2-40B4-BE49-F238E27FC236}">
                <a16:creationId xmlns:a16="http://schemas.microsoft.com/office/drawing/2014/main" id="{6368B804-F19F-FC64-848E-55B580E2DFB1}"/>
              </a:ext>
            </a:extLst>
          </p:cNvPr>
          <p:cNvSpPr/>
          <p:nvPr/>
        </p:nvSpPr>
        <p:spPr>
          <a:xfrm>
            <a:off x="8099827" y="1531992"/>
            <a:ext cx="3836204" cy="5054706"/>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descr="A picture containing text, plant, flower, wheel&#10;&#10;Description automatically generated">
            <a:extLst>
              <a:ext uri="{FF2B5EF4-FFF2-40B4-BE49-F238E27FC236}">
                <a16:creationId xmlns:a16="http://schemas.microsoft.com/office/drawing/2014/main" id="{0B3F8EFB-1169-106A-DC29-3F7B1171C12A}"/>
              </a:ext>
            </a:extLst>
          </p:cNvPr>
          <p:cNvPicPr>
            <a:picLocks noChangeAspect="1"/>
          </p:cNvPicPr>
          <p:nvPr/>
        </p:nvPicPr>
        <p:blipFill>
          <a:blip r:embed="rId4"/>
          <a:stretch>
            <a:fillRect/>
          </a:stretch>
        </p:blipFill>
        <p:spPr>
          <a:xfrm>
            <a:off x="11120612" y="1573965"/>
            <a:ext cx="469899" cy="714246"/>
          </a:xfrm>
          <a:prstGeom prst="rect">
            <a:avLst/>
          </a:prstGeom>
        </p:spPr>
      </p:pic>
      <p:sp>
        <p:nvSpPr>
          <p:cNvPr id="11" name="TextBox 10">
            <a:extLst>
              <a:ext uri="{FF2B5EF4-FFF2-40B4-BE49-F238E27FC236}">
                <a16:creationId xmlns:a16="http://schemas.microsoft.com/office/drawing/2014/main" id="{88646381-9E9D-B9BA-1863-A1022B9CA840}"/>
              </a:ext>
            </a:extLst>
          </p:cNvPr>
          <p:cNvSpPr txBox="1"/>
          <p:nvPr/>
        </p:nvSpPr>
        <p:spPr>
          <a:xfrm>
            <a:off x="10036281" y="2335516"/>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11%</a:t>
            </a:r>
          </a:p>
        </p:txBody>
      </p:sp>
      <p:sp>
        <p:nvSpPr>
          <p:cNvPr id="12" name="TextBox 11">
            <a:extLst>
              <a:ext uri="{FF2B5EF4-FFF2-40B4-BE49-F238E27FC236}">
                <a16:creationId xmlns:a16="http://schemas.microsoft.com/office/drawing/2014/main" id="{F13A4F76-D207-7447-B762-88D1FD2AA92C}"/>
              </a:ext>
            </a:extLst>
          </p:cNvPr>
          <p:cNvSpPr txBox="1"/>
          <p:nvPr/>
        </p:nvSpPr>
        <p:spPr>
          <a:xfrm>
            <a:off x="10898591" y="2330939"/>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9%</a:t>
            </a:r>
          </a:p>
        </p:txBody>
      </p:sp>
      <p:sp>
        <p:nvSpPr>
          <p:cNvPr id="13" name="TextBox 12">
            <a:extLst>
              <a:ext uri="{FF2B5EF4-FFF2-40B4-BE49-F238E27FC236}">
                <a16:creationId xmlns:a16="http://schemas.microsoft.com/office/drawing/2014/main" id="{22173F68-3E9C-06BA-D6B4-EA9FF91642B9}"/>
              </a:ext>
            </a:extLst>
          </p:cNvPr>
          <p:cNvSpPr txBox="1"/>
          <p:nvPr/>
        </p:nvSpPr>
        <p:spPr>
          <a:xfrm>
            <a:off x="8057948" y="2893412"/>
            <a:ext cx="1364831" cy="954107"/>
          </a:xfrm>
          <a:prstGeom prst="rect">
            <a:avLst/>
          </a:prstGeom>
          <a:noFill/>
        </p:spPr>
        <p:txBody>
          <a:bodyPr wrap="square" rtlCol="0">
            <a:spAutoFit/>
          </a:bodyPr>
          <a:lstStyle/>
          <a:p>
            <a:r>
              <a:rPr lang="en-US" sz="1400" b="1" dirty="0">
                <a:latin typeface="Arial Nova" panose="020B0504020202020204" pitchFamily="34" charset="0"/>
              </a:rPr>
              <a:t>Community Learning Participation, 20/21-21/22</a:t>
            </a:r>
          </a:p>
        </p:txBody>
      </p:sp>
      <p:sp>
        <p:nvSpPr>
          <p:cNvPr id="14" name="TextBox 13">
            <a:extLst>
              <a:ext uri="{FF2B5EF4-FFF2-40B4-BE49-F238E27FC236}">
                <a16:creationId xmlns:a16="http://schemas.microsoft.com/office/drawing/2014/main" id="{5557ED4C-C63E-D0D6-770F-94870A433F2C}"/>
              </a:ext>
            </a:extLst>
          </p:cNvPr>
          <p:cNvSpPr txBox="1"/>
          <p:nvPr/>
        </p:nvSpPr>
        <p:spPr>
          <a:xfrm>
            <a:off x="8068476" y="4974101"/>
            <a:ext cx="1574287" cy="1384995"/>
          </a:xfrm>
          <a:prstGeom prst="rect">
            <a:avLst/>
          </a:prstGeom>
          <a:noFill/>
        </p:spPr>
        <p:txBody>
          <a:bodyPr wrap="square" rtlCol="0">
            <a:spAutoFit/>
          </a:bodyPr>
          <a:lstStyle/>
          <a:p>
            <a:r>
              <a:rPr lang="en-US" sz="1400" b="1" dirty="0">
                <a:latin typeface="Arial Nova" panose="020B0504020202020204" pitchFamily="34" charset="0"/>
              </a:rPr>
              <a:t>% of communities    in lowest /</a:t>
            </a:r>
          </a:p>
          <a:p>
            <a:r>
              <a:rPr lang="en-US" sz="1400" b="1" dirty="0">
                <a:latin typeface="Arial Nova" panose="020B0504020202020204" pitchFamily="34" charset="0"/>
              </a:rPr>
              <a:t>highest quintiles for    HE participation</a:t>
            </a:r>
          </a:p>
        </p:txBody>
      </p:sp>
      <p:sp>
        <p:nvSpPr>
          <p:cNvPr id="19" name="TextBox 18">
            <a:extLst>
              <a:ext uri="{FF2B5EF4-FFF2-40B4-BE49-F238E27FC236}">
                <a16:creationId xmlns:a16="http://schemas.microsoft.com/office/drawing/2014/main" id="{E0526E85-6047-BE74-EE66-52BF95D58E0B}"/>
              </a:ext>
            </a:extLst>
          </p:cNvPr>
          <p:cNvSpPr txBox="1"/>
          <p:nvPr/>
        </p:nvSpPr>
        <p:spPr>
          <a:xfrm>
            <a:off x="8057326" y="6309235"/>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TUNDRA</a:t>
            </a:r>
          </a:p>
        </p:txBody>
      </p:sp>
      <p:sp>
        <p:nvSpPr>
          <p:cNvPr id="20" name="TextBox 19">
            <a:extLst>
              <a:ext uri="{FF2B5EF4-FFF2-40B4-BE49-F238E27FC236}">
                <a16:creationId xmlns:a16="http://schemas.microsoft.com/office/drawing/2014/main" id="{121E9772-1C62-51FA-5A8A-398BF8588257}"/>
              </a:ext>
            </a:extLst>
          </p:cNvPr>
          <p:cNvSpPr txBox="1"/>
          <p:nvPr/>
        </p:nvSpPr>
        <p:spPr>
          <a:xfrm>
            <a:off x="9257734" y="2330182"/>
            <a:ext cx="935031"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15%</a:t>
            </a:r>
          </a:p>
        </p:txBody>
      </p:sp>
      <p:sp>
        <p:nvSpPr>
          <p:cNvPr id="21" name="Up Arrow 20">
            <a:extLst>
              <a:ext uri="{FF2B5EF4-FFF2-40B4-BE49-F238E27FC236}">
                <a16:creationId xmlns:a16="http://schemas.microsoft.com/office/drawing/2014/main" id="{148EA1F3-CCE5-CB19-107F-600593F61B22}"/>
              </a:ext>
            </a:extLst>
          </p:cNvPr>
          <p:cNvSpPr/>
          <p:nvPr/>
        </p:nvSpPr>
        <p:spPr>
          <a:xfrm>
            <a:off x="9915056" y="2029116"/>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p Arrow 21">
            <a:extLst>
              <a:ext uri="{FF2B5EF4-FFF2-40B4-BE49-F238E27FC236}">
                <a16:creationId xmlns:a16="http://schemas.microsoft.com/office/drawing/2014/main" id="{66A6E67F-E4B1-39B9-11B0-049CB820EDF0}"/>
              </a:ext>
            </a:extLst>
          </p:cNvPr>
          <p:cNvSpPr/>
          <p:nvPr/>
        </p:nvSpPr>
        <p:spPr>
          <a:xfrm>
            <a:off x="10784680" y="2054753"/>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p Arrow 22">
            <a:extLst>
              <a:ext uri="{FF2B5EF4-FFF2-40B4-BE49-F238E27FC236}">
                <a16:creationId xmlns:a16="http://schemas.microsoft.com/office/drawing/2014/main" id="{8AEAD400-3431-6C3C-48D5-C6DDF37CCCD3}"/>
              </a:ext>
            </a:extLst>
          </p:cNvPr>
          <p:cNvSpPr/>
          <p:nvPr/>
        </p:nvSpPr>
        <p:spPr>
          <a:xfrm>
            <a:off x="11569136" y="2054752"/>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FE4F0BEB-14A5-6AE7-3076-5B33209E8D6A}"/>
              </a:ext>
            </a:extLst>
          </p:cNvPr>
          <p:cNvSpPr txBox="1"/>
          <p:nvPr/>
        </p:nvSpPr>
        <p:spPr>
          <a:xfrm>
            <a:off x="9183752" y="3159152"/>
            <a:ext cx="1077810"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15%</a:t>
            </a:r>
          </a:p>
        </p:txBody>
      </p:sp>
      <p:sp>
        <p:nvSpPr>
          <p:cNvPr id="25" name="TextBox 24">
            <a:extLst>
              <a:ext uri="{FF2B5EF4-FFF2-40B4-BE49-F238E27FC236}">
                <a16:creationId xmlns:a16="http://schemas.microsoft.com/office/drawing/2014/main" id="{F2FEBA52-E604-8B79-D5ED-D08E8190F195}"/>
              </a:ext>
            </a:extLst>
          </p:cNvPr>
          <p:cNvSpPr txBox="1"/>
          <p:nvPr/>
        </p:nvSpPr>
        <p:spPr>
          <a:xfrm>
            <a:off x="10034186" y="3155065"/>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22%</a:t>
            </a:r>
          </a:p>
        </p:txBody>
      </p:sp>
      <p:sp>
        <p:nvSpPr>
          <p:cNvPr id="26" name="TextBox 25">
            <a:extLst>
              <a:ext uri="{FF2B5EF4-FFF2-40B4-BE49-F238E27FC236}">
                <a16:creationId xmlns:a16="http://schemas.microsoft.com/office/drawing/2014/main" id="{C95499FE-5B1E-FE8F-515F-4F3471237B43}"/>
              </a:ext>
            </a:extLst>
          </p:cNvPr>
          <p:cNvSpPr txBox="1"/>
          <p:nvPr/>
        </p:nvSpPr>
        <p:spPr>
          <a:xfrm>
            <a:off x="10813618" y="3160454"/>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25%</a:t>
            </a:r>
          </a:p>
        </p:txBody>
      </p:sp>
      <p:sp>
        <p:nvSpPr>
          <p:cNvPr id="27" name="TextBox 26">
            <a:extLst>
              <a:ext uri="{FF2B5EF4-FFF2-40B4-BE49-F238E27FC236}">
                <a16:creationId xmlns:a16="http://schemas.microsoft.com/office/drawing/2014/main" id="{63F52B79-299D-9AE9-6BE1-72CFF239D25D}"/>
              </a:ext>
            </a:extLst>
          </p:cNvPr>
          <p:cNvSpPr txBox="1"/>
          <p:nvPr/>
        </p:nvSpPr>
        <p:spPr>
          <a:xfrm>
            <a:off x="9205780" y="4083153"/>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a:t>
            </a:r>
            <a:r>
              <a:rPr lang="en-US" sz="2400" dirty="0">
                <a:solidFill>
                  <a:srgbClr val="0A8036"/>
                </a:solidFill>
                <a:latin typeface="Arial Nova" panose="020B0504020202020204" pitchFamily="34" charset="0"/>
              </a:rPr>
              <a:t>7%</a:t>
            </a:r>
          </a:p>
        </p:txBody>
      </p:sp>
      <p:sp>
        <p:nvSpPr>
          <p:cNvPr id="28" name="TextBox 27">
            <a:extLst>
              <a:ext uri="{FF2B5EF4-FFF2-40B4-BE49-F238E27FC236}">
                <a16:creationId xmlns:a16="http://schemas.microsoft.com/office/drawing/2014/main" id="{DE1767DD-7260-12F8-9FB3-80FDF77BD4C8}"/>
              </a:ext>
            </a:extLst>
          </p:cNvPr>
          <p:cNvSpPr txBox="1"/>
          <p:nvPr/>
        </p:nvSpPr>
        <p:spPr>
          <a:xfrm>
            <a:off x="10209607" y="4083154"/>
            <a:ext cx="790934"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-5%</a:t>
            </a:r>
          </a:p>
        </p:txBody>
      </p:sp>
      <p:sp>
        <p:nvSpPr>
          <p:cNvPr id="29" name="TextBox 28">
            <a:extLst>
              <a:ext uri="{FF2B5EF4-FFF2-40B4-BE49-F238E27FC236}">
                <a16:creationId xmlns:a16="http://schemas.microsoft.com/office/drawing/2014/main" id="{A6298A5F-AE10-9BCD-4B61-97F67CEE8764}"/>
              </a:ext>
            </a:extLst>
          </p:cNvPr>
          <p:cNvSpPr txBox="1"/>
          <p:nvPr/>
        </p:nvSpPr>
        <p:spPr>
          <a:xfrm>
            <a:off x="11075992" y="4083154"/>
            <a:ext cx="72912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1%</a:t>
            </a:r>
          </a:p>
        </p:txBody>
      </p:sp>
      <p:sp>
        <p:nvSpPr>
          <p:cNvPr id="30" name="Up Arrow 29">
            <a:extLst>
              <a:ext uri="{FF2B5EF4-FFF2-40B4-BE49-F238E27FC236}">
                <a16:creationId xmlns:a16="http://schemas.microsoft.com/office/drawing/2014/main" id="{36664BD9-9C1A-7CDE-573D-B028E70CFE15}"/>
              </a:ext>
            </a:extLst>
          </p:cNvPr>
          <p:cNvSpPr/>
          <p:nvPr/>
        </p:nvSpPr>
        <p:spPr>
          <a:xfrm>
            <a:off x="9911591" y="2836147"/>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p Arrow 30">
            <a:extLst>
              <a:ext uri="{FF2B5EF4-FFF2-40B4-BE49-F238E27FC236}">
                <a16:creationId xmlns:a16="http://schemas.microsoft.com/office/drawing/2014/main" id="{67431049-8699-D408-FD95-8F64F74B5D97}"/>
              </a:ext>
            </a:extLst>
          </p:cNvPr>
          <p:cNvSpPr/>
          <p:nvPr/>
        </p:nvSpPr>
        <p:spPr>
          <a:xfrm>
            <a:off x="10781215" y="2861784"/>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Up Arrow 31">
            <a:extLst>
              <a:ext uri="{FF2B5EF4-FFF2-40B4-BE49-F238E27FC236}">
                <a16:creationId xmlns:a16="http://schemas.microsoft.com/office/drawing/2014/main" id="{76B925F0-8B41-4A3E-3E79-AB023CC632F8}"/>
              </a:ext>
            </a:extLst>
          </p:cNvPr>
          <p:cNvSpPr/>
          <p:nvPr/>
        </p:nvSpPr>
        <p:spPr>
          <a:xfrm>
            <a:off x="11565671" y="2861783"/>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Up Arrow 32">
            <a:extLst>
              <a:ext uri="{FF2B5EF4-FFF2-40B4-BE49-F238E27FC236}">
                <a16:creationId xmlns:a16="http://schemas.microsoft.com/office/drawing/2014/main" id="{1878BBD3-4EC3-5687-3984-00ED9EA4AF77}"/>
              </a:ext>
            </a:extLst>
          </p:cNvPr>
          <p:cNvSpPr/>
          <p:nvPr/>
        </p:nvSpPr>
        <p:spPr>
          <a:xfrm rot="10800000">
            <a:off x="9908126" y="3767867"/>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Up Arrow 33">
            <a:extLst>
              <a:ext uri="{FF2B5EF4-FFF2-40B4-BE49-F238E27FC236}">
                <a16:creationId xmlns:a16="http://schemas.microsoft.com/office/drawing/2014/main" id="{4DFE1FAE-1776-F266-6053-BCD64DB277A6}"/>
              </a:ext>
            </a:extLst>
          </p:cNvPr>
          <p:cNvSpPr/>
          <p:nvPr/>
        </p:nvSpPr>
        <p:spPr>
          <a:xfrm rot="10800000">
            <a:off x="10777750" y="3793504"/>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Up Arrow 34">
            <a:extLst>
              <a:ext uri="{FF2B5EF4-FFF2-40B4-BE49-F238E27FC236}">
                <a16:creationId xmlns:a16="http://schemas.microsoft.com/office/drawing/2014/main" id="{E0FCF762-F78C-01F5-C33F-05D988BDCC53}"/>
              </a:ext>
            </a:extLst>
          </p:cNvPr>
          <p:cNvSpPr/>
          <p:nvPr/>
        </p:nvSpPr>
        <p:spPr>
          <a:xfrm>
            <a:off x="11562206" y="3793503"/>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9F0F8208-0072-586A-D9AB-4DA387F7F750}"/>
              </a:ext>
            </a:extLst>
          </p:cNvPr>
          <p:cNvSpPr txBox="1"/>
          <p:nvPr/>
        </p:nvSpPr>
        <p:spPr>
          <a:xfrm>
            <a:off x="9236144" y="5234904"/>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5%</a:t>
            </a:r>
          </a:p>
        </p:txBody>
      </p:sp>
      <p:cxnSp>
        <p:nvCxnSpPr>
          <p:cNvPr id="37" name="Straight Connector 36">
            <a:extLst>
              <a:ext uri="{FF2B5EF4-FFF2-40B4-BE49-F238E27FC236}">
                <a16:creationId xmlns:a16="http://schemas.microsoft.com/office/drawing/2014/main" id="{2DF81A5F-C4DD-E94E-2104-D16029E16C5D}"/>
              </a:ext>
            </a:extLst>
          </p:cNvPr>
          <p:cNvCxnSpPr/>
          <p:nvPr/>
        </p:nvCxnSpPr>
        <p:spPr>
          <a:xfrm>
            <a:off x="9396010" y="5700533"/>
            <a:ext cx="574363" cy="0"/>
          </a:xfrm>
          <a:prstGeom prst="line">
            <a:avLst/>
          </a:prstGeom>
          <a:ln w="31750">
            <a:solidFill>
              <a:srgbClr val="288036"/>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1814978-ADF5-1C39-9185-F1DA6910BB8E}"/>
              </a:ext>
            </a:extLst>
          </p:cNvPr>
          <p:cNvSpPr txBox="1"/>
          <p:nvPr/>
        </p:nvSpPr>
        <p:spPr>
          <a:xfrm>
            <a:off x="9236144" y="5703265"/>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9%</a:t>
            </a:r>
          </a:p>
        </p:txBody>
      </p:sp>
      <p:sp>
        <p:nvSpPr>
          <p:cNvPr id="39" name="TextBox 38">
            <a:extLst>
              <a:ext uri="{FF2B5EF4-FFF2-40B4-BE49-F238E27FC236}">
                <a16:creationId xmlns:a16="http://schemas.microsoft.com/office/drawing/2014/main" id="{AA7B03CC-BF76-FB06-2820-A651C3B68999}"/>
              </a:ext>
            </a:extLst>
          </p:cNvPr>
          <p:cNvSpPr txBox="1"/>
          <p:nvPr/>
        </p:nvSpPr>
        <p:spPr>
          <a:xfrm>
            <a:off x="10095128" y="5231441"/>
            <a:ext cx="925178"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25%</a:t>
            </a:r>
          </a:p>
        </p:txBody>
      </p:sp>
      <p:sp>
        <p:nvSpPr>
          <p:cNvPr id="40" name="TextBox 39">
            <a:extLst>
              <a:ext uri="{FF2B5EF4-FFF2-40B4-BE49-F238E27FC236}">
                <a16:creationId xmlns:a16="http://schemas.microsoft.com/office/drawing/2014/main" id="{2B908D1A-589B-4129-1A89-476196F4B071}"/>
              </a:ext>
            </a:extLst>
          </p:cNvPr>
          <p:cNvSpPr txBox="1"/>
          <p:nvPr/>
        </p:nvSpPr>
        <p:spPr>
          <a:xfrm>
            <a:off x="10095128" y="5699802"/>
            <a:ext cx="925178"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9%</a:t>
            </a:r>
          </a:p>
        </p:txBody>
      </p:sp>
      <p:cxnSp>
        <p:nvCxnSpPr>
          <p:cNvPr id="41" name="Straight Connector 40">
            <a:extLst>
              <a:ext uri="{FF2B5EF4-FFF2-40B4-BE49-F238E27FC236}">
                <a16:creationId xmlns:a16="http://schemas.microsoft.com/office/drawing/2014/main" id="{09E64EEE-5F08-D988-68BB-A505CAA4C0A0}"/>
              </a:ext>
            </a:extLst>
          </p:cNvPr>
          <p:cNvCxnSpPr/>
          <p:nvPr/>
        </p:nvCxnSpPr>
        <p:spPr>
          <a:xfrm>
            <a:off x="10254996" y="5697068"/>
            <a:ext cx="574363" cy="0"/>
          </a:xfrm>
          <a:prstGeom prst="line">
            <a:avLst/>
          </a:prstGeom>
          <a:ln w="31750">
            <a:solidFill>
              <a:srgbClr val="2E76B9"/>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A6AEB08-4B07-5598-28FF-62BD5005C7B5}"/>
              </a:ext>
            </a:extLst>
          </p:cNvPr>
          <p:cNvSpPr txBox="1"/>
          <p:nvPr/>
        </p:nvSpPr>
        <p:spPr>
          <a:xfrm>
            <a:off x="8050872" y="2190239"/>
            <a:ext cx="1505723" cy="738664"/>
          </a:xfrm>
          <a:prstGeom prst="rect">
            <a:avLst/>
          </a:prstGeom>
          <a:noFill/>
        </p:spPr>
        <p:txBody>
          <a:bodyPr wrap="square" rtlCol="0">
            <a:spAutoFit/>
          </a:bodyPr>
          <a:lstStyle/>
          <a:p>
            <a:r>
              <a:rPr lang="en-US" sz="1400" b="1" dirty="0">
                <a:latin typeface="Arial Nova" panose="020B0504020202020204" pitchFamily="34" charset="0"/>
              </a:rPr>
              <a:t>Apprenticeship Starts, </a:t>
            </a:r>
          </a:p>
          <a:p>
            <a:r>
              <a:rPr lang="en-US" sz="1400" b="1" dirty="0">
                <a:latin typeface="Arial Nova" panose="020B0504020202020204" pitchFamily="34" charset="0"/>
              </a:rPr>
              <a:t>20/21 - 21/22</a:t>
            </a:r>
          </a:p>
        </p:txBody>
      </p:sp>
      <p:sp>
        <p:nvSpPr>
          <p:cNvPr id="44" name="TextBox 43">
            <a:extLst>
              <a:ext uri="{FF2B5EF4-FFF2-40B4-BE49-F238E27FC236}">
                <a16:creationId xmlns:a16="http://schemas.microsoft.com/office/drawing/2014/main" id="{3611B8A0-2AFD-28FE-336F-E033C9BF1D5F}"/>
              </a:ext>
            </a:extLst>
          </p:cNvPr>
          <p:cNvSpPr txBox="1"/>
          <p:nvPr/>
        </p:nvSpPr>
        <p:spPr>
          <a:xfrm>
            <a:off x="8048302" y="3840810"/>
            <a:ext cx="1364831" cy="954107"/>
          </a:xfrm>
          <a:prstGeom prst="rect">
            <a:avLst/>
          </a:prstGeom>
          <a:noFill/>
        </p:spPr>
        <p:txBody>
          <a:bodyPr wrap="square" rtlCol="0">
            <a:spAutoFit/>
          </a:bodyPr>
          <a:lstStyle/>
          <a:p>
            <a:r>
              <a:rPr lang="en-US" sz="1400" b="1" dirty="0">
                <a:latin typeface="Arial Nova" panose="020B0504020202020204" pitchFamily="34" charset="0"/>
              </a:rPr>
              <a:t>Education &amp;  Training Participation, 20/21-21/22</a:t>
            </a:r>
          </a:p>
        </p:txBody>
      </p:sp>
      <p:sp>
        <p:nvSpPr>
          <p:cNvPr id="45" name="TextBox 44">
            <a:extLst>
              <a:ext uri="{FF2B5EF4-FFF2-40B4-BE49-F238E27FC236}">
                <a16:creationId xmlns:a16="http://schemas.microsoft.com/office/drawing/2014/main" id="{B5CA726D-8750-710D-70B9-07865BA249A5}"/>
              </a:ext>
            </a:extLst>
          </p:cNvPr>
          <p:cNvSpPr txBox="1"/>
          <p:nvPr/>
        </p:nvSpPr>
        <p:spPr>
          <a:xfrm>
            <a:off x="8052272" y="4705399"/>
            <a:ext cx="3836203" cy="276999"/>
          </a:xfrm>
          <a:prstGeom prst="rect">
            <a:avLst/>
          </a:prstGeom>
          <a:noFill/>
        </p:spPr>
        <p:txBody>
          <a:bodyPr wrap="square" rtlCol="0">
            <a:spAutoFit/>
          </a:bodyPr>
          <a:lstStyle/>
          <a:p>
            <a:r>
              <a:rPr lang="en-US" sz="1200" b="1" dirty="0">
                <a:latin typeface="Arial Nova" panose="020B0504020202020204" pitchFamily="34" charset="0"/>
              </a:rPr>
              <a:t>Sources: </a:t>
            </a:r>
            <a:r>
              <a:rPr lang="en-US" sz="1200" dirty="0">
                <a:latin typeface="Arial Nova" panose="020B0504020202020204" pitchFamily="34" charset="0"/>
              </a:rPr>
              <a:t>Department for Education</a:t>
            </a:r>
          </a:p>
        </p:txBody>
      </p:sp>
      <p:sp>
        <p:nvSpPr>
          <p:cNvPr id="4" name="TextBox 3">
            <a:extLst>
              <a:ext uri="{FF2B5EF4-FFF2-40B4-BE49-F238E27FC236}">
                <a16:creationId xmlns:a16="http://schemas.microsoft.com/office/drawing/2014/main" id="{8027107F-8D43-7B91-2303-F2B18BA567CF}"/>
              </a:ext>
            </a:extLst>
          </p:cNvPr>
          <p:cNvSpPr txBox="1"/>
          <p:nvPr/>
        </p:nvSpPr>
        <p:spPr>
          <a:xfrm>
            <a:off x="10965659" y="5227746"/>
            <a:ext cx="925178" cy="461665"/>
          </a:xfrm>
          <a:prstGeom prst="rect">
            <a:avLst/>
          </a:prstGeom>
          <a:noFill/>
        </p:spPr>
        <p:txBody>
          <a:bodyPr wrap="square" rtlCol="0">
            <a:spAutoFit/>
          </a:bodyPr>
          <a:lstStyle/>
          <a:p>
            <a:pPr algn="ctr"/>
            <a:r>
              <a:rPr lang="en-US" sz="2400" b="1" dirty="0">
                <a:solidFill>
                  <a:srgbClr val="D8397C"/>
                </a:solidFill>
                <a:latin typeface="Arial Nova" panose="020B0504020202020204" pitchFamily="34" charset="0"/>
              </a:rPr>
              <a:t>20%</a:t>
            </a:r>
          </a:p>
        </p:txBody>
      </p:sp>
      <p:sp>
        <p:nvSpPr>
          <p:cNvPr id="5" name="TextBox 4">
            <a:extLst>
              <a:ext uri="{FF2B5EF4-FFF2-40B4-BE49-F238E27FC236}">
                <a16:creationId xmlns:a16="http://schemas.microsoft.com/office/drawing/2014/main" id="{98007570-6784-E1F7-D7E7-18627CB1EF40}"/>
              </a:ext>
            </a:extLst>
          </p:cNvPr>
          <p:cNvSpPr txBox="1"/>
          <p:nvPr/>
        </p:nvSpPr>
        <p:spPr>
          <a:xfrm>
            <a:off x="10965659" y="5696107"/>
            <a:ext cx="925178" cy="461665"/>
          </a:xfrm>
          <a:prstGeom prst="rect">
            <a:avLst/>
          </a:prstGeom>
          <a:noFill/>
        </p:spPr>
        <p:txBody>
          <a:bodyPr wrap="square" rtlCol="0">
            <a:spAutoFit/>
          </a:bodyPr>
          <a:lstStyle/>
          <a:p>
            <a:pPr algn="ctr"/>
            <a:r>
              <a:rPr lang="en-US" sz="2400" b="1" dirty="0">
                <a:solidFill>
                  <a:srgbClr val="D8397C"/>
                </a:solidFill>
                <a:latin typeface="Arial Nova" panose="020B0504020202020204" pitchFamily="34" charset="0"/>
              </a:rPr>
              <a:t>20%</a:t>
            </a:r>
          </a:p>
        </p:txBody>
      </p:sp>
      <p:cxnSp>
        <p:nvCxnSpPr>
          <p:cNvPr id="46" name="Straight Connector 45">
            <a:extLst>
              <a:ext uri="{FF2B5EF4-FFF2-40B4-BE49-F238E27FC236}">
                <a16:creationId xmlns:a16="http://schemas.microsoft.com/office/drawing/2014/main" id="{973C1BA8-5E22-0AF5-1FE3-F01CF9E7B3DC}"/>
              </a:ext>
            </a:extLst>
          </p:cNvPr>
          <p:cNvCxnSpPr/>
          <p:nvPr/>
        </p:nvCxnSpPr>
        <p:spPr>
          <a:xfrm>
            <a:off x="11125527" y="5693373"/>
            <a:ext cx="574363" cy="0"/>
          </a:xfrm>
          <a:prstGeom prst="line">
            <a:avLst/>
          </a:prstGeom>
          <a:ln w="31750">
            <a:solidFill>
              <a:srgbClr val="D8397C"/>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798C2B10-2F3D-3E19-45C1-157A633B5A84}"/>
              </a:ext>
            </a:extLst>
          </p:cNvPr>
          <p:cNvSpPr/>
          <p:nvPr/>
        </p:nvSpPr>
        <p:spPr>
          <a:xfrm>
            <a:off x="269034" y="520593"/>
            <a:ext cx="11657757" cy="950617"/>
          </a:xfrm>
          <a:prstGeom prst="rect">
            <a:avLst/>
          </a:prstGeom>
          <a:solidFill>
            <a:srgbClr val="EE9F3F"/>
          </a:solidFill>
          <a:ln>
            <a:noFill/>
          </a:ln>
          <a:effectLst/>
        </p:spPr>
        <p:style>
          <a:lnRef idx="1">
            <a:schemeClr val="accent1"/>
          </a:lnRef>
          <a:fillRef idx="3">
            <a:schemeClr val="accent1"/>
          </a:fillRef>
          <a:effectRef idx="2">
            <a:schemeClr val="accent1"/>
          </a:effectRef>
          <a:fontRef idx="minor">
            <a:schemeClr val="lt1"/>
          </a:fontRef>
        </p:style>
      </p:sp>
      <p:sp>
        <p:nvSpPr>
          <p:cNvPr id="47" name="TextBox 46">
            <a:extLst>
              <a:ext uri="{FF2B5EF4-FFF2-40B4-BE49-F238E27FC236}">
                <a16:creationId xmlns:a16="http://schemas.microsoft.com/office/drawing/2014/main" id="{A3EDB29F-0F16-6970-030C-1082B278AF4A}"/>
              </a:ext>
            </a:extLst>
          </p:cNvPr>
          <p:cNvSpPr txBox="1"/>
          <p:nvPr/>
        </p:nvSpPr>
        <p:spPr>
          <a:xfrm>
            <a:off x="263469" y="518217"/>
            <a:ext cx="7688729" cy="954107"/>
          </a:xfrm>
          <a:prstGeom prst="rect">
            <a:avLst/>
          </a:prstGeom>
          <a:noFill/>
        </p:spPr>
        <p:txBody>
          <a:bodyPr wrap="square" rtlCol="0">
            <a:spAutoFit/>
          </a:bodyPr>
          <a:lstStyle/>
          <a:p>
            <a:pPr lvl="0">
              <a:defRPr/>
            </a:pP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Segoe UI Historic" panose="020B0502040204020203" pitchFamily="34" charset="0"/>
                <a:cs typeface="Segoe UI Historic" panose="020B0502040204020203" pitchFamily="34" charset="0"/>
              </a:rPr>
              <a:t>LOCAL LEARNING COMMUNITY - </a:t>
            </a: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EDUCATION </a:t>
            </a: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Segoe UI Historic" panose="020B0502040204020203" pitchFamily="34" charset="0"/>
                <a:cs typeface="Segoe UI Historic" panose="020B0502040204020203" pitchFamily="34" charset="0"/>
              </a:rPr>
              <a:t>&amp; SKILLS </a:t>
            </a: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PARTICIPATION</a:t>
            </a:r>
          </a:p>
        </p:txBody>
      </p:sp>
      <p:sp>
        <p:nvSpPr>
          <p:cNvPr id="49" name="TextBox 48">
            <a:extLst>
              <a:ext uri="{FF2B5EF4-FFF2-40B4-BE49-F238E27FC236}">
                <a16:creationId xmlns:a16="http://schemas.microsoft.com/office/drawing/2014/main" id="{E23CC70E-C61A-E1A7-4BC5-69ABA13C0963}"/>
              </a:ext>
            </a:extLst>
          </p:cNvPr>
          <p:cNvSpPr txBox="1"/>
          <p:nvPr/>
        </p:nvSpPr>
        <p:spPr>
          <a:xfrm>
            <a:off x="7488936" y="712264"/>
            <a:ext cx="3458549"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NORTH KESTEVEN</a:t>
            </a:r>
          </a:p>
        </p:txBody>
      </p:sp>
      <p:pic>
        <p:nvPicPr>
          <p:cNvPr id="6" name="Picture 5">
            <a:extLst>
              <a:ext uri="{FF2B5EF4-FFF2-40B4-BE49-F238E27FC236}">
                <a16:creationId xmlns:a16="http://schemas.microsoft.com/office/drawing/2014/main" id="{B074D870-B0C3-CD06-9FC7-F9B279F6B3EB}"/>
              </a:ext>
            </a:extLst>
          </p:cNvPr>
          <p:cNvPicPr>
            <a:picLocks noChangeAspect="1"/>
          </p:cNvPicPr>
          <p:nvPr/>
        </p:nvPicPr>
        <p:blipFill>
          <a:blip r:embed="rId5"/>
          <a:stretch>
            <a:fillRect/>
          </a:stretch>
        </p:blipFill>
        <p:spPr>
          <a:xfrm>
            <a:off x="9189296" y="1464895"/>
            <a:ext cx="863187" cy="887749"/>
          </a:xfrm>
          <a:prstGeom prst="rect">
            <a:avLst/>
          </a:prstGeom>
        </p:spPr>
      </p:pic>
      <p:pic>
        <p:nvPicPr>
          <p:cNvPr id="7" name="Picture 6">
            <a:extLst>
              <a:ext uri="{FF2B5EF4-FFF2-40B4-BE49-F238E27FC236}">
                <a16:creationId xmlns:a16="http://schemas.microsoft.com/office/drawing/2014/main" id="{14F752B8-3D49-8609-F579-79383A863C55}"/>
              </a:ext>
            </a:extLst>
          </p:cNvPr>
          <p:cNvPicPr>
            <a:picLocks noChangeAspect="1"/>
          </p:cNvPicPr>
          <p:nvPr/>
        </p:nvPicPr>
        <p:blipFill>
          <a:blip r:embed="rId5">
            <a:biLevel thresh="25000"/>
          </a:blip>
          <a:stretch>
            <a:fillRect/>
          </a:stretch>
        </p:blipFill>
        <p:spPr>
          <a:xfrm>
            <a:off x="10895331" y="467819"/>
            <a:ext cx="1018460" cy="1047440"/>
          </a:xfrm>
          <a:prstGeom prst="rect">
            <a:avLst/>
          </a:prstGeom>
        </p:spPr>
      </p:pic>
      <p:pic>
        <p:nvPicPr>
          <p:cNvPr id="15" name="Picture 14">
            <a:extLst>
              <a:ext uri="{FF2B5EF4-FFF2-40B4-BE49-F238E27FC236}">
                <a16:creationId xmlns:a16="http://schemas.microsoft.com/office/drawing/2014/main" id="{FE41BAE5-A3E4-9308-3768-7900421A3F2B}"/>
              </a:ext>
            </a:extLst>
          </p:cNvPr>
          <p:cNvPicPr>
            <a:picLocks noChangeAspect="1"/>
          </p:cNvPicPr>
          <p:nvPr/>
        </p:nvPicPr>
        <p:blipFill>
          <a:blip r:embed="rId6"/>
          <a:stretch>
            <a:fillRect/>
          </a:stretch>
        </p:blipFill>
        <p:spPr>
          <a:xfrm>
            <a:off x="10312811" y="1584734"/>
            <a:ext cx="522054" cy="703477"/>
          </a:xfrm>
          <a:prstGeom prst="rect">
            <a:avLst/>
          </a:prstGeom>
        </p:spPr>
      </p:pic>
    </p:spTree>
    <p:extLst>
      <p:ext uri="{BB962C8B-B14F-4D97-AF65-F5344CB8AC3E}">
        <p14:creationId xmlns:p14="http://schemas.microsoft.com/office/powerpoint/2010/main" val="1117333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descr="Steel workers walking in a factory">
            <a:extLst>
              <a:ext uri="{FF2B5EF4-FFF2-40B4-BE49-F238E27FC236}">
                <a16:creationId xmlns:a16="http://schemas.microsoft.com/office/drawing/2014/main" id="{B346739A-271A-D1E6-A41C-0740E8A6CB88}"/>
              </a:ext>
            </a:extLst>
          </p:cNvPr>
          <p:cNvPicPr>
            <a:picLocks noChangeAspect="1"/>
          </p:cNvPicPr>
          <p:nvPr/>
        </p:nvPicPr>
        <p:blipFill rotWithShape="1">
          <a:blip r:embed="rId3">
            <a:alphaModFix amt="15000"/>
            <a:extLst>
              <a:ext uri="{BEBA8EAE-BF5A-486C-A8C5-ECC9F3942E4B}">
                <a14:imgProps xmlns:a14="http://schemas.microsoft.com/office/drawing/2010/main">
                  <a14:imgLayer r:embed="rId4">
                    <a14:imgEffect>
                      <a14:saturation sat="0"/>
                    </a14:imgEffect>
                  </a14:imgLayer>
                </a14:imgProps>
              </a:ext>
            </a:extLst>
          </a:blip>
          <a:srcRect l="67065" t="24094" b="10741"/>
          <a:stretch/>
        </p:blipFill>
        <p:spPr>
          <a:xfrm>
            <a:off x="8089553" y="1529923"/>
            <a:ext cx="3838908" cy="5058843"/>
          </a:xfrm>
          <a:prstGeom prst="rect">
            <a:avLst/>
          </a:prstGeom>
        </p:spPr>
      </p:pic>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D8397C"/>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452984D9-E041-4FA9-B011-4D47EED52240}"/>
              </a:ext>
            </a:extLst>
          </p:cNvPr>
          <p:cNvSpPr txBox="1"/>
          <p:nvPr/>
        </p:nvSpPr>
        <p:spPr>
          <a:xfrm>
            <a:off x="257962" y="1589711"/>
            <a:ext cx="7790206" cy="5069849"/>
          </a:xfrm>
          <a:prstGeom prst="rect">
            <a:avLst/>
          </a:prstGeom>
          <a:noFill/>
        </p:spPr>
        <p:txBody>
          <a:bodyPr wrap="square" rtlCol="0">
            <a:spAutoFit/>
          </a:bodyPr>
          <a:lstStyle/>
          <a:p>
            <a:pPr marL="285750" indent="-285750" defTabSz="457200">
              <a:lnSpc>
                <a:spcPct val="110000"/>
              </a:lnSpc>
              <a:spcAft>
                <a:spcPts val="4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Just 15% of the resident population aged 16 plus are in either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‘Process, plant, and machine operative’ or ‘Elementary’ occupations</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This is lower than the Greater Lincolnshire average (24%) and the national average (17%).</a:t>
            </a:r>
          </a:p>
          <a:p>
            <a:pPr marL="285750" indent="-285750" defTabSz="457200">
              <a:lnSpc>
                <a:spcPct val="110000"/>
              </a:lnSpc>
              <a:spcAft>
                <a:spcPts val="4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We estimate that around 32% of all residents in work earn below £20,319 per annum (AEB low-pay indicator). This compares with around 33% across Greater Lincolnshire and 30% nationally.</a:t>
            </a:r>
          </a:p>
          <a:p>
            <a:pPr marL="285750" indent="-285750" defTabSz="457200">
              <a:lnSpc>
                <a:spcPct val="110000"/>
              </a:lnSpc>
              <a:spcAft>
                <a:spcPts val="4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On average, the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basic hours worked (excluding overtime)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by full-time workers who are resident in North Kesteven are in line with the Greater Lincolnshire and national average at  37.5 hours per week. </a:t>
            </a:r>
          </a:p>
          <a:p>
            <a:pPr marL="285750" indent="-285750" defTabSz="457200">
              <a:lnSpc>
                <a:spcPct val="110000"/>
              </a:lnSpc>
              <a:spcAft>
                <a:spcPts val="4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Based on the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claimant count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(the number of people claiming Jobseeker's Allowance plus those who claim Universal Credit and are required to seek work and be available for work), 2.0% of working-age residents were claiming an out-of-work benefit compared to 3.4% across Greater Lincolnshire, and 3.7% nationally.</a:t>
            </a:r>
          </a:p>
          <a:p>
            <a:pPr marL="285750" indent="-285750" defTabSz="457200">
              <a:lnSpc>
                <a:spcPct val="110000"/>
              </a:lnSpc>
              <a:spcAft>
                <a:spcPts val="4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As of February 2023, 6,726 North Kesteven residents claimed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Universal Credit</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Of these, 40% (2,707 residents) were in work (compared to 37% across Greater Lincolnshire and 36% nationally), whilst 20% (1,331 residents) were searching for work (compared to 21% across Greater Lincolnshire and 24% nationally). </a:t>
            </a:r>
          </a:p>
          <a:p>
            <a:pPr marL="285750" indent="-285750" defTabSz="457200">
              <a:lnSpc>
                <a:spcPct val="110000"/>
              </a:lnSpc>
              <a:spcAft>
                <a:spcPts val="4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5.4% of working-age North Kesteven residents (3,772 people) are disabled, and their day-to-day activities are limited. This is lower than the Greater Lincolnshire (6.6%) and national (5.8%) averages.</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D3E58AAA-0622-FD94-8DB5-E9FF9F560A06}"/>
              </a:ext>
            </a:extLst>
          </p:cNvPr>
          <p:cNvSpPr txBox="1"/>
          <p:nvPr/>
        </p:nvSpPr>
        <p:spPr>
          <a:xfrm>
            <a:off x="265477" y="516418"/>
            <a:ext cx="612805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Segoe UI Historic" panose="020B0502040204020203" pitchFamily="34" charset="0"/>
                <a:cs typeface="Segoe UI Historic" panose="020B0502040204020203" pitchFamily="34" charset="0"/>
              </a:rPr>
              <a:t>LOCAL LEARNING COMMUNITY - </a:t>
            </a: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ECONOMIC PARTICIPATION</a:t>
            </a:r>
          </a:p>
        </p:txBody>
      </p:sp>
      <p:sp>
        <p:nvSpPr>
          <p:cNvPr id="8" name="Rectangle 7">
            <a:extLst>
              <a:ext uri="{FF2B5EF4-FFF2-40B4-BE49-F238E27FC236}">
                <a16:creationId xmlns:a16="http://schemas.microsoft.com/office/drawing/2014/main" id="{1DCBFF79-A073-9A84-1885-FE183663C7AA}"/>
              </a:ext>
            </a:extLst>
          </p:cNvPr>
          <p:cNvSpPr/>
          <p:nvPr/>
        </p:nvSpPr>
        <p:spPr>
          <a:xfrm>
            <a:off x="8089553" y="1531992"/>
            <a:ext cx="3836204" cy="5054706"/>
          </a:xfrm>
          <a:prstGeom prst="rect">
            <a:avLst/>
          </a:prstGeom>
          <a:solidFill>
            <a:srgbClr val="D8397C">
              <a:alpha val="19909"/>
            </a:srgbClr>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descr="A picture containing text, plant, flower, wheel&#10;&#10;Description automatically generated">
            <a:extLst>
              <a:ext uri="{FF2B5EF4-FFF2-40B4-BE49-F238E27FC236}">
                <a16:creationId xmlns:a16="http://schemas.microsoft.com/office/drawing/2014/main" id="{86B00E7C-643A-2502-39B5-6F5491583077}"/>
              </a:ext>
            </a:extLst>
          </p:cNvPr>
          <p:cNvPicPr>
            <a:picLocks noChangeAspect="1"/>
          </p:cNvPicPr>
          <p:nvPr/>
        </p:nvPicPr>
        <p:blipFill>
          <a:blip r:embed="rId5"/>
          <a:stretch>
            <a:fillRect/>
          </a:stretch>
        </p:blipFill>
        <p:spPr>
          <a:xfrm>
            <a:off x="11120612" y="1573965"/>
            <a:ext cx="469899" cy="714246"/>
          </a:xfrm>
          <a:prstGeom prst="rect">
            <a:avLst/>
          </a:prstGeom>
        </p:spPr>
      </p:pic>
      <p:sp>
        <p:nvSpPr>
          <p:cNvPr id="12" name="TextBox 11">
            <a:extLst>
              <a:ext uri="{FF2B5EF4-FFF2-40B4-BE49-F238E27FC236}">
                <a16:creationId xmlns:a16="http://schemas.microsoft.com/office/drawing/2014/main" id="{6BB58022-11F3-C46F-A902-BACD1C6F9288}"/>
              </a:ext>
            </a:extLst>
          </p:cNvPr>
          <p:cNvSpPr txBox="1"/>
          <p:nvPr/>
        </p:nvSpPr>
        <p:spPr>
          <a:xfrm>
            <a:off x="8050872" y="2148199"/>
            <a:ext cx="1505723" cy="830997"/>
          </a:xfrm>
          <a:prstGeom prst="rect">
            <a:avLst/>
          </a:prstGeom>
          <a:noFill/>
        </p:spPr>
        <p:txBody>
          <a:bodyPr wrap="square" rtlCol="0">
            <a:spAutoFit/>
          </a:bodyPr>
          <a:lstStyle/>
          <a:p>
            <a:r>
              <a:rPr lang="en-US" sz="1200" b="1" dirty="0">
                <a:latin typeface="Arial Nova" panose="020B0504020202020204" pitchFamily="34" charset="0"/>
              </a:rPr>
              <a:t>% of resident population aged 16+ in ‘labour intensive’ roles</a:t>
            </a:r>
          </a:p>
        </p:txBody>
      </p:sp>
      <p:sp>
        <p:nvSpPr>
          <p:cNvPr id="14" name="TextBox 13">
            <a:extLst>
              <a:ext uri="{FF2B5EF4-FFF2-40B4-BE49-F238E27FC236}">
                <a16:creationId xmlns:a16="http://schemas.microsoft.com/office/drawing/2014/main" id="{B223764D-36AF-7C40-7CAE-4FFF35DC8C8E}"/>
              </a:ext>
            </a:extLst>
          </p:cNvPr>
          <p:cNvSpPr txBox="1"/>
          <p:nvPr/>
        </p:nvSpPr>
        <p:spPr>
          <a:xfrm>
            <a:off x="10036281" y="2335516"/>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24%</a:t>
            </a:r>
          </a:p>
        </p:txBody>
      </p:sp>
      <p:sp>
        <p:nvSpPr>
          <p:cNvPr id="19" name="TextBox 18">
            <a:extLst>
              <a:ext uri="{FF2B5EF4-FFF2-40B4-BE49-F238E27FC236}">
                <a16:creationId xmlns:a16="http://schemas.microsoft.com/office/drawing/2014/main" id="{001487DC-233D-CF0F-9829-56EA65A6DF90}"/>
              </a:ext>
            </a:extLst>
          </p:cNvPr>
          <p:cNvSpPr txBox="1"/>
          <p:nvPr/>
        </p:nvSpPr>
        <p:spPr>
          <a:xfrm>
            <a:off x="10898591" y="2330939"/>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17%</a:t>
            </a:r>
          </a:p>
        </p:txBody>
      </p:sp>
      <p:sp>
        <p:nvSpPr>
          <p:cNvPr id="20" name="TextBox 19">
            <a:extLst>
              <a:ext uri="{FF2B5EF4-FFF2-40B4-BE49-F238E27FC236}">
                <a16:creationId xmlns:a16="http://schemas.microsoft.com/office/drawing/2014/main" id="{05A88410-F2E9-F503-A1D8-D3BD662F6E06}"/>
              </a:ext>
            </a:extLst>
          </p:cNvPr>
          <p:cNvSpPr txBox="1"/>
          <p:nvPr/>
        </p:nvSpPr>
        <p:spPr>
          <a:xfrm>
            <a:off x="8048301" y="3165617"/>
            <a:ext cx="1420427" cy="830997"/>
          </a:xfrm>
          <a:prstGeom prst="rect">
            <a:avLst/>
          </a:prstGeom>
          <a:noFill/>
        </p:spPr>
        <p:txBody>
          <a:bodyPr wrap="square" rtlCol="0">
            <a:spAutoFit/>
          </a:bodyPr>
          <a:lstStyle/>
          <a:p>
            <a:r>
              <a:rPr lang="en-US" sz="1200" b="1" dirty="0">
                <a:latin typeface="Arial Nova" panose="020B0504020202020204" pitchFamily="34" charset="0"/>
              </a:rPr>
              <a:t>Median basic hours worked per week by full-time workers</a:t>
            </a:r>
          </a:p>
        </p:txBody>
      </p:sp>
      <p:sp>
        <p:nvSpPr>
          <p:cNvPr id="21" name="TextBox 20">
            <a:extLst>
              <a:ext uri="{FF2B5EF4-FFF2-40B4-BE49-F238E27FC236}">
                <a16:creationId xmlns:a16="http://schemas.microsoft.com/office/drawing/2014/main" id="{6F30AB4E-4653-27D4-5366-B6E9CAA7E186}"/>
              </a:ext>
            </a:extLst>
          </p:cNvPr>
          <p:cNvSpPr txBox="1"/>
          <p:nvPr/>
        </p:nvSpPr>
        <p:spPr>
          <a:xfrm>
            <a:off x="8048303" y="4366318"/>
            <a:ext cx="1209432" cy="1015663"/>
          </a:xfrm>
          <a:prstGeom prst="rect">
            <a:avLst/>
          </a:prstGeom>
          <a:noFill/>
        </p:spPr>
        <p:txBody>
          <a:bodyPr wrap="square" rtlCol="0">
            <a:spAutoFit/>
          </a:bodyPr>
          <a:lstStyle/>
          <a:p>
            <a:r>
              <a:rPr lang="en-US" sz="1200" b="1" dirty="0">
                <a:latin typeface="Arial Nova" panose="020B0504020202020204" pitchFamily="34" charset="0"/>
              </a:rPr>
              <a:t>Claimant count as a % of working age residents (Feb 2023)</a:t>
            </a:r>
          </a:p>
        </p:txBody>
      </p:sp>
      <p:sp>
        <p:nvSpPr>
          <p:cNvPr id="22" name="TextBox 21">
            <a:extLst>
              <a:ext uri="{FF2B5EF4-FFF2-40B4-BE49-F238E27FC236}">
                <a16:creationId xmlns:a16="http://schemas.microsoft.com/office/drawing/2014/main" id="{07D262C2-CC3C-78F4-EA00-B37690B482EA}"/>
              </a:ext>
            </a:extLst>
          </p:cNvPr>
          <p:cNvSpPr txBox="1"/>
          <p:nvPr/>
        </p:nvSpPr>
        <p:spPr>
          <a:xfrm>
            <a:off x="8068476" y="5604716"/>
            <a:ext cx="1488119" cy="830997"/>
          </a:xfrm>
          <a:prstGeom prst="rect">
            <a:avLst/>
          </a:prstGeom>
          <a:noFill/>
        </p:spPr>
        <p:txBody>
          <a:bodyPr wrap="square" rtlCol="0">
            <a:spAutoFit/>
          </a:bodyPr>
          <a:lstStyle/>
          <a:p>
            <a:r>
              <a:rPr lang="en-US" sz="1200" b="1" dirty="0">
                <a:latin typeface="Arial Nova" panose="020B0504020202020204" pitchFamily="34" charset="0"/>
              </a:rPr>
              <a:t>% of Universal Credit claimants in work (Feb 2023)</a:t>
            </a:r>
          </a:p>
        </p:txBody>
      </p:sp>
      <p:sp>
        <p:nvSpPr>
          <p:cNvPr id="23" name="TextBox 22">
            <a:extLst>
              <a:ext uri="{FF2B5EF4-FFF2-40B4-BE49-F238E27FC236}">
                <a16:creationId xmlns:a16="http://schemas.microsoft.com/office/drawing/2014/main" id="{80012A4C-4EE8-5118-3079-31729AC66110}"/>
              </a:ext>
            </a:extLst>
          </p:cNvPr>
          <p:cNvSpPr txBox="1"/>
          <p:nvPr/>
        </p:nvSpPr>
        <p:spPr>
          <a:xfrm>
            <a:off x="8057326" y="6330255"/>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Department for Work and Pensions</a:t>
            </a:r>
          </a:p>
        </p:txBody>
      </p:sp>
      <p:sp>
        <p:nvSpPr>
          <p:cNvPr id="4" name="TextBox 3">
            <a:extLst>
              <a:ext uri="{FF2B5EF4-FFF2-40B4-BE49-F238E27FC236}">
                <a16:creationId xmlns:a16="http://schemas.microsoft.com/office/drawing/2014/main" id="{C4C72550-0EAE-63DD-F837-9780C40ED2A2}"/>
              </a:ext>
            </a:extLst>
          </p:cNvPr>
          <p:cNvSpPr txBox="1"/>
          <p:nvPr/>
        </p:nvSpPr>
        <p:spPr>
          <a:xfrm>
            <a:off x="9257734" y="2330182"/>
            <a:ext cx="935031"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15%</a:t>
            </a:r>
          </a:p>
        </p:txBody>
      </p:sp>
      <p:sp>
        <p:nvSpPr>
          <p:cNvPr id="30" name="TextBox 29">
            <a:extLst>
              <a:ext uri="{FF2B5EF4-FFF2-40B4-BE49-F238E27FC236}">
                <a16:creationId xmlns:a16="http://schemas.microsoft.com/office/drawing/2014/main" id="{2DFF0FD2-E0FA-B70D-F8E7-CF98F7BCA55A}"/>
              </a:ext>
            </a:extLst>
          </p:cNvPr>
          <p:cNvSpPr txBox="1"/>
          <p:nvPr/>
        </p:nvSpPr>
        <p:spPr>
          <a:xfrm>
            <a:off x="9183752" y="3337822"/>
            <a:ext cx="1077810"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37.5</a:t>
            </a:r>
          </a:p>
        </p:txBody>
      </p:sp>
      <p:sp>
        <p:nvSpPr>
          <p:cNvPr id="31" name="TextBox 30">
            <a:extLst>
              <a:ext uri="{FF2B5EF4-FFF2-40B4-BE49-F238E27FC236}">
                <a16:creationId xmlns:a16="http://schemas.microsoft.com/office/drawing/2014/main" id="{4EEB303E-8EBD-590C-2329-46E8E7FA06EE}"/>
              </a:ext>
            </a:extLst>
          </p:cNvPr>
          <p:cNvSpPr txBox="1"/>
          <p:nvPr/>
        </p:nvSpPr>
        <p:spPr>
          <a:xfrm>
            <a:off x="10034186" y="3333735"/>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37.5</a:t>
            </a:r>
          </a:p>
        </p:txBody>
      </p:sp>
      <p:sp>
        <p:nvSpPr>
          <p:cNvPr id="32" name="TextBox 31">
            <a:extLst>
              <a:ext uri="{FF2B5EF4-FFF2-40B4-BE49-F238E27FC236}">
                <a16:creationId xmlns:a16="http://schemas.microsoft.com/office/drawing/2014/main" id="{375DCB28-2B2F-6AD7-F33D-000E9A6B2716}"/>
              </a:ext>
            </a:extLst>
          </p:cNvPr>
          <p:cNvSpPr txBox="1"/>
          <p:nvPr/>
        </p:nvSpPr>
        <p:spPr>
          <a:xfrm>
            <a:off x="10906165" y="3339124"/>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37.5</a:t>
            </a:r>
          </a:p>
        </p:txBody>
      </p:sp>
      <p:sp>
        <p:nvSpPr>
          <p:cNvPr id="33" name="TextBox 32">
            <a:extLst>
              <a:ext uri="{FF2B5EF4-FFF2-40B4-BE49-F238E27FC236}">
                <a16:creationId xmlns:a16="http://schemas.microsoft.com/office/drawing/2014/main" id="{37760E44-8112-F3B5-4089-AC86E6FEB663}"/>
              </a:ext>
            </a:extLst>
          </p:cNvPr>
          <p:cNvSpPr txBox="1"/>
          <p:nvPr/>
        </p:nvSpPr>
        <p:spPr>
          <a:xfrm>
            <a:off x="9220081" y="4629681"/>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2.0%</a:t>
            </a:r>
          </a:p>
        </p:txBody>
      </p:sp>
      <p:sp>
        <p:nvSpPr>
          <p:cNvPr id="34" name="TextBox 33">
            <a:extLst>
              <a:ext uri="{FF2B5EF4-FFF2-40B4-BE49-F238E27FC236}">
                <a16:creationId xmlns:a16="http://schemas.microsoft.com/office/drawing/2014/main" id="{17555AE4-F6B2-E6B1-7219-54EDE3F18BF6}"/>
              </a:ext>
            </a:extLst>
          </p:cNvPr>
          <p:cNvSpPr txBox="1"/>
          <p:nvPr/>
        </p:nvSpPr>
        <p:spPr>
          <a:xfrm>
            <a:off x="10082897" y="4629682"/>
            <a:ext cx="911005"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3.4%</a:t>
            </a:r>
          </a:p>
        </p:txBody>
      </p:sp>
      <p:sp>
        <p:nvSpPr>
          <p:cNvPr id="35" name="TextBox 34">
            <a:extLst>
              <a:ext uri="{FF2B5EF4-FFF2-40B4-BE49-F238E27FC236}">
                <a16:creationId xmlns:a16="http://schemas.microsoft.com/office/drawing/2014/main" id="{86D66B6C-1FB6-4CA7-D7CA-827B37844B0A}"/>
              </a:ext>
            </a:extLst>
          </p:cNvPr>
          <p:cNvSpPr txBox="1"/>
          <p:nvPr/>
        </p:nvSpPr>
        <p:spPr>
          <a:xfrm>
            <a:off x="10941983" y="4629682"/>
            <a:ext cx="911005"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3.7%</a:t>
            </a:r>
          </a:p>
        </p:txBody>
      </p:sp>
      <p:sp>
        <p:nvSpPr>
          <p:cNvPr id="44" name="TextBox 43">
            <a:extLst>
              <a:ext uri="{FF2B5EF4-FFF2-40B4-BE49-F238E27FC236}">
                <a16:creationId xmlns:a16="http://schemas.microsoft.com/office/drawing/2014/main" id="{E96F1FA2-3A3D-715D-EEAA-192A2C3FA65B}"/>
              </a:ext>
            </a:extLst>
          </p:cNvPr>
          <p:cNvSpPr txBox="1"/>
          <p:nvPr/>
        </p:nvSpPr>
        <p:spPr>
          <a:xfrm>
            <a:off x="9261545" y="5823479"/>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40%</a:t>
            </a:r>
          </a:p>
        </p:txBody>
      </p:sp>
      <p:sp>
        <p:nvSpPr>
          <p:cNvPr id="48" name="TextBox 47">
            <a:extLst>
              <a:ext uri="{FF2B5EF4-FFF2-40B4-BE49-F238E27FC236}">
                <a16:creationId xmlns:a16="http://schemas.microsoft.com/office/drawing/2014/main" id="{197C9B6D-8B9B-15BE-639E-B2DE38A3976B}"/>
              </a:ext>
            </a:extLst>
          </p:cNvPr>
          <p:cNvSpPr txBox="1"/>
          <p:nvPr/>
        </p:nvSpPr>
        <p:spPr>
          <a:xfrm>
            <a:off x="10103595" y="5820016"/>
            <a:ext cx="925178"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37%</a:t>
            </a:r>
          </a:p>
        </p:txBody>
      </p:sp>
      <p:sp>
        <p:nvSpPr>
          <p:cNvPr id="13" name="TextBox 12">
            <a:extLst>
              <a:ext uri="{FF2B5EF4-FFF2-40B4-BE49-F238E27FC236}">
                <a16:creationId xmlns:a16="http://schemas.microsoft.com/office/drawing/2014/main" id="{18763106-647C-D7F1-E7F9-8435B94C7E41}"/>
              </a:ext>
            </a:extLst>
          </p:cNvPr>
          <p:cNvSpPr txBox="1"/>
          <p:nvPr/>
        </p:nvSpPr>
        <p:spPr>
          <a:xfrm>
            <a:off x="10983266" y="5820016"/>
            <a:ext cx="911005"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36%</a:t>
            </a:r>
          </a:p>
        </p:txBody>
      </p:sp>
      <p:sp>
        <p:nvSpPr>
          <p:cNvPr id="25" name="TextBox 24">
            <a:extLst>
              <a:ext uri="{FF2B5EF4-FFF2-40B4-BE49-F238E27FC236}">
                <a16:creationId xmlns:a16="http://schemas.microsoft.com/office/drawing/2014/main" id="{DAD8B6B7-F7C4-D750-D9EA-756B3E3A5CF2}"/>
              </a:ext>
            </a:extLst>
          </p:cNvPr>
          <p:cNvSpPr txBox="1"/>
          <p:nvPr/>
        </p:nvSpPr>
        <p:spPr>
          <a:xfrm>
            <a:off x="8053362" y="2876595"/>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2021 Census, Office for National Statistics</a:t>
            </a:r>
          </a:p>
        </p:txBody>
      </p:sp>
      <p:sp>
        <p:nvSpPr>
          <p:cNvPr id="26" name="TextBox 25">
            <a:extLst>
              <a:ext uri="{FF2B5EF4-FFF2-40B4-BE49-F238E27FC236}">
                <a16:creationId xmlns:a16="http://schemas.microsoft.com/office/drawing/2014/main" id="{6C419E77-EFB8-7566-7308-6FC247BCFDFE}"/>
              </a:ext>
            </a:extLst>
          </p:cNvPr>
          <p:cNvSpPr txBox="1"/>
          <p:nvPr/>
        </p:nvSpPr>
        <p:spPr>
          <a:xfrm>
            <a:off x="8048301" y="3891757"/>
            <a:ext cx="3836203" cy="461665"/>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2022</a:t>
            </a:r>
            <a:r>
              <a:rPr lang="en-US" sz="1200" b="1" dirty="0">
                <a:latin typeface="Arial Nova" panose="020B0504020202020204" pitchFamily="34" charset="0"/>
              </a:rPr>
              <a:t> </a:t>
            </a:r>
            <a:r>
              <a:rPr lang="en-US" sz="1200" dirty="0">
                <a:latin typeface="Arial Nova" panose="020B0504020202020204" pitchFamily="34" charset="0"/>
              </a:rPr>
              <a:t>Annual Survey of Hours and Earnings, Office for National Statistics</a:t>
            </a:r>
          </a:p>
        </p:txBody>
      </p:sp>
      <p:sp>
        <p:nvSpPr>
          <p:cNvPr id="36" name="TextBox 35">
            <a:extLst>
              <a:ext uri="{FF2B5EF4-FFF2-40B4-BE49-F238E27FC236}">
                <a16:creationId xmlns:a16="http://schemas.microsoft.com/office/drawing/2014/main" id="{CD2EC2ED-4924-D598-F5AB-9793BE966FE9}"/>
              </a:ext>
            </a:extLst>
          </p:cNvPr>
          <p:cNvSpPr txBox="1"/>
          <p:nvPr/>
        </p:nvSpPr>
        <p:spPr>
          <a:xfrm>
            <a:off x="8040482" y="5299150"/>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Office for National Statistics</a:t>
            </a:r>
          </a:p>
        </p:txBody>
      </p:sp>
      <p:sp>
        <p:nvSpPr>
          <p:cNvPr id="6" name="TextBox 5">
            <a:extLst>
              <a:ext uri="{FF2B5EF4-FFF2-40B4-BE49-F238E27FC236}">
                <a16:creationId xmlns:a16="http://schemas.microsoft.com/office/drawing/2014/main" id="{A774DB7A-C7AD-5057-1047-2759F17A7775}"/>
              </a:ext>
            </a:extLst>
          </p:cNvPr>
          <p:cNvSpPr txBox="1"/>
          <p:nvPr/>
        </p:nvSpPr>
        <p:spPr>
          <a:xfrm>
            <a:off x="5735874" y="712264"/>
            <a:ext cx="5211611"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NORTH KESTEVEN</a:t>
            </a:r>
          </a:p>
        </p:txBody>
      </p:sp>
      <p:pic>
        <p:nvPicPr>
          <p:cNvPr id="3" name="Picture 2">
            <a:extLst>
              <a:ext uri="{FF2B5EF4-FFF2-40B4-BE49-F238E27FC236}">
                <a16:creationId xmlns:a16="http://schemas.microsoft.com/office/drawing/2014/main" id="{61FDA8B3-B4DD-3274-BD47-C8B1131C7A18}"/>
              </a:ext>
            </a:extLst>
          </p:cNvPr>
          <p:cNvPicPr>
            <a:picLocks noChangeAspect="1"/>
          </p:cNvPicPr>
          <p:nvPr/>
        </p:nvPicPr>
        <p:blipFill>
          <a:blip r:embed="rId6"/>
          <a:stretch>
            <a:fillRect/>
          </a:stretch>
        </p:blipFill>
        <p:spPr>
          <a:xfrm>
            <a:off x="9189296" y="1464895"/>
            <a:ext cx="863187" cy="887749"/>
          </a:xfrm>
          <a:prstGeom prst="rect">
            <a:avLst/>
          </a:prstGeom>
        </p:spPr>
      </p:pic>
      <p:pic>
        <p:nvPicPr>
          <p:cNvPr id="7" name="Picture 6">
            <a:extLst>
              <a:ext uri="{FF2B5EF4-FFF2-40B4-BE49-F238E27FC236}">
                <a16:creationId xmlns:a16="http://schemas.microsoft.com/office/drawing/2014/main" id="{45B9E5CC-3C85-94BA-77AC-F0E2BF1DE45A}"/>
              </a:ext>
            </a:extLst>
          </p:cNvPr>
          <p:cNvPicPr>
            <a:picLocks noChangeAspect="1"/>
          </p:cNvPicPr>
          <p:nvPr/>
        </p:nvPicPr>
        <p:blipFill>
          <a:blip r:embed="rId6">
            <a:biLevel thresh="25000"/>
          </a:blip>
          <a:stretch>
            <a:fillRect/>
          </a:stretch>
        </p:blipFill>
        <p:spPr>
          <a:xfrm>
            <a:off x="10895331" y="467819"/>
            <a:ext cx="1018460" cy="1047440"/>
          </a:xfrm>
          <a:prstGeom prst="rect">
            <a:avLst/>
          </a:prstGeom>
        </p:spPr>
      </p:pic>
      <p:pic>
        <p:nvPicPr>
          <p:cNvPr id="11" name="Picture 10">
            <a:extLst>
              <a:ext uri="{FF2B5EF4-FFF2-40B4-BE49-F238E27FC236}">
                <a16:creationId xmlns:a16="http://schemas.microsoft.com/office/drawing/2014/main" id="{A835EC82-82F7-5786-B9BC-E59642DA7939}"/>
              </a:ext>
            </a:extLst>
          </p:cNvPr>
          <p:cNvPicPr>
            <a:picLocks noChangeAspect="1"/>
          </p:cNvPicPr>
          <p:nvPr/>
        </p:nvPicPr>
        <p:blipFill>
          <a:blip r:embed="rId7"/>
          <a:stretch>
            <a:fillRect/>
          </a:stretch>
        </p:blipFill>
        <p:spPr>
          <a:xfrm>
            <a:off x="10312811" y="1584734"/>
            <a:ext cx="522054" cy="703477"/>
          </a:xfrm>
          <a:prstGeom prst="rect">
            <a:avLst/>
          </a:prstGeom>
        </p:spPr>
      </p:pic>
    </p:spTree>
    <p:extLst>
      <p:ext uri="{BB962C8B-B14F-4D97-AF65-F5344CB8AC3E}">
        <p14:creationId xmlns:p14="http://schemas.microsoft.com/office/powerpoint/2010/main" val="4091780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462981A-A23A-0757-0654-A0C33FD4C0C5}"/>
              </a:ext>
            </a:extLst>
          </p:cNvPr>
          <p:cNvSpPr/>
          <p:nvPr/>
        </p:nvSpPr>
        <p:spPr>
          <a:xfrm>
            <a:off x="8101777" y="4664744"/>
            <a:ext cx="3831375" cy="1865046"/>
          </a:xfrm>
          <a:prstGeom prst="rect">
            <a:avLst/>
          </a:prstGeom>
          <a:solidFill>
            <a:srgbClr val="D8397C">
              <a:alpha val="19970"/>
            </a:srgbClr>
          </a:solidFill>
          <a:ln>
            <a:noFill/>
          </a:ln>
          <a:effectLst/>
        </p:spPr>
        <p:style>
          <a:lnRef idx="1">
            <a:schemeClr val="accent1"/>
          </a:lnRef>
          <a:fillRef idx="3">
            <a:schemeClr val="accent1"/>
          </a:fillRef>
          <a:effectRef idx="2">
            <a:schemeClr val="accent1"/>
          </a:effectRef>
          <a:fontRef idx="minor">
            <a:schemeClr val="lt1"/>
          </a:fontRef>
        </p:style>
      </p:sp>
      <p:pic>
        <p:nvPicPr>
          <p:cNvPr id="71" name="Picture 70">
            <a:extLst>
              <a:ext uri="{FF2B5EF4-FFF2-40B4-BE49-F238E27FC236}">
                <a16:creationId xmlns:a16="http://schemas.microsoft.com/office/drawing/2014/main" id="{FFE3F715-CD19-812E-7BF7-E10AE3F1C1A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2246" b="44533"/>
          <a:stretch/>
        </p:blipFill>
        <p:spPr>
          <a:xfrm>
            <a:off x="8197049" y="4833627"/>
            <a:ext cx="2598659" cy="1599071"/>
          </a:xfrm>
          <a:prstGeom prst="rect">
            <a:avLst/>
          </a:prstGeom>
        </p:spPr>
      </p:pic>
      <p:sp>
        <p:nvSpPr>
          <p:cNvPr id="102" name="Rectangle 101">
            <a:extLst>
              <a:ext uri="{FF2B5EF4-FFF2-40B4-BE49-F238E27FC236}">
                <a16:creationId xmlns:a16="http://schemas.microsoft.com/office/drawing/2014/main" id="{09AD7249-F450-C5F1-1B3E-09BC8F60D11E}"/>
              </a:ext>
            </a:extLst>
          </p:cNvPr>
          <p:cNvSpPr/>
          <p:nvPr/>
        </p:nvSpPr>
        <p:spPr>
          <a:xfrm>
            <a:off x="8101891" y="2796807"/>
            <a:ext cx="3817375" cy="1829875"/>
          </a:xfrm>
          <a:prstGeom prst="rect">
            <a:avLst/>
          </a:prstGeom>
          <a:solidFill>
            <a:srgbClr val="D8397C">
              <a:alpha val="19970"/>
            </a:srgbClr>
          </a:solidFill>
          <a:ln>
            <a:noFill/>
          </a:ln>
          <a:effectLst/>
        </p:spPr>
        <p:style>
          <a:lnRef idx="1">
            <a:schemeClr val="accent1"/>
          </a:lnRef>
          <a:fillRef idx="3">
            <a:schemeClr val="accent1"/>
          </a:fillRef>
          <a:effectRef idx="2">
            <a:schemeClr val="accent1"/>
          </a:effectRef>
          <a:fontRef idx="minor">
            <a:schemeClr val="lt1"/>
          </a:fontRef>
        </p:style>
      </p:sp>
      <p:pic>
        <p:nvPicPr>
          <p:cNvPr id="54" name="Picture 53">
            <a:extLst>
              <a:ext uri="{FF2B5EF4-FFF2-40B4-BE49-F238E27FC236}">
                <a16:creationId xmlns:a16="http://schemas.microsoft.com/office/drawing/2014/main" id="{4AA65DA9-F794-9C4A-2691-A7674563B85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218" r="30495" b="48053"/>
          <a:stretch/>
        </p:blipFill>
        <p:spPr>
          <a:xfrm>
            <a:off x="8086763" y="2976425"/>
            <a:ext cx="2708945" cy="1048968"/>
          </a:xfrm>
          <a:prstGeom prst="rect">
            <a:avLst/>
          </a:prstGeom>
        </p:spPr>
      </p:pic>
      <p:sp>
        <p:nvSpPr>
          <p:cNvPr id="3" name="Rectangle 2">
            <a:extLst>
              <a:ext uri="{FF2B5EF4-FFF2-40B4-BE49-F238E27FC236}">
                <a16:creationId xmlns:a16="http://schemas.microsoft.com/office/drawing/2014/main" id="{D96659EA-186D-37B1-6788-1ECD913304EB}"/>
              </a:ext>
            </a:extLst>
          </p:cNvPr>
          <p:cNvSpPr/>
          <p:nvPr/>
        </p:nvSpPr>
        <p:spPr>
          <a:xfrm>
            <a:off x="269033" y="1531992"/>
            <a:ext cx="3836204" cy="2468508"/>
          </a:xfrm>
          <a:prstGeom prst="rect">
            <a:avLst/>
          </a:prstGeom>
          <a:solidFill>
            <a:srgbClr val="0C8036">
              <a:alpha val="9722"/>
            </a:srgbClr>
          </a:solidFill>
          <a:ln>
            <a:noFill/>
          </a:ln>
          <a:effectLst/>
        </p:spPr>
        <p:style>
          <a:lnRef idx="1">
            <a:schemeClr val="accent1"/>
          </a:lnRef>
          <a:fillRef idx="3">
            <a:schemeClr val="accent1"/>
          </a:fillRef>
          <a:effectRef idx="2">
            <a:schemeClr val="accent1"/>
          </a:effectRef>
          <a:fontRef idx="minor">
            <a:schemeClr val="lt1"/>
          </a:fontRef>
        </p:style>
      </p:sp>
      <p:pic>
        <p:nvPicPr>
          <p:cNvPr id="8" name="Picture 7">
            <a:extLst>
              <a:ext uri="{FF2B5EF4-FFF2-40B4-BE49-F238E27FC236}">
                <a16:creationId xmlns:a16="http://schemas.microsoft.com/office/drawing/2014/main" id="{6D5F7B4A-DBCD-DD44-AEAB-76BA05484DE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4775"/>
          <a:stretch/>
        </p:blipFill>
        <p:spPr>
          <a:xfrm>
            <a:off x="307827" y="2088653"/>
            <a:ext cx="3873500" cy="2002377"/>
          </a:xfrm>
          <a:prstGeom prst="rect">
            <a:avLst/>
          </a:prstGeom>
        </p:spPr>
      </p:pic>
      <p:sp>
        <p:nvSpPr>
          <p:cNvPr id="24" name="Rectangle 23">
            <a:extLst>
              <a:ext uri="{FF2B5EF4-FFF2-40B4-BE49-F238E27FC236}">
                <a16:creationId xmlns:a16="http://schemas.microsoft.com/office/drawing/2014/main" id="{A887E63B-D123-5080-0E59-1E6731A08222}"/>
              </a:ext>
            </a:extLst>
          </p:cNvPr>
          <p:cNvSpPr/>
          <p:nvPr/>
        </p:nvSpPr>
        <p:spPr>
          <a:xfrm>
            <a:off x="4154090" y="5333237"/>
            <a:ext cx="3900917" cy="1193994"/>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72E90E82-1564-9352-1D85-953EEAD874D2}"/>
              </a:ext>
            </a:extLst>
          </p:cNvPr>
          <p:cNvSpPr/>
          <p:nvPr/>
        </p:nvSpPr>
        <p:spPr>
          <a:xfrm>
            <a:off x="4154090" y="4054335"/>
            <a:ext cx="3900917" cy="1229562"/>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152A6942-9233-A0DE-B5D3-2E2C4DD91A02}"/>
              </a:ext>
            </a:extLst>
          </p:cNvPr>
          <p:cNvSpPr/>
          <p:nvPr/>
        </p:nvSpPr>
        <p:spPr>
          <a:xfrm>
            <a:off x="4153049" y="2808515"/>
            <a:ext cx="3900917" cy="1193994"/>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5">
            <a:extLst>
              <a:ext uri="{FF2B5EF4-FFF2-40B4-BE49-F238E27FC236}">
                <a16:creationId xmlns:a16="http://schemas.microsoft.com/office/drawing/2014/main" id="{62F72092-1A25-EB15-CB03-A5D46D5D4D81}"/>
              </a:ext>
            </a:extLst>
          </p:cNvPr>
          <p:cNvSpPr/>
          <p:nvPr/>
        </p:nvSpPr>
        <p:spPr>
          <a:xfrm>
            <a:off x="8101778" y="1529612"/>
            <a:ext cx="3821190" cy="1229134"/>
          </a:xfrm>
          <a:prstGeom prst="rect">
            <a:avLst/>
          </a:prstGeom>
          <a:solidFill>
            <a:srgbClr val="D8397C">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5" name="Rectangle 4">
            <a:extLst>
              <a:ext uri="{FF2B5EF4-FFF2-40B4-BE49-F238E27FC236}">
                <a16:creationId xmlns:a16="http://schemas.microsoft.com/office/drawing/2014/main" id="{318EE0B7-B037-DC14-787E-C8C192380FD3}"/>
              </a:ext>
            </a:extLst>
          </p:cNvPr>
          <p:cNvSpPr/>
          <p:nvPr/>
        </p:nvSpPr>
        <p:spPr>
          <a:xfrm>
            <a:off x="269033" y="4061282"/>
            <a:ext cx="3836204" cy="2468508"/>
          </a:xfrm>
          <a:prstGeom prst="rect">
            <a:avLst/>
          </a:prstGeom>
          <a:solidFill>
            <a:srgbClr val="0C8036">
              <a:alpha val="10000"/>
            </a:srgbClr>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1AE17A6A-7467-022D-D7E5-41051A7FF51D}"/>
              </a:ext>
            </a:extLst>
          </p:cNvPr>
          <p:cNvSpPr/>
          <p:nvPr/>
        </p:nvSpPr>
        <p:spPr>
          <a:xfrm>
            <a:off x="4153049" y="1529613"/>
            <a:ext cx="3900917" cy="1229562"/>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14" name="TextBox 13">
            <a:extLst>
              <a:ext uri="{FF2B5EF4-FFF2-40B4-BE49-F238E27FC236}">
                <a16:creationId xmlns:a16="http://schemas.microsoft.com/office/drawing/2014/main" id="{A361AAD9-8876-3E52-7E3A-40D198A0E3E6}"/>
              </a:ext>
            </a:extLst>
          </p:cNvPr>
          <p:cNvSpPr txBox="1"/>
          <p:nvPr/>
        </p:nvSpPr>
        <p:spPr>
          <a:xfrm>
            <a:off x="4158018" y="1507529"/>
            <a:ext cx="3296361"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Apprenticeship starts by age group</a:t>
            </a:r>
          </a:p>
        </p:txBody>
      </p:sp>
      <p:sp>
        <p:nvSpPr>
          <p:cNvPr id="53" name="TextBox 52">
            <a:extLst>
              <a:ext uri="{FF2B5EF4-FFF2-40B4-BE49-F238E27FC236}">
                <a16:creationId xmlns:a16="http://schemas.microsoft.com/office/drawing/2014/main" id="{F3532C53-2339-B817-9EBB-5EA84BB13FF1}"/>
              </a:ext>
            </a:extLst>
          </p:cNvPr>
          <p:cNvSpPr txBox="1"/>
          <p:nvPr/>
        </p:nvSpPr>
        <p:spPr>
          <a:xfrm>
            <a:off x="269033" y="1511849"/>
            <a:ext cx="2904274" cy="461665"/>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Change in resident population by age group, 2011-2021</a:t>
            </a:r>
          </a:p>
        </p:txBody>
      </p:sp>
      <p:pic>
        <p:nvPicPr>
          <p:cNvPr id="58" name="Graphic 57" descr="Diploma roll with solid fill">
            <a:extLst>
              <a:ext uri="{FF2B5EF4-FFF2-40B4-BE49-F238E27FC236}">
                <a16:creationId xmlns:a16="http://schemas.microsoft.com/office/drawing/2014/main" id="{152954A3-60FF-EA72-6F49-7FECBB1A382E}"/>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493549" y="3972988"/>
            <a:ext cx="575200" cy="575200"/>
          </a:xfrm>
          <a:prstGeom prst="rect">
            <a:avLst/>
          </a:prstGeom>
        </p:spPr>
      </p:pic>
      <p:sp>
        <p:nvSpPr>
          <p:cNvPr id="66" name="TextBox 65">
            <a:extLst>
              <a:ext uri="{FF2B5EF4-FFF2-40B4-BE49-F238E27FC236}">
                <a16:creationId xmlns:a16="http://schemas.microsoft.com/office/drawing/2014/main" id="{49963036-E2EA-8DE8-FC46-0B1E9892B8B0}"/>
              </a:ext>
            </a:extLst>
          </p:cNvPr>
          <p:cNvSpPr txBox="1"/>
          <p:nvPr/>
        </p:nvSpPr>
        <p:spPr>
          <a:xfrm>
            <a:off x="4125468" y="2758746"/>
            <a:ext cx="3844605"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Community learning participation by age group</a:t>
            </a:r>
          </a:p>
        </p:txBody>
      </p:sp>
      <p:pic>
        <p:nvPicPr>
          <p:cNvPr id="28" name="Graphic 27" descr="Business Growth with solid fill">
            <a:extLst>
              <a:ext uri="{FF2B5EF4-FFF2-40B4-BE49-F238E27FC236}">
                <a16:creationId xmlns:a16="http://schemas.microsoft.com/office/drawing/2014/main" id="{F44A0544-BEDC-87CB-CDB1-C78CE0E25479}"/>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485970" y="1498384"/>
            <a:ext cx="601790" cy="601790"/>
          </a:xfrm>
          <a:prstGeom prst="rect">
            <a:avLst/>
          </a:prstGeom>
        </p:spPr>
      </p:pic>
      <p:sp>
        <p:nvSpPr>
          <p:cNvPr id="29" name="TextBox 28">
            <a:extLst>
              <a:ext uri="{FF2B5EF4-FFF2-40B4-BE49-F238E27FC236}">
                <a16:creationId xmlns:a16="http://schemas.microsoft.com/office/drawing/2014/main" id="{EB66552F-8613-3D2C-9747-C0516E8C18C5}"/>
              </a:ext>
            </a:extLst>
          </p:cNvPr>
          <p:cNvSpPr txBox="1"/>
          <p:nvPr/>
        </p:nvSpPr>
        <p:spPr>
          <a:xfrm>
            <a:off x="272734" y="4052974"/>
            <a:ext cx="2904274"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Qualifications by age, 2021</a:t>
            </a:r>
          </a:p>
        </p:txBody>
      </p:sp>
      <p:sp>
        <p:nvSpPr>
          <p:cNvPr id="46" name="TextBox 45">
            <a:extLst>
              <a:ext uri="{FF2B5EF4-FFF2-40B4-BE49-F238E27FC236}">
                <a16:creationId xmlns:a16="http://schemas.microsoft.com/office/drawing/2014/main" id="{13EAC1B9-7B01-AB4D-3046-84F3005D176A}"/>
              </a:ext>
            </a:extLst>
          </p:cNvPr>
          <p:cNvSpPr txBox="1"/>
          <p:nvPr/>
        </p:nvSpPr>
        <p:spPr>
          <a:xfrm>
            <a:off x="2390328" y="3688660"/>
            <a:ext cx="545175" cy="246221"/>
          </a:xfrm>
          <a:prstGeom prst="rect">
            <a:avLst/>
          </a:prstGeom>
          <a:noFill/>
        </p:spPr>
        <p:txBody>
          <a:bodyPr wrap="square" rtlCol="0">
            <a:spAutoFit/>
          </a:bodyPr>
          <a:lstStyle/>
          <a:p>
            <a:r>
              <a:rPr lang="en-US" sz="1000" b="1" dirty="0">
                <a:latin typeface="Arial Nova" panose="020B0504020202020204" pitchFamily="34" charset="0"/>
              </a:rPr>
              <a:t>(6%)</a:t>
            </a:r>
          </a:p>
        </p:txBody>
      </p:sp>
      <p:sp>
        <p:nvSpPr>
          <p:cNvPr id="55" name="TextBox 54">
            <a:extLst>
              <a:ext uri="{FF2B5EF4-FFF2-40B4-BE49-F238E27FC236}">
                <a16:creationId xmlns:a16="http://schemas.microsoft.com/office/drawing/2014/main" id="{AB767D32-CDC6-2C94-EDBE-F72CBFEE88E9}"/>
              </a:ext>
            </a:extLst>
          </p:cNvPr>
          <p:cNvSpPr txBox="1"/>
          <p:nvPr/>
        </p:nvSpPr>
        <p:spPr>
          <a:xfrm>
            <a:off x="1199975" y="3383976"/>
            <a:ext cx="545175" cy="246221"/>
          </a:xfrm>
          <a:prstGeom prst="rect">
            <a:avLst/>
          </a:prstGeom>
          <a:noFill/>
        </p:spPr>
        <p:txBody>
          <a:bodyPr wrap="square" rtlCol="0">
            <a:spAutoFit/>
          </a:bodyPr>
          <a:lstStyle/>
          <a:p>
            <a:r>
              <a:rPr lang="en-US" sz="1000" b="1" dirty="0">
                <a:latin typeface="Arial Nova" panose="020B0504020202020204" pitchFamily="34" charset="0"/>
              </a:rPr>
              <a:t>(-1%)</a:t>
            </a:r>
          </a:p>
        </p:txBody>
      </p:sp>
      <p:sp>
        <p:nvSpPr>
          <p:cNvPr id="56" name="TextBox 55">
            <a:extLst>
              <a:ext uri="{FF2B5EF4-FFF2-40B4-BE49-F238E27FC236}">
                <a16:creationId xmlns:a16="http://schemas.microsoft.com/office/drawing/2014/main" id="{3A0EF9AE-01E4-04A7-9285-C96176E8EAFD}"/>
              </a:ext>
            </a:extLst>
          </p:cNvPr>
          <p:cNvSpPr txBox="1"/>
          <p:nvPr/>
        </p:nvSpPr>
        <p:spPr>
          <a:xfrm>
            <a:off x="2794615" y="3082384"/>
            <a:ext cx="545175" cy="246221"/>
          </a:xfrm>
          <a:prstGeom prst="rect">
            <a:avLst/>
          </a:prstGeom>
          <a:noFill/>
        </p:spPr>
        <p:txBody>
          <a:bodyPr wrap="square" rtlCol="0">
            <a:spAutoFit/>
          </a:bodyPr>
          <a:lstStyle/>
          <a:p>
            <a:r>
              <a:rPr lang="en-US" sz="1000" b="1" dirty="0">
                <a:latin typeface="Arial Nova" panose="020B0504020202020204" pitchFamily="34" charset="0"/>
              </a:rPr>
              <a:t>(18%)</a:t>
            </a:r>
          </a:p>
        </p:txBody>
      </p:sp>
      <p:sp>
        <p:nvSpPr>
          <p:cNvPr id="57" name="TextBox 56">
            <a:extLst>
              <a:ext uri="{FF2B5EF4-FFF2-40B4-BE49-F238E27FC236}">
                <a16:creationId xmlns:a16="http://schemas.microsoft.com/office/drawing/2014/main" id="{C0752149-B6A4-0B7B-2A2B-8AD192D09A98}"/>
              </a:ext>
            </a:extLst>
          </p:cNvPr>
          <p:cNvSpPr txBox="1"/>
          <p:nvPr/>
        </p:nvSpPr>
        <p:spPr>
          <a:xfrm>
            <a:off x="804673" y="2775067"/>
            <a:ext cx="640079" cy="246221"/>
          </a:xfrm>
          <a:prstGeom prst="rect">
            <a:avLst/>
          </a:prstGeom>
          <a:noFill/>
        </p:spPr>
        <p:txBody>
          <a:bodyPr wrap="square" rtlCol="0">
            <a:spAutoFit/>
          </a:bodyPr>
          <a:lstStyle/>
          <a:p>
            <a:r>
              <a:rPr lang="en-US" sz="1000" b="1" dirty="0">
                <a:latin typeface="Arial Nova" panose="020B0504020202020204" pitchFamily="34" charset="0"/>
              </a:rPr>
              <a:t>(-6%)</a:t>
            </a:r>
          </a:p>
        </p:txBody>
      </p:sp>
      <p:sp>
        <p:nvSpPr>
          <p:cNvPr id="59" name="TextBox 58">
            <a:extLst>
              <a:ext uri="{FF2B5EF4-FFF2-40B4-BE49-F238E27FC236}">
                <a16:creationId xmlns:a16="http://schemas.microsoft.com/office/drawing/2014/main" id="{60B3789A-17A8-C08B-03B0-BA97D77FEEF1}"/>
              </a:ext>
            </a:extLst>
          </p:cNvPr>
          <p:cNvSpPr txBox="1"/>
          <p:nvPr/>
        </p:nvSpPr>
        <p:spPr>
          <a:xfrm>
            <a:off x="3109913" y="2473315"/>
            <a:ext cx="545175" cy="246221"/>
          </a:xfrm>
          <a:prstGeom prst="rect">
            <a:avLst/>
          </a:prstGeom>
          <a:noFill/>
        </p:spPr>
        <p:txBody>
          <a:bodyPr wrap="square" rtlCol="0">
            <a:spAutoFit/>
          </a:bodyPr>
          <a:lstStyle/>
          <a:p>
            <a:r>
              <a:rPr lang="en-US" sz="1000" b="1" dirty="0">
                <a:latin typeface="Arial Nova" panose="020B0504020202020204" pitchFamily="34" charset="0"/>
              </a:rPr>
              <a:t>(11%)</a:t>
            </a:r>
          </a:p>
        </p:txBody>
      </p:sp>
      <p:sp>
        <p:nvSpPr>
          <p:cNvPr id="60" name="TextBox 59">
            <a:extLst>
              <a:ext uri="{FF2B5EF4-FFF2-40B4-BE49-F238E27FC236}">
                <a16:creationId xmlns:a16="http://schemas.microsoft.com/office/drawing/2014/main" id="{7CD903A1-EBD7-07A0-E76C-5DB610A7F9AC}"/>
              </a:ext>
            </a:extLst>
          </p:cNvPr>
          <p:cNvSpPr txBox="1"/>
          <p:nvPr/>
        </p:nvSpPr>
        <p:spPr>
          <a:xfrm>
            <a:off x="3557969" y="2171563"/>
            <a:ext cx="545175" cy="246221"/>
          </a:xfrm>
          <a:prstGeom prst="rect">
            <a:avLst/>
          </a:prstGeom>
          <a:noFill/>
        </p:spPr>
        <p:txBody>
          <a:bodyPr wrap="square" rtlCol="0">
            <a:spAutoFit/>
          </a:bodyPr>
          <a:lstStyle/>
          <a:p>
            <a:r>
              <a:rPr lang="en-US" sz="1000" b="1" dirty="0">
                <a:latin typeface="Arial Nova" panose="020B0504020202020204" pitchFamily="34" charset="0"/>
              </a:rPr>
              <a:t>(18%)</a:t>
            </a:r>
          </a:p>
        </p:txBody>
      </p:sp>
      <p:pic>
        <p:nvPicPr>
          <p:cNvPr id="62" name="Graphic 61" descr="Office worker male with solid fill">
            <a:extLst>
              <a:ext uri="{FF2B5EF4-FFF2-40B4-BE49-F238E27FC236}">
                <a16:creationId xmlns:a16="http://schemas.microsoft.com/office/drawing/2014/main" id="{DA263BF6-E4EC-1FFF-02E7-D82087BF51F5}"/>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621682" y="1548453"/>
            <a:ext cx="485118" cy="485118"/>
          </a:xfrm>
          <a:prstGeom prst="rect">
            <a:avLst/>
          </a:prstGeom>
        </p:spPr>
      </p:pic>
      <p:sp>
        <p:nvSpPr>
          <p:cNvPr id="77" name="TextBox 76">
            <a:extLst>
              <a:ext uri="{FF2B5EF4-FFF2-40B4-BE49-F238E27FC236}">
                <a16:creationId xmlns:a16="http://schemas.microsoft.com/office/drawing/2014/main" id="{BA049A3F-6BD5-0C6A-72F9-F7F12410A817}"/>
              </a:ext>
            </a:extLst>
          </p:cNvPr>
          <p:cNvSpPr txBox="1"/>
          <p:nvPr/>
        </p:nvSpPr>
        <p:spPr>
          <a:xfrm>
            <a:off x="8107116" y="1510392"/>
            <a:ext cx="3296361"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Labour intensive roles</a:t>
            </a:r>
          </a:p>
        </p:txBody>
      </p:sp>
      <p:pic>
        <p:nvPicPr>
          <p:cNvPr id="79" name="Picture 78">
            <a:extLst>
              <a:ext uri="{FF2B5EF4-FFF2-40B4-BE49-F238E27FC236}">
                <a16:creationId xmlns:a16="http://schemas.microsoft.com/office/drawing/2014/main" id="{56889C8E-E951-C9BC-C071-0E393C8BB13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t="62116" r="26389" b="15042"/>
          <a:stretch/>
        </p:blipFill>
        <p:spPr>
          <a:xfrm>
            <a:off x="8168576" y="5947204"/>
            <a:ext cx="2823263" cy="626592"/>
          </a:xfrm>
          <a:prstGeom prst="rect">
            <a:avLst/>
          </a:prstGeom>
        </p:spPr>
      </p:pic>
      <p:pic>
        <p:nvPicPr>
          <p:cNvPr id="83" name="Graphic 82" descr="Construction worker female with solid fill">
            <a:extLst>
              <a:ext uri="{FF2B5EF4-FFF2-40B4-BE49-F238E27FC236}">
                <a16:creationId xmlns:a16="http://schemas.microsoft.com/office/drawing/2014/main" id="{F64A7BD9-15FA-6F86-C0D3-915569BA5779}"/>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285463" y="1550368"/>
            <a:ext cx="485119" cy="485119"/>
          </a:xfrm>
          <a:prstGeom prst="rect">
            <a:avLst/>
          </a:prstGeom>
        </p:spPr>
      </p:pic>
      <p:sp>
        <p:nvSpPr>
          <p:cNvPr id="84" name="Oval 83">
            <a:extLst>
              <a:ext uri="{FF2B5EF4-FFF2-40B4-BE49-F238E27FC236}">
                <a16:creationId xmlns:a16="http://schemas.microsoft.com/office/drawing/2014/main" id="{AFB8C5D7-69B3-F0F4-8C0A-0BCA0C682720}"/>
              </a:ext>
            </a:extLst>
          </p:cNvPr>
          <p:cNvSpPr>
            <a:spLocks noChangeAspect="1"/>
          </p:cNvSpPr>
          <p:nvPr/>
        </p:nvSpPr>
        <p:spPr>
          <a:xfrm>
            <a:off x="8360985" y="5216495"/>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Box 84">
            <a:extLst>
              <a:ext uri="{FF2B5EF4-FFF2-40B4-BE49-F238E27FC236}">
                <a16:creationId xmlns:a16="http://schemas.microsoft.com/office/drawing/2014/main" id="{78DD0D7F-2233-438D-7059-A6D56CA4CD6B}"/>
              </a:ext>
            </a:extLst>
          </p:cNvPr>
          <p:cNvSpPr txBox="1"/>
          <p:nvPr/>
        </p:nvSpPr>
        <p:spPr>
          <a:xfrm>
            <a:off x="8135928" y="5015166"/>
            <a:ext cx="545175" cy="246221"/>
          </a:xfrm>
          <a:prstGeom prst="rect">
            <a:avLst/>
          </a:prstGeom>
          <a:noFill/>
        </p:spPr>
        <p:txBody>
          <a:bodyPr wrap="square" rtlCol="0">
            <a:spAutoFit/>
          </a:bodyPr>
          <a:lstStyle/>
          <a:p>
            <a:pPr algn="ctr"/>
            <a:r>
              <a:rPr lang="en-US" sz="1000" b="1" dirty="0">
                <a:solidFill>
                  <a:srgbClr val="268037"/>
                </a:solidFill>
                <a:latin typeface="Arial Nova" panose="020B0504020202020204" pitchFamily="34" charset="0"/>
              </a:rPr>
              <a:t>43%</a:t>
            </a:r>
          </a:p>
        </p:txBody>
      </p:sp>
      <p:sp>
        <p:nvSpPr>
          <p:cNvPr id="86" name="Oval 85">
            <a:extLst>
              <a:ext uri="{FF2B5EF4-FFF2-40B4-BE49-F238E27FC236}">
                <a16:creationId xmlns:a16="http://schemas.microsoft.com/office/drawing/2014/main" id="{C17BDF51-E20D-34CC-6063-514C649C3C58}"/>
              </a:ext>
            </a:extLst>
          </p:cNvPr>
          <p:cNvSpPr>
            <a:spLocks noChangeAspect="1"/>
          </p:cNvSpPr>
          <p:nvPr/>
        </p:nvSpPr>
        <p:spPr>
          <a:xfrm>
            <a:off x="10636467" y="5133040"/>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extBox 86">
            <a:extLst>
              <a:ext uri="{FF2B5EF4-FFF2-40B4-BE49-F238E27FC236}">
                <a16:creationId xmlns:a16="http://schemas.microsoft.com/office/drawing/2014/main" id="{08801321-8C68-584E-B383-E41CB35E7A53}"/>
              </a:ext>
            </a:extLst>
          </p:cNvPr>
          <p:cNvSpPr txBox="1"/>
          <p:nvPr/>
        </p:nvSpPr>
        <p:spPr>
          <a:xfrm>
            <a:off x="10447942" y="4936584"/>
            <a:ext cx="545175" cy="246221"/>
          </a:xfrm>
          <a:prstGeom prst="rect">
            <a:avLst/>
          </a:prstGeom>
          <a:noFill/>
        </p:spPr>
        <p:txBody>
          <a:bodyPr wrap="square" rtlCol="0">
            <a:spAutoFit/>
          </a:bodyPr>
          <a:lstStyle/>
          <a:p>
            <a:pPr algn="ctr"/>
            <a:r>
              <a:rPr lang="en-US" sz="1000" b="1" dirty="0">
                <a:solidFill>
                  <a:srgbClr val="268037"/>
                </a:solidFill>
                <a:latin typeface="Arial Nova" panose="020B0504020202020204" pitchFamily="34" charset="0"/>
              </a:rPr>
              <a:t>44%</a:t>
            </a:r>
          </a:p>
        </p:txBody>
      </p:sp>
      <p:sp>
        <p:nvSpPr>
          <p:cNvPr id="88" name="Oval 87">
            <a:extLst>
              <a:ext uri="{FF2B5EF4-FFF2-40B4-BE49-F238E27FC236}">
                <a16:creationId xmlns:a16="http://schemas.microsoft.com/office/drawing/2014/main" id="{6F4B968F-6CA8-5580-96ED-16E2E97A40BF}"/>
              </a:ext>
            </a:extLst>
          </p:cNvPr>
          <p:cNvSpPr>
            <a:spLocks noChangeAspect="1"/>
          </p:cNvSpPr>
          <p:nvPr/>
        </p:nvSpPr>
        <p:spPr>
          <a:xfrm>
            <a:off x="8371492" y="5489346"/>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5017A138-BF1A-FF27-9222-1E4355DF5508}"/>
              </a:ext>
            </a:extLst>
          </p:cNvPr>
          <p:cNvSpPr>
            <a:spLocks noChangeAspect="1"/>
          </p:cNvSpPr>
          <p:nvPr/>
        </p:nvSpPr>
        <p:spPr>
          <a:xfrm>
            <a:off x="10636468" y="5571855"/>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C1D308C1-E3CD-F903-C69F-02D80ABD1BE2}"/>
              </a:ext>
            </a:extLst>
          </p:cNvPr>
          <p:cNvSpPr>
            <a:spLocks noChangeAspect="1"/>
          </p:cNvSpPr>
          <p:nvPr/>
        </p:nvSpPr>
        <p:spPr>
          <a:xfrm>
            <a:off x="8366237" y="5573211"/>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2214C032-D2B3-AA36-07BF-86ADE33419DD}"/>
              </a:ext>
            </a:extLst>
          </p:cNvPr>
          <p:cNvSpPr>
            <a:spLocks noChangeAspect="1"/>
          </p:cNvSpPr>
          <p:nvPr/>
        </p:nvSpPr>
        <p:spPr>
          <a:xfrm>
            <a:off x="10636462" y="5659605"/>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a:extLst>
              <a:ext uri="{FF2B5EF4-FFF2-40B4-BE49-F238E27FC236}">
                <a16:creationId xmlns:a16="http://schemas.microsoft.com/office/drawing/2014/main" id="{80AEC07D-AF30-7FB4-E63F-FDB820E79CCB}"/>
              </a:ext>
            </a:extLst>
          </p:cNvPr>
          <p:cNvSpPr txBox="1"/>
          <p:nvPr/>
        </p:nvSpPr>
        <p:spPr>
          <a:xfrm>
            <a:off x="10447010" y="5702003"/>
            <a:ext cx="545175" cy="246221"/>
          </a:xfrm>
          <a:prstGeom prst="rect">
            <a:avLst/>
          </a:prstGeom>
          <a:noFill/>
        </p:spPr>
        <p:txBody>
          <a:bodyPr wrap="square" rtlCol="0">
            <a:spAutoFit/>
          </a:bodyPr>
          <a:lstStyle/>
          <a:p>
            <a:pPr algn="ctr"/>
            <a:r>
              <a:rPr lang="en-US" sz="1000" b="1" dirty="0">
                <a:solidFill>
                  <a:srgbClr val="D8397C"/>
                </a:solidFill>
                <a:latin typeface="Arial Nova" panose="020B0504020202020204" pitchFamily="34" charset="0"/>
              </a:rPr>
              <a:t>36%</a:t>
            </a:r>
          </a:p>
        </p:txBody>
      </p:sp>
      <p:sp>
        <p:nvSpPr>
          <p:cNvPr id="93" name="TextBox 92">
            <a:extLst>
              <a:ext uri="{FF2B5EF4-FFF2-40B4-BE49-F238E27FC236}">
                <a16:creationId xmlns:a16="http://schemas.microsoft.com/office/drawing/2014/main" id="{1DF91CC0-857A-3A28-C631-1F57CDBD86B2}"/>
              </a:ext>
            </a:extLst>
          </p:cNvPr>
          <p:cNvSpPr txBox="1"/>
          <p:nvPr/>
        </p:nvSpPr>
        <p:spPr>
          <a:xfrm>
            <a:off x="10429654" y="5369539"/>
            <a:ext cx="545175" cy="246221"/>
          </a:xfrm>
          <a:prstGeom prst="rect">
            <a:avLst/>
          </a:prstGeom>
          <a:noFill/>
        </p:spPr>
        <p:txBody>
          <a:bodyPr wrap="square" rtlCol="0">
            <a:spAutoFit/>
          </a:bodyPr>
          <a:lstStyle/>
          <a:p>
            <a:pPr algn="ctr"/>
            <a:r>
              <a:rPr lang="en-US" sz="1000" b="1" dirty="0">
                <a:solidFill>
                  <a:srgbClr val="2E78BD"/>
                </a:solidFill>
                <a:latin typeface="Arial Nova" panose="020B0504020202020204" pitchFamily="34" charset="0"/>
              </a:rPr>
              <a:t>37%</a:t>
            </a:r>
          </a:p>
        </p:txBody>
      </p:sp>
      <p:sp>
        <p:nvSpPr>
          <p:cNvPr id="94" name="TextBox 93">
            <a:extLst>
              <a:ext uri="{FF2B5EF4-FFF2-40B4-BE49-F238E27FC236}">
                <a16:creationId xmlns:a16="http://schemas.microsoft.com/office/drawing/2014/main" id="{4473C60C-385E-8183-4A01-6EECF2E07825}"/>
              </a:ext>
            </a:extLst>
          </p:cNvPr>
          <p:cNvSpPr txBox="1"/>
          <p:nvPr/>
        </p:nvSpPr>
        <p:spPr>
          <a:xfrm>
            <a:off x="8175976" y="5291898"/>
            <a:ext cx="545175" cy="246221"/>
          </a:xfrm>
          <a:prstGeom prst="rect">
            <a:avLst/>
          </a:prstGeom>
          <a:noFill/>
        </p:spPr>
        <p:txBody>
          <a:bodyPr wrap="square" rtlCol="0">
            <a:spAutoFit/>
          </a:bodyPr>
          <a:lstStyle/>
          <a:p>
            <a:pPr algn="ctr"/>
            <a:r>
              <a:rPr lang="en-US" sz="1000" b="1" dirty="0">
                <a:solidFill>
                  <a:srgbClr val="2E78BD"/>
                </a:solidFill>
                <a:latin typeface="Arial Nova" panose="020B0504020202020204" pitchFamily="34" charset="0"/>
              </a:rPr>
              <a:t>38%</a:t>
            </a:r>
          </a:p>
        </p:txBody>
      </p:sp>
      <p:sp>
        <p:nvSpPr>
          <p:cNvPr id="95" name="TextBox 94">
            <a:extLst>
              <a:ext uri="{FF2B5EF4-FFF2-40B4-BE49-F238E27FC236}">
                <a16:creationId xmlns:a16="http://schemas.microsoft.com/office/drawing/2014/main" id="{92277A4B-7599-EA82-F580-DD4D88A3D21F}"/>
              </a:ext>
            </a:extLst>
          </p:cNvPr>
          <p:cNvSpPr txBox="1"/>
          <p:nvPr/>
        </p:nvSpPr>
        <p:spPr>
          <a:xfrm>
            <a:off x="8170904" y="5602256"/>
            <a:ext cx="545175" cy="246221"/>
          </a:xfrm>
          <a:prstGeom prst="rect">
            <a:avLst/>
          </a:prstGeom>
          <a:noFill/>
        </p:spPr>
        <p:txBody>
          <a:bodyPr wrap="square" rtlCol="0">
            <a:spAutoFit/>
          </a:bodyPr>
          <a:lstStyle/>
          <a:p>
            <a:pPr algn="ctr"/>
            <a:r>
              <a:rPr lang="en-US" sz="1000" b="1" dirty="0">
                <a:solidFill>
                  <a:srgbClr val="D8397C"/>
                </a:solidFill>
                <a:latin typeface="Arial Nova" panose="020B0504020202020204" pitchFamily="34" charset="0"/>
              </a:rPr>
              <a:t>37%</a:t>
            </a:r>
          </a:p>
        </p:txBody>
      </p:sp>
      <p:sp>
        <p:nvSpPr>
          <p:cNvPr id="96" name="TextBox 95">
            <a:extLst>
              <a:ext uri="{FF2B5EF4-FFF2-40B4-BE49-F238E27FC236}">
                <a16:creationId xmlns:a16="http://schemas.microsoft.com/office/drawing/2014/main" id="{D366587C-AFC2-BCB0-451D-4E99B7BA6532}"/>
              </a:ext>
            </a:extLst>
          </p:cNvPr>
          <p:cNvSpPr txBox="1"/>
          <p:nvPr/>
        </p:nvSpPr>
        <p:spPr>
          <a:xfrm>
            <a:off x="8092065" y="4643991"/>
            <a:ext cx="3305146" cy="461665"/>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 of Universal Credit claimants who are working </a:t>
            </a:r>
          </a:p>
        </p:txBody>
      </p:sp>
      <p:pic>
        <p:nvPicPr>
          <p:cNvPr id="98" name="Graphic 97" descr="Employee badge with solid fill">
            <a:extLst>
              <a:ext uri="{FF2B5EF4-FFF2-40B4-BE49-F238E27FC236}">
                <a16:creationId xmlns:a16="http://schemas.microsoft.com/office/drawing/2014/main" id="{15C91B22-A344-FCB7-6721-93E5869CC283}"/>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1403477" y="4630568"/>
            <a:ext cx="492022" cy="492022"/>
          </a:xfrm>
          <a:prstGeom prst="rect">
            <a:avLst/>
          </a:prstGeom>
        </p:spPr>
      </p:pic>
      <p:sp>
        <p:nvSpPr>
          <p:cNvPr id="30" name="TextBox 29">
            <a:extLst>
              <a:ext uri="{FF2B5EF4-FFF2-40B4-BE49-F238E27FC236}">
                <a16:creationId xmlns:a16="http://schemas.microsoft.com/office/drawing/2014/main" id="{5F1040AD-DA4B-C6B8-1C4C-0950C12EC3F3}"/>
              </a:ext>
            </a:extLst>
          </p:cNvPr>
          <p:cNvSpPr txBox="1"/>
          <p:nvPr/>
        </p:nvSpPr>
        <p:spPr>
          <a:xfrm>
            <a:off x="4131598" y="4029279"/>
            <a:ext cx="3889642"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Education &amp; training participation by age group</a:t>
            </a:r>
          </a:p>
        </p:txBody>
      </p:sp>
      <p:sp>
        <p:nvSpPr>
          <p:cNvPr id="31" name="TextBox 30">
            <a:extLst>
              <a:ext uri="{FF2B5EF4-FFF2-40B4-BE49-F238E27FC236}">
                <a16:creationId xmlns:a16="http://schemas.microsoft.com/office/drawing/2014/main" id="{1D27D54B-9233-31F8-4AAB-87AD5E4E8829}"/>
              </a:ext>
            </a:extLst>
          </p:cNvPr>
          <p:cNvSpPr txBox="1"/>
          <p:nvPr/>
        </p:nvSpPr>
        <p:spPr>
          <a:xfrm>
            <a:off x="4148641" y="5300319"/>
            <a:ext cx="3076729"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Higher education participation</a:t>
            </a:r>
          </a:p>
        </p:txBody>
      </p:sp>
      <p:pic>
        <p:nvPicPr>
          <p:cNvPr id="21" name="Graphic 20" descr="Users with solid fill">
            <a:extLst>
              <a:ext uri="{FF2B5EF4-FFF2-40B4-BE49-F238E27FC236}">
                <a16:creationId xmlns:a16="http://schemas.microsoft.com/office/drawing/2014/main" id="{17122C1D-E998-CC02-E87A-72A8B30EA2A0}"/>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7555579" y="2834810"/>
            <a:ext cx="485118" cy="485118"/>
          </a:xfrm>
          <a:prstGeom prst="rect">
            <a:avLst/>
          </a:prstGeom>
        </p:spPr>
      </p:pic>
      <p:pic>
        <p:nvPicPr>
          <p:cNvPr id="82" name="Graphic 81" descr="Classroom with solid fill">
            <a:extLst>
              <a:ext uri="{FF2B5EF4-FFF2-40B4-BE49-F238E27FC236}">
                <a16:creationId xmlns:a16="http://schemas.microsoft.com/office/drawing/2014/main" id="{775247A6-289A-E10A-8502-043A6EF2A16C}"/>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7571889" y="4087380"/>
            <a:ext cx="492022" cy="492022"/>
          </a:xfrm>
          <a:prstGeom prst="rect">
            <a:avLst/>
          </a:prstGeom>
        </p:spPr>
      </p:pic>
      <p:pic>
        <p:nvPicPr>
          <p:cNvPr id="101" name="Graphic 100" descr="Graduation cap with solid fill">
            <a:extLst>
              <a:ext uri="{FF2B5EF4-FFF2-40B4-BE49-F238E27FC236}">
                <a16:creationId xmlns:a16="http://schemas.microsoft.com/office/drawing/2014/main" id="{779E9F47-F13F-986E-3EDD-BEA92481BB5B}"/>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7583953" y="5259030"/>
            <a:ext cx="492022" cy="492022"/>
          </a:xfrm>
          <a:prstGeom prst="rect">
            <a:avLst/>
          </a:prstGeom>
        </p:spPr>
      </p:pic>
      <p:sp>
        <p:nvSpPr>
          <p:cNvPr id="103" name="TextBox 102">
            <a:extLst>
              <a:ext uri="{FF2B5EF4-FFF2-40B4-BE49-F238E27FC236}">
                <a16:creationId xmlns:a16="http://schemas.microsoft.com/office/drawing/2014/main" id="{DB9FFFB4-7303-7020-4AAA-158B3EE431D8}"/>
              </a:ext>
            </a:extLst>
          </p:cNvPr>
          <p:cNvSpPr txBox="1"/>
          <p:nvPr/>
        </p:nvSpPr>
        <p:spPr>
          <a:xfrm>
            <a:off x="8100850" y="2785401"/>
            <a:ext cx="3296361"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Median annual wage of all workers</a:t>
            </a:r>
          </a:p>
        </p:txBody>
      </p:sp>
      <p:pic>
        <p:nvPicPr>
          <p:cNvPr id="109" name="Graphic 108" descr="Money with solid fill">
            <a:extLst>
              <a:ext uri="{FF2B5EF4-FFF2-40B4-BE49-F238E27FC236}">
                <a16:creationId xmlns:a16="http://schemas.microsoft.com/office/drawing/2014/main" id="{71510CCE-3103-A8CB-5801-FE5BFEC15440}"/>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1227644" y="2764971"/>
            <a:ext cx="647595" cy="647595"/>
          </a:xfrm>
          <a:prstGeom prst="rect">
            <a:avLst/>
          </a:prstGeom>
        </p:spPr>
      </p:pic>
      <p:pic>
        <p:nvPicPr>
          <p:cNvPr id="22" name="Picture 21">
            <a:extLst>
              <a:ext uri="{FF2B5EF4-FFF2-40B4-BE49-F238E27FC236}">
                <a16:creationId xmlns:a16="http://schemas.microsoft.com/office/drawing/2014/main" id="{F8E7C861-5A69-E6EE-E35A-594FAB7EF927}"/>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t="83354" r="35938" b="-1081"/>
          <a:stretch/>
        </p:blipFill>
        <p:spPr>
          <a:xfrm>
            <a:off x="7970073" y="4293762"/>
            <a:ext cx="2579083" cy="357976"/>
          </a:xfrm>
          <a:prstGeom prst="rect">
            <a:avLst/>
          </a:prstGeom>
        </p:spPr>
      </p:pic>
      <p:sp>
        <p:nvSpPr>
          <p:cNvPr id="26" name="Oval 25">
            <a:extLst>
              <a:ext uri="{FF2B5EF4-FFF2-40B4-BE49-F238E27FC236}">
                <a16:creationId xmlns:a16="http://schemas.microsoft.com/office/drawing/2014/main" id="{36EF0939-222D-EA2B-D18E-B5F90C41796F}"/>
              </a:ext>
            </a:extLst>
          </p:cNvPr>
          <p:cNvSpPr>
            <a:spLocks noChangeAspect="1"/>
          </p:cNvSpPr>
          <p:nvPr/>
        </p:nvSpPr>
        <p:spPr>
          <a:xfrm>
            <a:off x="10235188" y="3223663"/>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BC425114-5F40-8BFD-F478-B319F4560978}"/>
              </a:ext>
            </a:extLst>
          </p:cNvPr>
          <p:cNvSpPr>
            <a:spLocks noChangeAspect="1"/>
          </p:cNvSpPr>
          <p:nvPr/>
        </p:nvSpPr>
        <p:spPr>
          <a:xfrm>
            <a:off x="8491674" y="3426397"/>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461829C5-94D2-BB92-9A27-54BA60900C57}"/>
              </a:ext>
            </a:extLst>
          </p:cNvPr>
          <p:cNvSpPr>
            <a:spLocks noChangeAspect="1"/>
          </p:cNvSpPr>
          <p:nvPr/>
        </p:nvSpPr>
        <p:spPr>
          <a:xfrm>
            <a:off x="8505849" y="3685124"/>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EBE68DA0-DD02-A230-50A0-B90179A46834}"/>
              </a:ext>
            </a:extLst>
          </p:cNvPr>
          <p:cNvSpPr>
            <a:spLocks noChangeAspect="1"/>
          </p:cNvSpPr>
          <p:nvPr/>
        </p:nvSpPr>
        <p:spPr>
          <a:xfrm>
            <a:off x="10221236" y="3454748"/>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A513994E-50B5-6361-DFCD-E26EB41B2EA0}"/>
              </a:ext>
            </a:extLst>
          </p:cNvPr>
          <p:cNvSpPr>
            <a:spLocks noChangeAspect="1"/>
          </p:cNvSpPr>
          <p:nvPr/>
        </p:nvSpPr>
        <p:spPr>
          <a:xfrm>
            <a:off x="10227756" y="3405769"/>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D85387C6-44C7-40F4-2108-F1F88DB8CD33}"/>
              </a:ext>
            </a:extLst>
          </p:cNvPr>
          <p:cNvSpPr>
            <a:spLocks noChangeAspect="1"/>
          </p:cNvSpPr>
          <p:nvPr/>
        </p:nvSpPr>
        <p:spPr>
          <a:xfrm>
            <a:off x="8504358" y="3528400"/>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Graphic 40" descr="Group of people with solid fill">
            <a:extLst>
              <a:ext uri="{FF2B5EF4-FFF2-40B4-BE49-F238E27FC236}">
                <a16:creationId xmlns:a16="http://schemas.microsoft.com/office/drawing/2014/main" id="{96EC87EF-847D-A892-A652-418DB78DA291}"/>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5130423" y="5607900"/>
            <a:ext cx="824798" cy="824798"/>
          </a:xfrm>
          <a:prstGeom prst="rect">
            <a:avLst/>
          </a:prstGeom>
        </p:spPr>
      </p:pic>
      <p:sp>
        <p:nvSpPr>
          <p:cNvPr id="42" name="TextBox 41">
            <a:extLst>
              <a:ext uri="{FF2B5EF4-FFF2-40B4-BE49-F238E27FC236}">
                <a16:creationId xmlns:a16="http://schemas.microsoft.com/office/drawing/2014/main" id="{F7518A78-F87E-6DE9-ACF8-EBBA6EDB35B6}"/>
              </a:ext>
            </a:extLst>
          </p:cNvPr>
          <p:cNvSpPr txBox="1"/>
          <p:nvPr/>
        </p:nvSpPr>
        <p:spPr>
          <a:xfrm>
            <a:off x="4049889" y="5480304"/>
            <a:ext cx="1372894" cy="523220"/>
          </a:xfrm>
          <a:prstGeom prst="rect">
            <a:avLst/>
          </a:prstGeom>
          <a:noFill/>
        </p:spPr>
        <p:txBody>
          <a:bodyPr wrap="square" rtlCol="0">
            <a:spAutoFit/>
          </a:bodyPr>
          <a:lstStyle/>
          <a:p>
            <a:pPr algn="ctr"/>
            <a:r>
              <a:rPr lang="en-US" sz="2800" dirty="0">
                <a:solidFill>
                  <a:srgbClr val="268037"/>
                </a:solidFill>
                <a:latin typeface="Arial Nova" panose="020B0504020202020204" pitchFamily="34" charset="0"/>
              </a:rPr>
              <a:t>16,600</a:t>
            </a:r>
          </a:p>
        </p:txBody>
      </p:sp>
      <p:sp>
        <p:nvSpPr>
          <p:cNvPr id="44" name="TextBox 43">
            <a:extLst>
              <a:ext uri="{FF2B5EF4-FFF2-40B4-BE49-F238E27FC236}">
                <a16:creationId xmlns:a16="http://schemas.microsoft.com/office/drawing/2014/main" id="{53817ADD-CDE8-7431-0C49-69234F8BE240}"/>
              </a:ext>
            </a:extLst>
          </p:cNvPr>
          <p:cNvSpPr txBox="1"/>
          <p:nvPr/>
        </p:nvSpPr>
        <p:spPr>
          <a:xfrm>
            <a:off x="4231969" y="5871190"/>
            <a:ext cx="1038572" cy="646331"/>
          </a:xfrm>
          <a:prstGeom prst="rect">
            <a:avLst/>
          </a:prstGeom>
          <a:noFill/>
        </p:spPr>
        <p:txBody>
          <a:bodyPr wrap="square" rtlCol="0">
            <a:spAutoFit/>
          </a:bodyPr>
          <a:lstStyle/>
          <a:p>
            <a:pPr algn="ctr"/>
            <a:r>
              <a:rPr lang="en-US" sz="1200" b="1" dirty="0">
                <a:solidFill>
                  <a:schemeClr val="tx1">
                    <a:lumMod val="75000"/>
                    <a:lumOff val="25000"/>
                  </a:schemeClr>
                </a:solidFill>
                <a:latin typeface="Arial Nova" panose="020B0504020202020204" pitchFamily="34" charset="0"/>
              </a:rPr>
              <a:t>Residents</a:t>
            </a:r>
          </a:p>
          <a:p>
            <a:pPr algn="ctr"/>
            <a:r>
              <a:rPr lang="en-US" sz="1200" b="1" dirty="0">
                <a:solidFill>
                  <a:schemeClr val="tx1">
                    <a:lumMod val="75000"/>
                    <a:lumOff val="25000"/>
                  </a:schemeClr>
                </a:solidFill>
                <a:latin typeface="Arial Nova" panose="020B0504020202020204" pitchFamily="34" charset="0"/>
              </a:rPr>
              <a:t>Aged 16-64 (</a:t>
            </a:r>
            <a:r>
              <a:rPr lang="en-US" sz="1200" b="1" dirty="0">
                <a:solidFill>
                  <a:srgbClr val="0A8037"/>
                </a:solidFill>
                <a:latin typeface="Arial Nova" panose="020B0504020202020204" pitchFamily="34" charset="0"/>
              </a:rPr>
              <a:t>30%</a:t>
            </a:r>
            <a:r>
              <a:rPr lang="en-US" sz="1200" b="1" dirty="0">
                <a:solidFill>
                  <a:schemeClr val="tx1">
                    <a:lumMod val="75000"/>
                    <a:lumOff val="25000"/>
                  </a:schemeClr>
                </a:solidFill>
                <a:latin typeface="Arial Nova" panose="020B0504020202020204" pitchFamily="34" charset="0"/>
              </a:rPr>
              <a:t>)</a:t>
            </a:r>
          </a:p>
        </p:txBody>
      </p:sp>
      <p:sp>
        <p:nvSpPr>
          <p:cNvPr id="45" name="TextBox 44">
            <a:extLst>
              <a:ext uri="{FF2B5EF4-FFF2-40B4-BE49-F238E27FC236}">
                <a16:creationId xmlns:a16="http://schemas.microsoft.com/office/drawing/2014/main" id="{00D37279-99D6-BDA3-6FEB-723FA31DCA9F}"/>
              </a:ext>
            </a:extLst>
          </p:cNvPr>
          <p:cNvSpPr txBox="1"/>
          <p:nvPr/>
        </p:nvSpPr>
        <p:spPr>
          <a:xfrm>
            <a:off x="5905101" y="5622642"/>
            <a:ext cx="2072697" cy="830997"/>
          </a:xfrm>
          <a:prstGeom prst="rect">
            <a:avLst/>
          </a:prstGeom>
          <a:noFill/>
        </p:spPr>
        <p:txBody>
          <a:bodyPr wrap="square" rtlCol="0">
            <a:spAutoFit/>
          </a:bodyPr>
          <a:lstStyle/>
          <a:p>
            <a:r>
              <a:rPr lang="en-US" sz="1200" dirty="0">
                <a:solidFill>
                  <a:schemeClr val="tx1">
                    <a:lumMod val="75000"/>
                    <a:lumOff val="25000"/>
                  </a:schemeClr>
                </a:solidFill>
                <a:latin typeface="Arial Nova" panose="020B0504020202020204" pitchFamily="34" charset="0"/>
              </a:rPr>
              <a:t>live in areas that are in the bottom quintile nationally based on higher education participation rates</a:t>
            </a:r>
          </a:p>
        </p:txBody>
      </p:sp>
      <p:pic>
        <p:nvPicPr>
          <p:cNvPr id="49" name="Graphic 48" descr="Group of people with solid fill">
            <a:extLst>
              <a:ext uri="{FF2B5EF4-FFF2-40B4-BE49-F238E27FC236}">
                <a16:creationId xmlns:a16="http://schemas.microsoft.com/office/drawing/2014/main" id="{64FB15D1-99F1-209D-8BA2-9DCB64F3FE7B}"/>
              </a:ext>
            </a:extLst>
          </p:cNvPr>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9088843" y="1825751"/>
            <a:ext cx="824798" cy="824798"/>
          </a:xfrm>
          <a:prstGeom prst="rect">
            <a:avLst/>
          </a:prstGeom>
        </p:spPr>
      </p:pic>
      <p:sp>
        <p:nvSpPr>
          <p:cNvPr id="50" name="TextBox 49">
            <a:extLst>
              <a:ext uri="{FF2B5EF4-FFF2-40B4-BE49-F238E27FC236}">
                <a16:creationId xmlns:a16="http://schemas.microsoft.com/office/drawing/2014/main" id="{FEA360DA-3E4B-D2E8-B8EB-F46B3103BFE0}"/>
              </a:ext>
            </a:extLst>
          </p:cNvPr>
          <p:cNvSpPr txBox="1"/>
          <p:nvPr/>
        </p:nvSpPr>
        <p:spPr>
          <a:xfrm>
            <a:off x="7977798" y="1676889"/>
            <a:ext cx="1372894" cy="523220"/>
          </a:xfrm>
          <a:prstGeom prst="rect">
            <a:avLst/>
          </a:prstGeom>
          <a:noFill/>
        </p:spPr>
        <p:txBody>
          <a:bodyPr wrap="square" rtlCol="0">
            <a:spAutoFit/>
          </a:bodyPr>
          <a:lstStyle/>
          <a:p>
            <a:pPr algn="ctr"/>
            <a:r>
              <a:rPr lang="en-US" sz="2800" dirty="0">
                <a:solidFill>
                  <a:srgbClr val="268037"/>
                </a:solidFill>
                <a:latin typeface="Arial Nova" panose="020B0504020202020204" pitchFamily="34" charset="0"/>
              </a:rPr>
              <a:t>13,461</a:t>
            </a:r>
          </a:p>
        </p:txBody>
      </p:sp>
      <p:sp>
        <p:nvSpPr>
          <p:cNvPr id="51" name="TextBox 50">
            <a:extLst>
              <a:ext uri="{FF2B5EF4-FFF2-40B4-BE49-F238E27FC236}">
                <a16:creationId xmlns:a16="http://schemas.microsoft.com/office/drawing/2014/main" id="{E2761E15-BCDA-0787-49DA-7C0491122738}"/>
              </a:ext>
            </a:extLst>
          </p:cNvPr>
          <p:cNvSpPr txBox="1"/>
          <p:nvPr/>
        </p:nvSpPr>
        <p:spPr>
          <a:xfrm>
            <a:off x="8116793" y="2067775"/>
            <a:ext cx="1075554" cy="646331"/>
          </a:xfrm>
          <a:prstGeom prst="rect">
            <a:avLst/>
          </a:prstGeom>
          <a:noFill/>
        </p:spPr>
        <p:txBody>
          <a:bodyPr wrap="square" rtlCol="0">
            <a:spAutoFit/>
          </a:bodyPr>
          <a:lstStyle/>
          <a:p>
            <a:pPr algn="ctr"/>
            <a:r>
              <a:rPr lang="en-US" sz="1200" b="1" dirty="0">
                <a:solidFill>
                  <a:schemeClr val="tx1">
                    <a:lumMod val="75000"/>
                    <a:lumOff val="25000"/>
                  </a:schemeClr>
                </a:solidFill>
                <a:latin typeface="Arial Nova" panose="020B0504020202020204" pitchFamily="34" charset="0"/>
              </a:rPr>
              <a:t>Residents</a:t>
            </a:r>
          </a:p>
          <a:p>
            <a:pPr algn="ctr"/>
            <a:r>
              <a:rPr lang="en-US" sz="1200" b="1" dirty="0">
                <a:solidFill>
                  <a:schemeClr val="tx1">
                    <a:lumMod val="75000"/>
                    <a:lumOff val="25000"/>
                  </a:schemeClr>
                </a:solidFill>
                <a:latin typeface="Arial Nova" panose="020B0504020202020204" pitchFamily="34" charset="0"/>
              </a:rPr>
              <a:t>Aged 16+ in employment</a:t>
            </a:r>
          </a:p>
        </p:txBody>
      </p:sp>
      <p:sp>
        <p:nvSpPr>
          <p:cNvPr id="52" name="TextBox 51">
            <a:extLst>
              <a:ext uri="{FF2B5EF4-FFF2-40B4-BE49-F238E27FC236}">
                <a16:creationId xmlns:a16="http://schemas.microsoft.com/office/drawing/2014/main" id="{ED5529C3-DE95-377D-1B32-8BED7E895B50}"/>
              </a:ext>
            </a:extLst>
          </p:cNvPr>
          <p:cNvSpPr txBox="1"/>
          <p:nvPr/>
        </p:nvSpPr>
        <p:spPr>
          <a:xfrm>
            <a:off x="9820989" y="2064476"/>
            <a:ext cx="2257630" cy="646331"/>
          </a:xfrm>
          <a:prstGeom prst="rect">
            <a:avLst/>
          </a:prstGeom>
          <a:noFill/>
        </p:spPr>
        <p:txBody>
          <a:bodyPr wrap="square" rtlCol="0">
            <a:spAutoFit/>
          </a:bodyPr>
          <a:lstStyle/>
          <a:p>
            <a:r>
              <a:rPr lang="en-US" sz="1200" dirty="0">
                <a:solidFill>
                  <a:schemeClr val="tx1">
                    <a:lumMod val="75000"/>
                    <a:lumOff val="25000"/>
                  </a:schemeClr>
                </a:solidFill>
                <a:latin typeface="Arial Nova" panose="020B0504020202020204" pitchFamily="34" charset="0"/>
              </a:rPr>
              <a:t>work in either ‘Process, plant and machine operative’ or ‘Elementary’ occupations </a:t>
            </a:r>
          </a:p>
        </p:txBody>
      </p:sp>
      <p:pic>
        <p:nvPicPr>
          <p:cNvPr id="61" name="Graphic 60" descr="Factory with solid fill">
            <a:extLst>
              <a:ext uri="{FF2B5EF4-FFF2-40B4-BE49-F238E27FC236}">
                <a16:creationId xmlns:a16="http://schemas.microsoft.com/office/drawing/2014/main" id="{321D14F3-EE4D-9FB8-3A49-1368D1FB2BF3}"/>
              </a:ext>
            </a:extLst>
          </p:cNvPr>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11322753" y="1516868"/>
            <a:ext cx="572746" cy="572746"/>
          </a:xfrm>
          <a:prstGeom prst="rect">
            <a:avLst/>
          </a:prstGeom>
        </p:spPr>
      </p:pic>
      <p:sp>
        <p:nvSpPr>
          <p:cNvPr id="63" name="TextBox 62">
            <a:extLst>
              <a:ext uri="{FF2B5EF4-FFF2-40B4-BE49-F238E27FC236}">
                <a16:creationId xmlns:a16="http://schemas.microsoft.com/office/drawing/2014/main" id="{5945DCEA-BCE6-188E-2FC1-9186946D05EE}"/>
              </a:ext>
            </a:extLst>
          </p:cNvPr>
          <p:cNvSpPr txBox="1"/>
          <p:nvPr/>
        </p:nvSpPr>
        <p:spPr>
          <a:xfrm>
            <a:off x="9663385" y="1681554"/>
            <a:ext cx="990403" cy="523220"/>
          </a:xfrm>
          <a:prstGeom prst="rect">
            <a:avLst/>
          </a:prstGeom>
          <a:noFill/>
        </p:spPr>
        <p:txBody>
          <a:bodyPr wrap="square" rtlCol="0">
            <a:spAutoFit/>
          </a:bodyPr>
          <a:lstStyle/>
          <a:p>
            <a:pPr algn="r"/>
            <a:r>
              <a:rPr lang="en-US" sz="2800" dirty="0">
                <a:solidFill>
                  <a:srgbClr val="0A8037"/>
                </a:solidFill>
                <a:latin typeface="Arial Nova" panose="020B0504020202020204" pitchFamily="34" charset="0"/>
              </a:rPr>
              <a:t>29%</a:t>
            </a:r>
          </a:p>
        </p:txBody>
      </p:sp>
      <p:sp>
        <p:nvSpPr>
          <p:cNvPr id="2" name="TextBox 1">
            <a:extLst>
              <a:ext uri="{FF2B5EF4-FFF2-40B4-BE49-F238E27FC236}">
                <a16:creationId xmlns:a16="http://schemas.microsoft.com/office/drawing/2014/main" id="{154FDEBB-9164-4CB4-A7CF-A1DE6EE16AE8}"/>
              </a:ext>
            </a:extLst>
          </p:cNvPr>
          <p:cNvSpPr txBox="1"/>
          <p:nvPr/>
        </p:nvSpPr>
        <p:spPr>
          <a:xfrm>
            <a:off x="278209" y="512281"/>
            <a:ext cx="5374445" cy="954107"/>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LOCAL LEARNING COMMUNITY DASHBOARD</a:t>
            </a:r>
          </a:p>
        </p:txBody>
      </p:sp>
      <p:sp>
        <p:nvSpPr>
          <p:cNvPr id="4" name="TextBox 3">
            <a:extLst>
              <a:ext uri="{FF2B5EF4-FFF2-40B4-BE49-F238E27FC236}">
                <a16:creationId xmlns:a16="http://schemas.microsoft.com/office/drawing/2014/main" id="{6639C999-0892-F9C6-C519-9D21A646964B}"/>
              </a:ext>
            </a:extLst>
          </p:cNvPr>
          <p:cNvSpPr txBox="1"/>
          <p:nvPr/>
        </p:nvSpPr>
        <p:spPr>
          <a:xfrm>
            <a:off x="6876288" y="712264"/>
            <a:ext cx="4071197"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SOUTH HOLLAND</a:t>
            </a:r>
          </a:p>
        </p:txBody>
      </p:sp>
      <p:pic>
        <p:nvPicPr>
          <p:cNvPr id="10" name="Picture 9">
            <a:extLst>
              <a:ext uri="{FF2B5EF4-FFF2-40B4-BE49-F238E27FC236}">
                <a16:creationId xmlns:a16="http://schemas.microsoft.com/office/drawing/2014/main" id="{0FC823A3-8414-5CF8-2C0C-D6B7EE6A1967}"/>
              </a:ext>
            </a:extLst>
          </p:cNvPr>
          <p:cNvPicPr>
            <a:picLocks noChangeAspect="1"/>
          </p:cNvPicPr>
          <p:nvPr/>
        </p:nvPicPr>
        <p:blipFill>
          <a:blip r:embed="rId32"/>
          <a:stretch>
            <a:fillRect/>
          </a:stretch>
        </p:blipFill>
        <p:spPr>
          <a:xfrm>
            <a:off x="298730" y="4406491"/>
            <a:ext cx="3784600" cy="2197100"/>
          </a:xfrm>
          <a:prstGeom prst="rect">
            <a:avLst/>
          </a:prstGeom>
        </p:spPr>
      </p:pic>
      <p:pic>
        <p:nvPicPr>
          <p:cNvPr id="13" name="Picture 12">
            <a:extLst>
              <a:ext uri="{FF2B5EF4-FFF2-40B4-BE49-F238E27FC236}">
                <a16:creationId xmlns:a16="http://schemas.microsoft.com/office/drawing/2014/main" id="{C85E20DA-E9AB-0418-1711-FCC79EDB268D}"/>
              </a:ext>
            </a:extLst>
          </p:cNvPr>
          <p:cNvPicPr>
            <a:picLocks noChangeAspect="1"/>
          </p:cNvPicPr>
          <p:nvPr/>
        </p:nvPicPr>
        <p:blipFill>
          <a:blip r:embed="rId33"/>
          <a:stretch>
            <a:fillRect/>
          </a:stretch>
        </p:blipFill>
        <p:spPr>
          <a:xfrm>
            <a:off x="4070350" y="1508252"/>
            <a:ext cx="4051300" cy="1244600"/>
          </a:xfrm>
          <a:prstGeom prst="rect">
            <a:avLst/>
          </a:prstGeom>
        </p:spPr>
      </p:pic>
      <p:pic>
        <p:nvPicPr>
          <p:cNvPr id="35" name="Picture 34">
            <a:extLst>
              <a:ext uri="{FF2B5EF4-FFF2-40B4-BE49-F238E27FC236}">
                <a16:creationId xmlns:a16="http://schemas.microsoft.com/office/drawing/2014/main" id="{EA549034-3F9A-EAA6-DDD8-C6256BDE8AEE}"/>
              </a:ext>
            </a:extLst>
          </p:cNvPr>
          <p:cNvPicPr>
            <a:picLocks noChangeAspect="1"/>
          </p:cNvPicPr>
          <p:nvPr/>
        </p:nvPicPr>
        <p:blipFill>
          <a:blip r:embed="rId34"/>
          <a:stretch>
            <a:fillRect/>
          </a:stretch>
        </p:blipFill>
        <p:spPr>
          <a:xfrm>
            <a:off x="4114800" y="4277868"/>
            <a:ext cx="3962400" cy="990600"/>
          </a:xfrm>
          <a:prstGeom prst="rect">
            <a:avLst/>
          </a:prstGeom>
        </p:spPr>
      </p:pic>
      <p:pic>
        <p:nvPicPr>
          <p:cNvPr id="36" name="Picture 35">
            <a:extLst>
              <a:ext uri="{FF2B5EF4-FFF2-40B4-BE49-F238E27FC236}">
                <a16:creationId xmlns:a16="http://schemas.microsoft.com/office/drawing/2014/main" id="{6B4E9A58-6742-49F8-7C7E-C9ACCB8A0493}"/>
              </a:ext>
            </a:extLst>
          </p:cNvPr>
          <p:cNvPicPr>
            <a:picLocks noChangeAspect="1"/>
          </p:cNvPicPr>
          <p:nvPr/>
        </p:nvPicPr>
        <p:blipFill>
          <a:blip r:embed="rId35"/>
          <a:stretch>
            <a:fillRect/>
          </a:stretch>
        </p:blipFill>
        <p:spPr>
          <a:xfrm>
            <a:off x="4108450" y="2979420"/>
            <a:ext cx="3975100" cy="990600"/>
          </a:xfrm>
          <a:prstGeom prst="rect">
            <a:avLst/>
          </a:prstGeom>
        </p:spPr>
      </p:pic>
      <p:pic>
        <p:nvPicPr>
          <p:cNvPr id="64" name="Picture 63">
            <a:extLst>
              <a:ext uri="{FF2B5EF4-FFF2-40B4-BE49-F238E27FC236}">
                <a16:creationId xmlns:a16="http://schemas.microsoft.com/office/drawing/2014/main" id="{549E327E-D29F-EC21-EE5B-F2A20E201D99}"/>
              </a:ext>
            </a:extLst>
          </p:cNvPr>
          <p:cNvPicPr>
            <a:picLocks noChangeAspect="1"/>
          </p:cNvPicPr>
          <p:nvPr/>
        </p:nvPicPr>
        <p:blipFill rotWithShape="1">
          <a:blip r:embed="rId36" cstate="email">
            <a:extLst>
              <a:ext uri="{28A0092B-C50C-407E-A947-70E740481C1C}">
                <a14:useLocalDpi xmlns:a14="http://schemas.microsoft.com/office/drawing/2010/main"/>
              </a:ext>
            </a:extLst>
          </a:blip>
          <a:srcRect l="68247" t="16693" r="1942" b="30888"/>
          <a:stretch/>
        </p:blipFill>
        <p:spPr>
          <a:xfrm>
            <a:off x="10732990" y="3315961"/>
            <a:ext cx="1200162" cy="1058500"/>
          </a:xfrm>
          <a:prstGeom prst="rect">
            <a:avLst/>
          </a:prstGeom>
        </p:spPr>
      </p:pic>
      <p:pic>
        <p:nvPicPr>
          <p:cNvPr id="65" name="Picture 64">
            <a:extLst>
              <a:ext uri="{FF2B5EF4-FFF2-40B4-BE49-F238E27FC236}">
                <a16:creationId xmlns:a16="http://schemas.microsoft.com/office/drawing/2014/main" id="{25A9BF8B-C560-653E-3720-8D8D2D7EA6E3}"/>
              </a:ext>
            </a:extLst>
          </p:cNvPr>
          <p:cNvPicPr>
            <a:picLocks noChangeAspect="1"/>
          </p:cNvPicPr>
          <p:nvPr/>
        </p:nvPicPr>
        <p:blipFill rotWithShape="1">
          <a:blip r:embed="rId36" cstate="email">
            <a:extLst>
              <a:ext uri="{28A0092B-C50C-407E-A947-70E740481C1C}">
                <a14:useLocalDpi xmlns:a14="http://schemas.microsoft.com/office/drawing/2010/main"/>
              </a:ext>
            </a:extLst>
          </a:blip>
          <a:srcRect l="68247" t="16693" r="1942" b="30888"/>
          <a:stretch/>
        </p:blipFill>
        <p:spPr>
          <a:xfrm>
            <a:off x="10729942" y="5022841"/>
            <a:ext cx="1200162" cy="1058500"/>
          </a:xfrm>
          <a:prstGeom prst="rect">
            <a:avLst/>
          </a:prstGeom>
        </p:spPr>
      </p:pic>
      <p:pic>
        <p:nvPicPr>
          <p:cNvPr id="11" name="Picture 10">
            <a:extLst>
              <a:ext uri="{FF2B5EF4-FFF2-40B4-BE49-F238E27FC236}">
                <a16:creationId xmlns:a16="http://schemas.microsoft.com/office/drawing/2014/main" id="{0EF26BF4-194E-640F-319B-C71E3E19537D}"/>
              </a:ext>
            </a:extLst>
          </p:cNvPr>
          <p:cNvPicPr>
            <a:picLocks noChangeAspect="1"/>
          </p:cNvPicPr>
          <p:nvPr/>
        </p:nvPicPr>
        <p:blipFill>
          <a:blip r:embed="rId37">
            <a:biLevel thresh="25000"/>
          </a:blip>
          <a:stretch>
            <a:fillRect/>
          </a:stretch>
        </p:blipFill>
        <p:spPr>
          <a:xfrm>
            <a:off x="10785318" y="512281"/>
            <a:ext cx="1181532" cy="978861"/>
          </a:xfrm>
          <a:prstGeom prst="rect">
            <a:avLst/>
          </a:prstGeom>
        </p:spPr>
      </p:pic>
    </p:spTree>
    <p:extLst>
      <p:ext uri="{BB962C8B-B14F-4D97-AF65-F5344CB8AC3E}">
        <p14:creationId xmlns:p14="http://schemas.microsoft.com/office/powerpoint/2010/main" val="1925916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CB4B57A-73C9-CDEF-2C1D-1ACF4335835C}"/>
              </a:ext>
            </a:extLst>
          </p:cNvPr>
          <p:cNvSpPr/>
          <p:nvPr/>
        </p:nvSpPr>
        <p:spPr>
          <a:xfrm>
            <a:off x="8100969" y="4182305"/>
            <a:ext cx="3825822" cy="2404393"/>
          </a:xfrm>
          <a:prstGeom prst="rect">
            <a:avLst/>
          </a:prstGeom>
          <a:solidFill>
            <a:srgbClr val="2E78BD">
              <a:alpha val="19909"/>
            </a:srgb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79EC9FC0-8CD4-B09E-FB9A-6B330E8A9C3D}"/>
              </a:ext>
            </a:extLst>
          </p:cNvPr>
          <p:cNvSpPr/>
          <p:nvPr/>
        </p:nvSpPr>
        <p:spPr>
          <a:xfrm>
            <a:off x="8098185" y="1520736"/>
            <a:ext cx="3828556" cy="2598219"/>
          </a:xfrm>
          <a:prstGeom prst="rect">
            <a:avLst/>
          </a:prstGeom>
          <a:solidFill>
            <a:srgbClr val="D8397C">
              <a:alpha val="19909"/>
            </a:srgb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2BB2C33E-0425-B2C0-7BB2-79F48C693225}"/>
              </a:ext>
            </a:extLst>
          </p:cNvPr>
          <p:cNvSpPr/>
          <p:nvPr/>
        </p:nvSpPr>
        <p:spPr>
          <a:xfrm>
            <a:off x="269032" y="1523304"/>
            <a:ext cx="3828555" cy="2606907"/>
          </a:xfrm>
          <a:prstGeom prst="rect">
            <a:avLst/>
          </a:prstGeom>
          <a:solidFill>
            <a:srgbClr val="0C8036">
              <a:alpha val="10336"/>
            </a:srgb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E4353FE4-2688-A91A-9627-D42D4EB9F7F3}"/>
              </a:ext>
            </a:extLst>
          </p:cNvPr>
          <p:cNvSpPr/>
          <p:nvPr/>
        </p:nvSpPr>
        <p:spPr>
          <a:xfrm>
            <a:off x="274819" y="4182305"/>
            <a:ext cx="3820143" cy="2404393"/>
          </a:xfrm>
          <a:prstGeom prst="rect">
            <a:avLst/>
          </a:prstGeom>
          <a:solidFill>
            <a:srgbClr val="EFBF7A">
              <a:alpha val="19909"/>
            </a:srgb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8" name="TextBox 7">
            <a:extLst>
              <a:ext uri="{FF2B5EF4-FFF2-40B4-BE49-F238E27FC236}">
                <a16:creationId xmlns:a16="http://schemas.microsoft.com/office/drawing/2014/main" id="{0519F17C-5D87-E04B-9495-3C7C35CA7C6C}"/>
              </a:ext>
            </a:extLst>
          </p:cNvPr>
          <p:cNvSpPr txBox="1"/>
          <p:nvPr/>
        </p:nvSpPr>
        <p:spPr>
          <a:xfrm>
            <a:off x="274819" y="514503"/>
            <a:ext cx="5447887" cy="954107"/>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LOCAL LEARNING COMMUNITY CHARACTERISTICS</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6" name="TextBox 5">
            <a:extLst>
              <a:ext uri="{FF2B5EF4-FFF2-40B4-BE49-F238E27FC236}">
                <a16:creationId xmlns:a16="http://schemas.microsoft.com/office/drawing/2014/main" id="{E15C826F-8D95-B305-CAA8-9D3CBF7D9D79}"/>
              </a:ext>
            </a:extLst>
          </p:cNvPr>
          <p:cNvSpPr txBox="1"/>
          <p:nvPr/>
        </p:nvSpPr>
        <p:spPr>
          <a:xfrm>
            <a:off x="269033" y="1543065"/>
            <a:ext cx="3828554" cy="2577629"/>
          </a:xfrm>
          <a:prstGeom prst="rect">
            <a:avLst/>
          </a:prstGeom>
          <a:noFill/>
        </p:spPr>
        <p:txBody>
          <a:bodyPr wrap="square" rtlCol="0">
            <a:spAutoFit/>
          </a:bodyPr>
          <a:lstStyle/>
          <a:p>
            <a:pPr>
              <a:spcAft>
                <a:spcPts val="300"/>
              </a:spcAft>
            </a:pPr>
            <a:r>
              <a:rPr lang="en-US" sz="1400" b="1" dirty="0">
                <a:latin typeface="Arial Nova" panose="020B0504020202020204" pitchFamily="34" charset="0"/>
              </a:rPr>
              <a:t>Demographics:</a:t>
            </a:r>
          </a:p>
          <a:p>
            <a:pPr marL="285750" indent="-285750">
              <a:spcAft>
                <a:spcPts val="300"/>
              </a:spcAft>
              <a:buFont typeface="Wingdings" pitchFamily="2" charset="2"/>
              <a:buChar char="§"/>
            </a:pPr>
            <a:r>
              <a:rPr lang="en-US" sz="1400" dirty="0">
                <a:latin typeface="Arial Nova" panose="020B0504020202020204" pitchFamily="34" charset="0"/>
              </a:rPr>
              <a:t>A strong growing population driven by increases in working-age people</a:t>
            </a:r>
          </a:p>
          <a:p>
            <a:pPr marL="285750" indent="-285750">
              <a:spcAft>
                <a:spcPts val="300"/>
              </a:spcAft>
              <a:buFont typeface="Wingdings" pitchFamily="2" charset="2"/>
              <a:buChar char="§"/>
            </a:pPr>
            <a:r>
              <a:rPr lang="en-US" sz="1400" dirty="0">
                <a:latin typeface="Arial Nova" panose="020B0504020202020204" pitchFamily="34" charset="0"/>
              </a:rPr>
              <a:t>Despite lower-than-average migration from overseas over the last twelve months, there remains a high proportion of people who self-describe as ‘not speaking English well or at all’ </a:t>
            </a:r>
          </a:p>
          <a:p>
            <a:pPr marL="285750" indent="-285750">
              <a:spcAft>
                <a:spcPts val="300"/>
              </a:spcAft>
              <a:buFont typeface="Wingdings" pitchFamily="2" charset="2"/>
              <a:buChar char="§"/>
            </a:pPr>
            <a:r>
              <a:rPr lang="en-US" sz="1400" dirty="0">
                <a:latin typeface="Arial Nova" panose="020B0504020202020204" pitchFamily="34" charset="0"/>
              </a:rPr>
              <a:t>Strong growth in Level 3 attainment, but the area remains lower qualified when compared locally and nationally. </a:t>
            </a:r>
          </a:p>
        </p:txBody>
      </p:sp>
      <p:sp>
        <p:nvSpPr>
          <p:cNvPr id="7" name="TextBox 6">
            <a:extLst>
              <a:ext uri="{FF2B5EF4-FFF2-40B4-BE49-F238E27FC236}">
                <a16:creationId xmlns:a16="http://schemas.microsoft.com/office/drawing/2014/main" id="{9A57C170-7A2F-D723-EE46-15F7E7BCA3DE}"/>
              </a:ext>
            </a:extLst>
          </p:cNvPr>
          <p:cNvSpPr txBox="1"/>
          <p:nvPr/>
        </p:nvSpPr>
        <p:spPr>
          <a:xfrm>
            <a:off x="8086659" y="1525904"/>
            <a:ext cx="3843961" cy="2477601"/>
          </a:xfrm>
          <a:prstGeom prst="rect">
            <a:avLst/>
          </a:prstGeom>
          <a:noFill/>
        </p:spPr>
        <p:txBody>
          <a:bodyPr wrap="square" rtlCol="0">
            <a:spAutoFit/>
          </a:bodyPr>
          <a:lstStyle/>
          <a:p>
            <a:pPr>
              <a:spcAft>
                <a:spcPts val="600"/>
              </a:spcAft>
            </a:pPr>
            <a:r>
              <a:rPr lang="en-US" sz="1400" b="1" dirty="0">
                <a:latin typeface="Arial Nova" panose="020B0504020202020204" pitchFamily="34" charset="0"/>
              </a:rPr>
              <a:t>Economic Participation:</a:t>
            </a:r>
          </a:p>
          <a:p>
            <a:pPr marL="285750" indent="-285750">
              <a:spcAft>
                <a:spcPts val="600"/>
              </a:spcAft>
              <a:buFont typeface="Wingdings" pitchFamily="2" charset="2"/>
              <a:buChar char="§"/>
            </a:pPr>
            <a:r>
              <a:rPr lang="en-US" sz="1400" dirty="0">
                <a:latin typeface="Arial Nova" panose="020B0504020202020204" pitchFamily="34" charset="0"/>
              </a:rPr>
              <a:t>A high proportion of residents in labour- intensive jobs requiring lower skills levels – possibly with a high proportion of limited -English speakers in their ranks</a:t>
            </a:r>
          </a:p>
          <a:p>
            <a:pPr marL="285750" indent="-285750">
              <a:spcAft>
                <a:spcPts val="600"/>
              </a:spcAft>
              <a:buFont typeface="Wingdings" pitchFamily="2" charset="2"/>
              <a:buChar char="§"/>
            </a:pPr>
            <a:r>
              <a:rPr lang="en-US" sz="1400" dirty="0">
                <a:latin typeface="Arial Nova" panose="020B0504020202020204" pitchFamily="34" charset="0"/>
              </a:rPr>
              <a:t>Higher-than-average pay levels, although this is not necessarily connected to higher- skilled jobs</a:t>
            </a:r>
          </a:p>
          <a:p>
            <a:pPr marL="285750" indent="-285750">
              <a:spcAft>
                <a:spcPts val="600"/>
              </a:spcAft>
              <a:buFont typeface="Wingdings" pitchFamily="2" charset="2"/>
              <a:buChar char="§"/>
            </a:pPr>
            <a:r>
              <a:rPr lang="en-US" sz="1400" dirty="0">
                <a:latin typeface="Arial Nova" panose="020B0504020202020204" pitchFamily="34" charset="0"/>
              </a:rPr>
              <a:t>A high proportion of working residents claiming Universal Credit</a:t>
            </a:r>
          </a:p>
        </p:txBody>
      </p:sp>
      <p:sp>
        <p:nvSpPr>
          <p:cNvPr id="9" name="TextBox 8">
            <a:extLst>
              <a:ext uri="{FF2B5EF4-FFF2-40B4-BE49-F238E27FC236}">
                <a16:creationId xmlns:a16="http://schemas.microsoft.com/office/drawing/2014/main" id="{FB3D5BCF-AEBA-2976-59B8-3B365DB4B5CD}"/>
              </a:ext>
            </a:extLst>
          </p:cNvPr>
          <p:cNvSpPr txBox="1"/>
          <p:nvPr/>
        </p:nvSpPr>
        <p:spPr>
          <a:xfrm>
            <a:off x="7415784" y="712264"/>
            <a:ext cx="3531701"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SOUTH HOLLAND</a:t>
            </a:r>
          </a:p>
        </p:txBody>
      </p:sp>
      <p:sp>
        <p:nvSpPr>
          <p:cNvPr id="14" name="TextBox 13">
            <a:extLst>
              <a:ext uri="{FF2B5EF4-FFF2-40B4-BE49-F238E27FC236}">
                <a16:creationId xmlns:a16="http://schemas.microsoft.com/office/drawing/2014/main" id="{DA31420C-CCDF-99B5-DFAE-AFC59FDE4DB6}"/>
              </a:ext>
            </a:extLst>
          </p:cNvPr>
          <p:cNvSpPr txBox="1"/>
          <p:nvPr/>
        </p:nvSpPr>
        <p:spPr>
          <a:xfrm>
            <a:off x="269032" y="4188834"/>
            <a:ext cx="3836205" cy="2477601"/>
          </a:xfrm>
          <a:prstGeom prst="rect">
            <a:avLst/>
          </a:prstGeom>
          <a:noFill/>
        </p:spPr>
        <p:txBody>
          <a:bodyPr wrap="square" rtlCol="0">
            <a:spAutoFit/>
          </a:bodyPr>
          <a:lstStyle/>
          <a:p>
            <a:pPr>
              <a:spcAft>
                <a:spcPts val="600"/>
              </a:spcAft>
            </a:pPr>
            <a:r>
              <a:rPr lang="en-US" sz="1400" b="1" dirty="0">
                <a:latin typeface="Arial Nova" panose="020B0504020202020204" pitchFamily="34" charset="0"/>
              </a:rPr>
              <a:t>Education &amp; Skills Participation:</a:t>
            </a:r>
          </a:p>
          <a:p>
            <a:pPr marL="285750" indent="-285750">
              <a:spcAft>
                <a:spcPts val="600"/>
              </a:spcAft>
              <a:buFont typeface="Wingdings" pitchFamily="2" charset="2"/>
              <a:buChar char="§"/>
            </a:pPr>
            <a:r>
              <a:rPr lang="en-US" sz="1400" dirty="0">
                <a:latin typeface="Arial Nova" panose="020B0504020202020204" pitchFamily="34" charset="0"/>
              </a:rPr>
              <a:t>Local apprentice start numbers have stagnated recently, with any increases in young person starts masked by reducing numbers for people aged over 25</a:t>
            </a:r>
          </a:p>
          <a:p>
            <a:pPr marL="285750" indent="-285750">
              <a:spcAft>
                <a:spcPts val="600"/>
              </a:spcAft>
              <a:buFont typeface="Wingdings" pitchFamily="2" charset="2"/>
              <a:buChar char="§"/>
            </a:pPr>
            <a:r>
              <a:rPr lang="en-US" sz="1400" dirty="0">
                <a:latin typeface="Arial Nova" panose="020B0504020202020204" pitchFamily="34" charset="0"/>
              </a:rPr>
              <a:t>Increases in participation in both ‘community learning’ and ‘education and training’</a:t>
            </a:r>
          </a:p>
          <a:p>
            <a:pPr marL="285750" indent="-285750">
              <a:spcAft>
                <a:spcPts val="600"/>
              </a:spcAft>
              <a:buFont typeface="Wingdings" pitchFamily="2" charset="2"/>
              <a:buChar char="§"/>
            </a:pPr>
            <a:r>
              <a:rPr lang="en-US" sz="1400" dirty="0">
                <a:latin typeface="Arial Nova" panose="020B0504020202020204" pitchFamily="34" charset="0"/>
              </a:rPr>
              <a:t>Low levels of higher education participation.</a:t>
            </a:r>
          </a:p>
        </p:txBody>
      </p:sp>
      <p:sp>
        <p:nvSpPr>
          <p:cNvPr id="19" name="TextBox 18">
            <a:extLst>
              <a:ext uri="{FF2B5EF4-FFF2-40B4-BE49-F238E27FC236}">
                <a16:creationId xmlns:a16="http://schemas.microsoft.com/office/drawing/2014/main" id="{8DA057EC-F202-E6DF-53A1-C9265010B21D}"/>
              </a:ext>
            </a:extLst>
          </p:cNvPr>
          <p:cNvSpPr txBox="1"/>
          <p:nvPr/>
        </p:nvSpPr>
        <p:spPr>
          <a:xfrm>
            <a:off x="8096745" y="4196130"/>
            <a:ext cx="3836205" cy="2400657"/>
          </a:xfrm>
          <a:prstGeom prst="rect">
            <a:avLst/>
          </a:prstGeom>
          <a:noFill/>
        </p:spPr>
        <p:txBody>
          <a:bodyPr wrap="square" rtlCol="0">
            <a:spAutoFit/>
          </a:bodyPr>
          <a:lstStyle/>
          <a:p>
            <a:pPr>
              <a:spcAft>
                <a:spcPts val="600"/>
              </a:spcAft>
            </a:pPr>
            <a:r>
              <a:rPr lang="en-US" sz="1400" b="1" dirty="0">
                <a:latin typeface="Arial Nova" panose="020B0504020202020204" pitchFamily="34" charset="0"/>
              </a:rPr>
              <a:t>Education, Employment, and Skills Implications / Considerations:</a:t>
            </a:r>
          </a:p>
          <a:p>
            <a:pPr marL="285750" indent="-285750">
              <a:spcAft>
                <a:spcPts val="600"/>
              </a:spcAft>
              <a:buFont typeface="Wingdings" pitchFamily="2" charset="2"/>
              <a:buChar char="§"/>
            </a:pPr>
            <a:r>
              <a:rPr lang="en-US" sz="1400" dirty="0">
                <a:latin typeface="Arial Nova" panose="020B0504020202020204" pitchFamily="34" charset="0"/>
              </a:rPr>
              <a:t>English language provision possibly targeted at longer- term former migrant residents, due to the recent lower levels of in-migration</a:t>
            </a:r>
          </a:p>
          <a:p>
            <a:pPr marL="285750" indent="-285750">
              <a:spcAft>
                <a:spcPts val="600"/>
              </a:spcAft>
              <a:buFont typeface="Wingdings" pitchFamily="2" charset="2"/>
              <a:buChar char="§"/>
            </a:pPr>
            <a:r>
              <a:rPr lang="en-US" sz="1400" dirty="0">
                <a:latin typeface="Arial Nova" panose="020B0504020202020204" pitchFamily="34" charset="0"/>
              </a:rPr>
              <a:t>Has investment in in-work progression and upskilling (e.g., through Apprenticeships already supported improvements in qualification levels?</a:t>
            </a:r>
          </a:p>
        </p:txBody>
      </p:sp>
      <p:pic>
        <p:nvPicPr>
          <p:cNvPr id="2" name="Picture 1">
            <a:extLst>
              <a:ext uri="{FF2B5EF4-FFF2-40B4-BE49-F238E27FC236}">
                <a16:creationId xmlns:a16="http://schemas.microsoft.com/office/drawing/2014/main" id="{D7FB1E20-D4E5-82A1-A1AC-465940CFD8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36702" y="1523304"/>
            <a:ext cx="3922527" cy="5063394"/>
          </a:xfrm>
          <a:prstGeom prst="rect">
            <a:avLst/>
          </a:prstGeom>
        </p:spPr>
      </p:pic>
      <p:pic>
        <p:nvPicPr>
          <p:cNvPr id="3" name="Picture 2">
            <a:extLst>
              <a:ext uri="{FF2B5EF4-FFF2-40B4-BE49-F238E27FC236}">
                <a16:creationId xmlns:a16="http://schemas.microsoft.com/office/drawing/2014/main" id="{367EB27C-99A5-A420-2588-C914556B19E6}"/>
              </a:ext>
            </a:extLst>
          </p:cNvPr>
          <p:cNvPicPr>
            <a:picLocks noChangeAspect="1"/>
          </p:cNvPicPr>
          <p:nvPr/>
        </p:nvPicPr>
        <p:blipFill>
          <a:blip r:embed="rId4">
            <a:biLevel thresh="25000"/>
          </a:blip>
          <a:stretch>
            <a:fillRect/>
          </a:stretch>
        </p:blipFill>
        <p:spPr>
          <a:xfrm>
            <a:off x="10785318" y="512281"/>
            <a:ext cx="1181532" cy="978861"/>
          </a:xfrm>
          <a:prstGeom prst="rect">
            <a:avLst/>
          </a:prstGeom>
        </p:spPr>
      </p:pic>
    </p:spTree>
    <p:extLst>
      <p:ext uri="{BB962C8B-B14F-4D97-AF65-F5344CB8AC3E}">
        <p14:creationId xmlns:p14="http://schemas.microsoft.com/office/powerpoint/2010/main" val="4021874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2984D9-E041-4FA9-B011-4D47EED52240}"/>
              </a:ext>
            </a:extLst>
          </p:cNvPr>
          <p:cNvSpPr txBox="1"/>
          <p:nvPr/>
        </p:nvSpPr>
        <p:spPr>
          <a:xfrm>
            <a:off x="267117" y="1691028"/>
            <a:ext cx="7790206" cy="4820037"/>
          </a:xfrm>
          <a:prstGeom prst="rect">
            <a:avLst/>
          </a:prstGeom>
          <a:noFill/>
        </p:spPr>
        <p:txBody>
          <a:bodyPr wrap="square" rtlCol="0">
            <a:spAutoFit/>
          </a:bodyPr>
          <a:lstStyle/>
          <a:p>
            <a:pPr marL="285750" lvl="0" indent="-285750" defTabSz="457200">
              <a:lnSpc>
                <a:spcPct val="110000"/>
              </a:lnSpc>
              <a:buFontTx/>
              <a:buChar char="-"/>
              <a:defRPr/>
            </a:pP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Population growth</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 of 7.8% between 2011 and 2021 is above Greater Lincolnshire and national averages.</a:t>
            </a:r>
          </a:p>
          <a:p>
            <a:pPr marL="285750" lvl="0" indent="-285750" defTabSz="457200">
              <a:lnSpc>
                <a:spcPct val="110000"/>
              </a:lnSpc>
              <a:spcAft>
                <a:spcPts val="600"/>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Growth in population numbers can be seen across younger people (5.8%), working age (5.2%), and older population groups, but it has mainly been driven by increases in those of working age, whilst the increase in those aged 67+ is relatively low (17.6%).</a:t>
            </a:r>
            <a:endParaRPr lang="en-US" altLang="en-US" sz="1400" dirty="0">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0000"/>
              </a:lnSpc>
              <a:spcAft>
                <a:spcPts val="600"/>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In terms of </a:t>
            </a:r>
            <a:r>
              <a:rPr lang="en-US" altLang="en-US" sz="1400" b="1"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usual residents living one year ago at a different address outside of the UK</a:t>
            </a: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 then at 0.5%, this proportion is lower than both the Greater Lincolnshire average and the national average (0.9%).</a:t>
            </a:r>
          </a:p>
          <a:p>
            <a:pPr marL="285750" lvl="0" indent="-285750" defTabSz="457200">
              <a:lnSpc>
                <a:spcPct val="110000"/>
              </a:lnSpc>
              <a:spcAft>
                <a:spcPts val="138"/>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At 8.9%, South Holland has the second highest proportion of ‘households locally with no adult but at least one child aged 3-15 with English as main language’ / ‘households with no people who have English as the main language’ (Greater Lincolnshire, 4.4%; England, 6.4%).</a:t>
            </a:r>
          </a:p>
          <a:p>
            <a:pPr marL="285750" lvl="0" indent="-285750" defTabSz="457200">
              <a:lnSpc>
                <a:spcPct val="110000"/>
              </a:lnSpc>
              <a:spcAft>
                <a:spcPts val="600"/>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South Holland has the second highest proportion locally of residents that have a </a:t>
            </a:r>
            <a:r>
              <a:rPr lang="en-US" altLang="en-US" sz="1400" b="1"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main language that is not English </a:t>
            </a: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at</a:t>
            </a:r>
            <a:r>
              <a:rPr lang="en-US" altLang="en-US" sz="1400" b="1"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 </a:t>
            </a: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11%, and of those, 26% describe themselves as either not being able to speak English well or at all (Greater Lincolnshire, 25%; England, 20%).</a:t>
            </a:r>
          </a:p>
          <a:p>
            <a:pPr marL="285750" lvl="0" indent="-285750" defTabSz="457200">
              <a:lnSpc>
                <a:spcPct val="110000"/>
              </a:lnSpc>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When compared locally, South Holland has the second highest proportion of its </a:t>
            </a: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residents aged 16+ with no qualifications </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(25%) and the second lowest proportion of </a:t>
            </a: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residents aged 16+ with level 4 qualifications and above </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(20%). </a:t>
            </a:r>
          </a:p>
          <a:p>
            <a:pPr marL="285750" lvl="0" indent="-285750" defTabSz="457200">
              <a:lnSpc>
                <a:spcPct val="110000"/>
              </a:lnSpc>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The highest levels of change in qualifications held by residents between 2011 and 2021 has been a movement away from no qualifications, and strong growth in level 3 qualifications.</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descr="Aerial view of people walking">
            <a:extLst>
              <a:ext uri="{FF2B5EF4-FFF2-40B4-BE49-F238E27FC236}">
                <a16:creationId xmlns:a16="http://schemas.microsoft.com/office/drawing/2014/main" id="{575F9F1D-A704-58C5-5422-EC4E0840F929}"/>
              </a:ext>
            </a:extLst>
          </p:cNvPr>
          <p:cNvPicPr>
            <a:picLocks noChangeAspect="1"/>
          </p:cNvPicPr>
          <p:nvPr/>
        </p:nvPicPr>
        <p:blipFill rotWithShape="1">
          <a:blip r:embed="rId2" cstate="email">
            <a:alphaModFix amt="1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b="1733"/>
          <a:stretch/>
        </p:blipFill>
        <p:spPr>
          <a:xfrm>
            <a:off x="8057327" y="1531993"/>
            <a:ext cx="3836204" cy="4967130"/>
          </a:xfrm>
          <a:prstGeom prst="rect">
            <a:avLst/>
          </a:prstGeom>
        </p:spPr>
      </p:pic>
      <p:sp>
        <p:nvSpPr>
          <p:cNvPr id="8" name="Rectangle 7">
            <a:extLst>
              <a:ext uri="{FF2B5EF4-FFF2-40B4-BE49-F238E27FC236}">
                <a16:creationId xmlns:a16="http://schemas.microsoft.com/office/drawing/2014/main" id="{A1E1B1B8-03FC-AB7D-FEFA-8FFBBAD72266}"/>
              </a:ext>
            </a:extLst>
          </p:cNvPr>
          <p:cNvSpPr/>
          <p:nvPr/>
        </p:nvSpPr>
        <p:spPr>
          <a:xfrm>
            <a:off x="8057327" y="1520051"/>
            <a:ext cx="3836204" cy="5054706"/>
          </a:xfrm>
          <a:prstGeom prst="rect">
            <a:avLst/>
          </a:prstGeom>
          <a:solidFill>
            <a:srgbClr val="0C8036">
              <a:alpha val="10336"/>
            </a:srgbClr>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descr="A picture containing text, plant, flower, wheel&#10;&#10;Description automatically generated">
            <a:extLst>
              <a:ext uri="{FF2B5EF4-FFF2-40B4-BE49-F238E27FC236}">
                <a16:creationId xmlns:a16="http://schemas.microsoft.com/office/drawing/2014/main" id="{C986FBB1-2182-F390-250D-85C015210E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20612" y="1573965"/>
            <a:ext cx="469899" cy="714246"/>
          </a:xfrm>
          <a:prstGeom prst="rect">
            <a:avLst/>
          </a:prstGeom>
        </p:spPr>
      </p:pic>
      <p:sp>
        <p:nvSpPr>
          <p:cNvPr id="11" name="TextBox 10">
            <a:extLst>
              <a:ext uri="{FF2B5EF4-FFF2-40B4-BE49-F238E27FC236}">
                <a16:creationId xmlns:a16="http://schemas.microsoft.com/office/drawing/2014/main" id="{8BCA9997-435A-05A2-CCA7-BA81885E4A20}"/>
              </a:ext>
            </a:extLst>
          </p:cNvPr>
          <p:cNvSpPr txBox="1"/>
          <p:nvPr/>
        </p:nvSpPr>
        <p:spPr>
          <a:xfrm>
            <a:off x="8050872" y="2190239"/>
            <a:ext cx="1195191" cy="738664"/>
          </a:xfrm>
          <a:prstGeom prst="rect">
            <a:avLst/>
          </a:prstGeom>
          <a:noFill/>
        </p:spPr>
        <p:txBody>
          <a:bodyPr wrap="square" rtlCol="0">
            <a:spAutoFit/>
          </a:bodyPr>
          <a:lstStyle/>
          <a:p>
            <a:r>
              <a:rPr lang="en-US" sz="1400" b="1" dirty="0">
                <a:latin typeface="Arial Nova" panose="020B0504020202020204" pitchFamily="34" charset="0"/>
              </a:rPr>
              <a:t>Population change, 2011-2021</a:t>
            </a:r>
          </a:p>
        </p:txBody>
      </p:sp>
      <p:sp>
        <p:nvSpPr>
          <p:cNvPr id="12" name="TextBox 11">
            <a:extLst>
              <a:ext uri="{FF2B5EF4-FFF2-40B4-BE49-F238E27FC236}">
                <a16:creationId xmlns:a16="http://schemas.microsoft.com/office/drawing/2014/main" id="{5495256A-E5AD-3402-ED31-3D410085354D}"/>
              </a:ext>
            </a:extLst>
          </p:cNvPr>
          <p:cNvSpPr txBox="1"/>
          <p:nvPr/>
        </p:nvSpPr>
        <p:spPr>
          <a:xfrm>
            <a:off x="10033996" y="2422344"/>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5.4%</a:t>
            </a:r>
          </a:p>
        </p:txBody>
      </p:sp>
      <p:sp>
        <p:nvSpPr>
          <p:cNvPr id="13" name="TextBox 12">
            <a:extLst>
              <a:ext uri="{FF2B5EF4-FFF2-40B4-BE49-F238E27FC236}">
                <a16:creationId xmlns:a16="http://schemas.microsoft.com/office/drawing/2014/main" id="{AA17FAAC-4E48-1072-264C-A0D840BCBC43}"/>
              </a:ext>
            </a:extLst>
          </p:cNvPr>
          <p:cNvSpPr txBox="1"/>
          <p:nvPr/>
        </p:nvSpPr>
        <p:spPr>
          <a:xfrm>
            <a:off x="8057326" y="6108515"/>
            <a:ext cx="3836203" cy="461665"/>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2011 and 2021 Censuses, Office for National Statistics</a:t>
            </a:r>
          </a:p>
        </p:txBody>
      </p:sp>
      <p:sp>
        <p:nvSpPr>
          <p:cNvPr id="14" name="TextBox 13">
            <a:extLst>
              <a:ext uri="{FF2B5EF4-FFF2-40B4-BE49-F238E27FC236}">
                <a16:creationId xmlns:a16="http://schemas.microsoft.com/office/drawing/2014/main" id="{4BA3C4F7-9FB7-EE65-7BBD-2C07A6ED4719}"/>
              </a:ext>
            </a:extLst>
          </p:cNvPr>
          <p:cNvSpPr txBox="1"/>
          <p:nvPr/>
        </p:nvSpPr>
        <p:spPr>
          <a:xfrm>
            <a:off x="8057326" y="4024129"/>
            <a:ext cx="1467550" cy="954107"/>
          </a:xfrm>
          <a:prstGeom prst="rect">
            <a:avLst/>
          </a:prstGeom>
          <a:noFill/>
        </p:spPr>
        <p:txBody>
          <a:bodyPr wrap="square" rtlCol="0">
            <a:spAutoFit/>
          </a:bodyPr>
          <a:lstStyle/>
          <a:p>
            <a:r>
              <a:rPr lang="en-US" sz="1400" b="1" dirty="0">
                <a:latin typeface="Arial Nova" panose="020B0504020202020204" pitchFamily="34" charset="0"/>
              </a:rPr>
              <a:t>% of residents with a main language not English, 2021</a:t>
            </a:r>
          </a:p>
        </p:txBody>
      </p:sp>
      <p:sp>
        <p:nvSpPr>
          <p:cNvPr id="19" name="TextBox 18">
            <a:extLst>
              <a:ext uri="{FF2B5EF4-FFF2-40B4-BE49-F238E27FC236}">
                <a16:creationId xmlns:a16="http://schemas.microsoft.com/office/drawing/2014/main" id="{CA9238C4-9970-A92B-2FE9-D075FEAA6D2D}"/>
              </a:ext>
            </a:extLst>
          </p:cNvPr>
          <p:cNvSpPr txBox="1"/>
          <p:nvPr/>
        </p:nvSpPr>
        <p:spPr>
          <a:xfrm>
            <a:off x="9355945" y="4249409"/>
            <a:ext cx="826967"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11%</a:t>
            </a:r>
          </a:p>
        </p:txBody>
      </p:sp>
      <p:sp>
        <p:nvSpPr>
          <p:cNvPr id="20" name="TextBox 19">
            <a:extLst>
              <a:ext uri="{FF2B5EF4-FFF2-40B4-BE49-F238E27FC236}">
                <a16:creationId xmlns:a16="http://schemas.microsoft.com/office/drawing/2014/main" id="{65A7F950-EF4C-2045-A64E-533C10DB24C5}"/>
              </a:ext>
            </a:extLst>
          </p:cNvPr>
          <p:cNvSpPr txBox="1"/>
          <p:nvPr/>
        </p:nvSpPr>
        <p:spPr>
          <a:xfrm>
            <a:off x="10323376" y="4249410"/>
            <a:ext cx="72912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6%</a:t>
            </a:r>
          </a:p>
        </p:txBody>
      </p:sp>
      <p:sp>
        <p:nvSpPr>
          <p:cNvPr id="21" name="TextBox 20">
            <a:extLst>
              <a:ext uri="{FF2B5EF4-FFF2-40B4-BE49-F238E27FC236}">
                <a16:creationId xmlns:a16="http://schemas.microsoft.com/office/drawing/2014/main" id="{1B55F547-7F83-8B79-8912-0CB027C28B1B}"/>
              </a:ext>
            </a:extLst>
          </p:cNvPr>
          <p:cNvSpPr txBox="1"/>
          <p:nvPr/>
        </p:nvSpPr>
        <p:spPr>
          <a:xfrm>
            <a:off x="11190293" y="4249410"/>
            <a:ext cx="72912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9%</a:t>
            </a:r>
          </a:p>
        </p:txBody>
      </p:sp>
      <p:sp>
        <p:nvSpPr>
          <p:cNvPr id="26" name="TextBox 25">
            <a:extLst>
              <a:ext uri="{FF2B5EF4-FFF2-40B4-BE49-F238E27FC236}">
                <a16:creationId xmlns:a16="http://schemas.microsoft.com/office/drawing/2014/main" id="{88331D2D-E795-1BEA-1BBC-F62B29815514}"/>
              </a:ext>
            </a:extLst>
          </p:cNvPr>
          <p:cNvSpPr txBox="1"/>
          <p:nvPr/>
        </p:nvSpPr>
        <p:spPr>
          <a:xfrm>
            <a:off x="8050872" y="2990062"/>
            <a:ext cx="1467550" cy="954107"/>
          </a:xfrm>
          <a:prstGeom prst="rect">
            <a:avLst/>
          </a:prstGeom>
          <a:noFill/>
        </p:spPr>
        <p:txBody>
          <a:bodyPr wrap="square" rtlCol="0">
            <a:spAutoFit/>
          </a:bodyPr>
          <a:lstStyle/>
          <a:p>
            <a:r>
              <a:rPr lang="en-US" sz="1400" b="1" dirty="0">
                <a:latin typeface="Arial Nova" panose="020B0504020202020204" pitchFamily="34" charset="0"/>
              </a:rPr>
              <a:t>% of residents living outside UK one year ago, 2021</a:t>
            </a:r>
          </a:p>
        </p:txBody>
      </p:sp>
      <p:sp>
        <p:nvSpPr>
          <p:cNvPr id="27" name="TextBox 26">
            <a:extLst>
              <a:ext uri="{FF2B5EF4-FFF2-40B4-BE49-F238E27FC236}">
                <a16:creationId xmlns:a16="http://schemas.microsoft.com/office/drawing/2014/main" id="{0B2F0ABF-FC2E-E2C2-0959-37CEA654DBE4}"/>
              </a:ext>
            </a:extLst>
          </p:cNvPr>
          <p:cNvSpPr txBox="1"/>
          <p:nvPr/>
        </p:nvSpPr>
        <p:spPr>
          <a:xfrm>
            <a:off x="9183752" y="3231889"/>
            <a:ext cx="1077810"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0.5%</a:t>
            </a:r>
          </a:p>
        </p:txBody>
      </p:sp>
      <p:sp>
        <p:nvSpPr>
          <p:cNvPr id="28" name="TextBox 27">
            <a:extLst>
              <a:ext uri="{FF2B5EF4-FFF2-40B4-BE49-F238E27FC236}">
                <a16:creationId xmlns:a16="http://schemas.microsoft.com/office/drawing/2014/main" id="{5AA2D433-104C-B6C6-741C-A4333C657492}"/>
              </a:ext>
            </a:extLst>
          </p:cNvPr>
          <p:cNvSpPr txBox="1"/>
          <p:nvPr/>
        </p:nvSpPr>
        <p:spPr>
          <a:xfrm>
            <a:off x="10034186" y="3227802"/>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0.6%</a:t>
            </a:r>
          </a:p>
        </p:txBody>
      </p:sp>
      <p:sp>
        <p:nvSpPr>
          <p:cNvPr id="29" name="TextBox 28">
            <a:extLst>
              <a:ext uri="{FF2B5EF4-FFF2-40B4-BE49-F238E27FC236}">
                <a16:creationId xmlns:a16="http://schemas.microsoft.com/office/drawing/2014/main" id="{1EF5A65F-03C6-3F47-4A21-847B57E6D2A9}"/>
              </a:ext>
            </a:extLst>
          </p:cNvPr>
          <p:cNvSpPr txBox="1"/>
          <p:nvPr/>
        </p:nvSpPr>
        <p:spPr>
          <a:xfrm>
            <a:off x="9257734" y="2423701"/>
            <a:ext cx="935031"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7.8%</a:t>
            </a:r>
          </a:p>
        </p:txBody>
      </p:sp>
      <p:sp>
        <p:nvSpPr>
          <p:cNvPr id="30" name="Up Arrow 29">
            <a:extLst>
              <a:ext uri="{FF2B5EF4-FFF2-40B4-BE49-F238E27FC236}">
                <a16:creationId xmlns:a16="http://schemas.microsoft.com/office/drawing/2014/main" id="{CF463FD4-0402-70FD-E2AD-1CA98F26D7BF}"/>
              </a:ext>
            </a:extLst>
          </p:cNvPr>
          <p:cNvSpPr/>
          <p:nvPr/>
        </p:nvSpPr>
        <p:spPr>
          <a:xfrm>
            <a:off x="9915056" y="2122635"/>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p Arrow 30">
            <a:extLst>
              <a:ext uri="{FF2B5EF4-FFF2-40B4-BE49-F238E27FC236}">
                <a16:creationId xmlns:a16="http://schemas.microsoft.com/office/drawing/2014/main" id="{4F167BC4-94F2-9239-C0BD-E72675CB610E}"/>
              </a:ext>
            </a:extLst>
          </p:cNvPr>
          <p:cNvSpPr/>
          <p:nvPr/>
        </p:nvSpPr>
        <p:spPr>
          <a:xfrm>
            <a:off x="10763898" y="2129414"/>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Up Arrow 31">
            <a:extLst>
              <a:ext uri="{FF2B5EF4-FFF2-40B4-BE49-F238E27FC236}">
                <a16:creationId xmlns:a16="http://schemas.microsoft.com/office/drawing/2014/main" id="{DFAC1E81-DB0D-C550-8FE5-AF3E5657D604}"/>
              </a:ext>
            </a:extLst>
          </p:cNvPr>
          <p:cNvSpPr/>
          <p:nvPr/>
        </p:nvSpPr>
        <p:spPr>
          <a:xfrm>
            <a:off x="11600309" y="2137880"/>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0B4C35F5-7D2D-9A47-37B3-8C1D11B3A1DA}"/>
              </a:ext>
            </a:extLst>
          </p:cNvPr>
          <p:cNvSpPr txBox="1"/>
          <p:nvPr/>
        </p:nvSpPr>
        <p:spPr>
          <a:xfrm>
            <a:off x="10878876" y="2429931"/>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6.6%</a:t>
            </a:r>
          </a:p>
        </p:txBody>
      </p:sp>
      <p:sp>
        <p:nvSpPr>
          <p:cNvPr id="34" name="TextBox 33">
            <a:extLst>
              <a:ext uri="{FF2B5EF4-FFF2-40B4-BE49-F238E27FC236}">
                <a16:creationId xmlns:a16="http://schemas.microsoft.com/office/drawing/2014/main" id="{C0283734-6B54-232C-1B2F-4499C0A4EE8C}"/>
              </a:ext>
            </a:extLst>
          </p:cNvPr>
          <p:cNvSpPr txBox="1"/>
          <p:nvPr/>
        </p:nvSpPr>
        <p:spPr>
          <a:xfrm>
            <a:off x="10896746" y="3233191"/>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0.9%</a:t>
            </a:r>
          </a:p>
        </p:txBody>
      </p:sp>
      <p:sp>
        <p:nvSpPr>
          <p:cNvPr id="35" name="TextBox 34">
            <a:extLst>
              <a:ext uri="{FF2B5EF4-FFF2-40B4-BE49-F238E27FC236}">
                <a16:creationId xmlns:a16="http://schemas.microsoft.com/office/drawing/2014/main" id="{A6478D83-A83A-B1D9-79A6-B73D537A4EBB}"/>
              </a:ext>
            </a:extLst>
          </p:cNvPr>
          <p:cNvSpPr txBox="1"/>
          <p:nvPr/>
        </p:nvSpPr>
        <p:spPr>
          <a:xfrm>
            <a:off x="8057325" y="4958600"/>
            <a:ext cx="1377620" cy="1169551"/>
          </a:xfrm>
          <a:prstGeom prst="rect">
            <a:avLst/>
          </a:prstGeom>
          <a:noFill/>
        </p:spPr>
        <p:txBody>
          <a:bodyPr wrap="square" rtlCol="0">
            <a:spAutoFit/>
          </a:bodyPr>
          <a:lstStyle/>
          <a:p>
            <a:r>
              <a:rPr lang="en-US" sz="1400" b="1" dirty="0">
                <a:latin typeface="Arial Nova" panose="020B0504020202020204" pitchFamily="34" charset="0"/>
              </a:rPr>
              <a:t>% of residents aged 16+ with no quals / level 4+ quals, 2021</a:t>
            </a:r>
          </a:p>
        </p:txBody>
      </p:sp>
      <p:sp>
        <p:nvSpPr>
          <p:cNvPr id="36" name="TextBox 35">
            <a:extLst>
              <a:ext uri="{FF2B5EF4-FFF2-40B4-BE49-F238E27FC236}">
                <a16:creationId xmlns:a16="http://schemas.microsoft.com/office/drawing/2014/main" id="{0C471C9D-3AA1-8445-99E2-D375300B6EEA}"/>
              </a:ext>
            </a:extLst>
          </p:cNvPr>
          <p:cNvSpPr txBox="1"/>
          <p:nvPr/>
        </p:nvSpPr>
        <p:spPr>
          <a:xfrm>
            <a:off x="9355943" y="5088101"/>
            <a:ext cx="826967"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25%</a:t>
            </a:r>
          </a:p>
        </p:txBody>
      </p:sp>
      <p:sp>
        <p:nvSpPr>
          <p:cNvPr id="37" name="TextBox 36">
            <a:extLst>
              <a:ext uri="{FF2B5EF4-FFF2-40B4-BE49-F238E27FC236}">
                <a16:creationId xmlns:a16="http://schemas.microsoft.com/office/drawing/2014/main" id="{78C47E78-F3EF-EAAA-59FB-FDA9AA41590E}"/>
              </a:ext>
            </a:extLst>
          </p:cNvPr>
          <p:cNvSpPr txBox="1"/>
          <p:nvPr/>
        </p:nvSpPr>
        <p:spPr>
          <a:xfrm>
            <a:off x="10201781" y="5082545"/>
            <a:ext cx="830809"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21%</a:t>
            </a:r>
          </a:p>
        </p:txBody>
      </p:sp>
      <p:sp>
        <p:nvSpPr>
          <p:cNvPr id="38" name="TextBox 37">
            <a:extLst>
              <a:ext uri="{FF2B5EF4-FFF2-40B4-BE49-F238E27FC236}">
                <a16:creationId xmlns:a16="http://schemas.microsoft.com/office/drawing/2014/main" id="{089B437C-40AD-FA36-170F-6B16C6CB09A0}"/>
              </a:ext>
            </a:extLst>
          </p:cNvPr>
          <p:cNvSpPr txBox="1"/>
          <p:nvPr/>
        </p:nvSpPr>
        <p:spPr>
          <a:xfrm>
            <a:off x="11069497" y="5077711"/>
            <a:ext cx="795484"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18%</a:t>
            </a:r>
          </a:p>
        </p:txBody>
      </p:sp>
      <p:sp>
        <p:nvSpPr>
          <p:cNvPr id="39" name="TextBox 38">
            <a:extLst>
              <a:ext uri="{FF2B5EF4-FFF2-40B4-BE49-F238E27FC236}">
                <a16:creationId xmlns:a16="http://schemas.microsoft.com/office/drawing/2014/main" id="{9F85ABA9-2CEB-9B9A-672E-826D13D5D399}"/>
              </a:ext>
            </a:extLst>
          </p:cNvPr>
          <p:cNvSpPr txBox="1"/>
          <p:nvPr/>
        </p:nvSpPr>
        <p:spPr>
          <a:xfrm>
            <a:off x="9362869" y="5469103"/>
            <a:ext cx="826967"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20%</a:t>
            </a:r>
          </a:p>
        </p:txBody>
      </p:sp>
      <p:sp>
        <p:nvSpPr>
          <p:cNvPr id="40" name="TextBox 39">
            <a:extLst>
              <a:ext uri="{FF2B5EF4-FFF2-40B4-BE49-F238E27FC236}">
                <a16:creationId xmlns:a16="http://schemas.microsoft.com/office/drawing/2014/main" id="{6955D43A-671E-2EBD-D553-2420DE8480EF}"/>
              </a:ext>
            </a:extLst>
          </p:cNvPr>
          <p:cNvSpPr txBox="1"/>
          <p:nvPr/>
        </p:nvSpPr>
        <p:spPr>
          <a:xfrm>
            <a:off x="10208707" y="5463547"/>
            <a:ext cx="830809"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25%</a:t>
            </a:r>
          </a:p>
        </p:txBody>
      </p:sp>
      <p:sp>
        <p:nvSpPr>
          <p:cNvPr id="41" name="TextBox 40">
            <a:extLst>
              <a:ext uri="{FF2B5EF4-FFF2-40B4-BE49-F238E27FC236}">
                <a16:creationId xmlns:a16="http://schemas.microsoft.com/office/drawing/2014/main" id="{3C4870D0-7DEB-9F87-EBC9-E5A0D75452D1}"/>
              </a:ext>
            </a:extLst>
          </p:cNvPr>
          <p:cNvSpPr txBox="1"/>
          <p:nvPr/>
        </p:nvSpPr>
        <p:spPr>
          <a:xfrm>
            <a:off x="11076156" y="5471505"/>
            <a:ext cx="795484"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34%</a:t>
            </a:r>
          </a:p>
        </p:txBody>
      </p:sp>
      <p:cxnSp>
        <p:nvCxnSpPr>
          <p:cNvPr id="42" name="Straight Connector 41">
            <a:extLst>
              <a:ext uri="{FF2B5EF4-FFF2-40B4-BE49-F238E27FC236}">
                <a16:creationId xmlns:a16="http://schemas.microsoft.com/office/drawing/2014/main" id="{4B345C19-05ED-A179-8E29-F9E3A24D80DE}"/>
              </a:ext>
            </a:extLst>
          </p:cNvPr>
          <p:cNvCxnSpPr/>
          <p:nvPr/>
        </p:nvCxnSpPr>
        <p:spPr>
          <a:xfrm>
            <a:off x="9468747" y="5513495"/>
            <a:ext cx="574363" cy="0"/>
          </a:xfrm>
          <a:prstGeom prst="line">
            <a:avLst/>
          </a:prstGeom>
          <a:ln w="31750">
            <a:solidFill>
              <a:srgbClr val="28803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D6A2953-0BE0-0E03-710A-27C4D382F083}"/>
              </a:ext>
            </a:extLst>
          </p:cNvPr>
          <p:cNvCxnSpPr/>
          <p:nvPr/>
        </p:nvCxnSpPr>
        <p:spPr>
          <a:xfrm>
            <a:off x="10317342" y="5510030"/>
            <a:ext cx="574363" cy="0"/>
          </a:xfrm>
          <a:prstGeom prst="line">
            <a:avLst/>
          </a:prstGeom>
          <a:ln w="31750">
            <a:solidFill>
              <a:srgbClr val="2E76B9"/>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AA0E277-4BAE-0F4D-8871-6C49185648C6}"/>
              </a:ext>
            </a:extLst>
          </p:cNvPr>
          <p:cNvCxnSpPr/>
          <p:nvPr/>
        </p:nvCxnSpPr>
        <p:spPr>
          <a:xfrm>
            <a:off x="11186717" y="5506565"/>
            <a:ext cx="574363" cy="0"/>
          </a:xfrm>
          <a:prstGeom prst="line">
            <a:avLst/>
          </a:prstGeom>
          <a:ln w="31750">
            <a:solidFill>
              <a:srgbClr val="D8397E"/>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AC1EFA5-FAFF-A334-FBA0-4600B2251D70}"/>
              </a:ext>
            </a:extLst>
          </p:cNvPr>
          <p:cNvSpPr/>
          <p:nvPr/>
        </p:nvSpPr>
        <p:spPr>
          <a:xfrm>
            <a:off x="269034" y="520593"/>
            <a:ext cx="11657757" cy="950617"/>
          </a:xfrm>
          <a:prstGeom prst="rect">
            <a:avLst/>
          </a:prstGeom>
          <a:solidFill>
            <a:srgbClr val="288036"/>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56DA57CB-ABB1-3541-B94E-89309C6D2AAB}"/>
              </a:ext>
            </a:extLst>
          </p:cNvPr>
          <p:cNvSpPr txBox="1"/>
          <p:nvPr/>
        </p:nvSpPr>
        <p:spPr>
          <a:xfrm>
            <a:off x="271783" y="518217"/>
            <a:ext cx="5656406" cy="954107"/>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LOCAL LEARNING COMMUNITY - DEMOGRAPHICS</a:t>
            </a:r>
          </a:p>
        </p:txBody>
      </p:sp>
      <p:sp>
        <p:nvSpPr>
          <p:cNvPr id="22" name="TextBox 21">
            <a:extLst>
              <a:ext uri="{FF2B5EF4-FFF2-40B4-BE49-F238E27FC236}">
                <a16:creationId xmlns:a16="http://schemas.microsoft.com/office/drawing/2014/main" id="{63B55468-3FA8-C656-EE89-2BDF4F2E6D0A}"/>
              </a:ext>
            </a:extLst>
          </p:cNvPr>
          <p:cNvSpPr txBox="1"/>
          <p:nvPr/>
        </p:nvSpPr>
        <p:spPr>
          <a:xfrm>
            <a:off x="7415784" y="712264"/>
            <a:ext cx="3531701"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SOUTH HOLLAND</a:t>
            </a:r>
          </a:p>
        </p:txBody>
      </p:sp>
      <p:pic>
        <p:nvPicPr>
          <p:cNvPr id="6" name="Picture 5">
            <a:extLst>
              <a:ext uri="{FF2B5EF4-FFF2-40B4-BE49-F238E27FC236}">
                <a16:creationId xmlns:a16="http://schemas.microsoft.com/office/drawing/2014/main" id="{AB854BA9-4CD8-1CF1-2101-8317FAD1D3F0}"/>
              </a:ext>
            </a:extLst>
          </p:cNvPr>
          <p:cNvPicPr>
            <a:picLocks noChangeAspect="1"/>
          </p:cNvPicPr>
          <p:nvPr/>
        </p:nvPicPr>
        <p:blipFill>
          <a:blip r:embed="rId5"/>
          <a:stretch>
            <a:fillRect/>
          </a:stretch>
        </p:blipFill>
        <p:spPr>
          <a:xfrm>
            <a:off x="9192979" y="1488540"/>
            <a:ext cx="1002411" cy="830465"/>
          </a:xfrm>
          <a:prstGeom prst="rect">
            <a:avLst/>
          </a:prstGeom>
        </p:spPr>
      </p:pic>
      <p:pic>
        <p:nvPicPr>
          <p:cNvPr id="7" name="Picture 6">
            <a:extLst>
              <a:ext uri="{FF2B5EF4-FFF2-40B4-BE49-F238E27FC236}">
                <a16:creationId xmlns:a16="http://schemas.microsoft.com/office/drawing/2014/main" id="{0FA8928A-A5A5-0061-A729-6BA9C5BB711D}"/>
              </a:ext>
            </a:extLst>
          </p:cNvPr>
          <p:cNvPicPr>
            <a:picLocks noChangeAspect="1"/>
          </p:cNvPicPr>
          <p:nvPr/>
        </p:nvPicPr>
        <p:blipFill>
          <a:blip r:embed="rId5">
            <a:biLevel thresh="25000"/>
          </a:blip>
          <a:stretch>
            <a:fillRect/>
          </a:stretch>
        </p:blipFill>
        <p:spPr>
          <a:xfrm>
            <a:off x="10785318" y="512281"/>
            <a:ext cx="1181532" cy="978861"/>
          </a:xfrm>
          <a:prstGeom prst="rect">
            <a:avLst/>
          </a:prstGeom>
        </p:spPr>
      </p:pic>
      <p:pic>
        <p:nvPicPr>
          <p:cNvPr id="15" name="Picture 14">
            <a:extLst>
              <a:ext uri="{FF2B5EF4-FFF2-40B4-BE49-F238E27FC236}">
                <a16:creationId xmlns:a16="http://schemas.microsoft.com/office/drawing/2014/main" id="{16663BDA-DF33-57A7-60A8-C3E833EBD88C}"/>
              </a:ext>
            </a:extLst>
          </p:cNvPr>
          <p:cNvPicPr>
            <a:picLocks noChangeAspect="1"/>
          </p:cNvPicPr>
          <p:nvPr/>
        </p:nvPicPr>
        <p:blipFill>
          <a:blip r:embed="rId6"/>
          <a:stretch>
            <a:fillRect/>
          </a:stretch>
        </p:blipFill>
        <p:spPr>
          <a:xfrm>
            <a:off x="10312811" y="1584734"/>
            <a:ext cx="522054" cy="703477"/>
          </a:xfrm>
          <a:prstGeom prst="rect">
            <a:avLst/>
          </a:prstGeom>
        </p:spPr>
      </p:pic>
    </p:spTree>
    <p:extLst>
      <p:ext uri="{BB962C8B-B14F-4D97-AF65-F5344CB8AC3E}">
        <p14:creationId xmlns:p14="http://schemas.microsoft.com/office/powerpoint/2010/main" val="3296643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2984D9-E041-4FA9-B011-4D47EED52240}"/>
              </a:ext>
            </a:extLst>
          </p:cNvPr>
          <p:cNvSpPr txBox="1"/>
          <p:nvPr/>
        </p:nvSpPr>
        <p:spPr>
          <a:xfrm>
            <a:off x="267121" y="1542268"/>
            <a:ext cx="7894825" cy="5402761"/>
          </a:xfrm>
          <a:prstGeom prst="rect">
            <a:avLst/>
          </a:prstGeom>
          <a:noFill/>
        </p:spPr>
        <p:txBody>
          <a:bodyPr wrap="square" rtlCol="0">
            <a:spAutoFit/>
          </a:bodyPr>
          <a:lstStyle/>
          <a:p>
            <a:pPr marL="285750" indent="-285750" defTabSz="457200">
              <a:lnSpc>
                <a:spcPct val="110000"/>
              </a:lnSpc>
              <a:spcAft>
                <a:spcPts val="3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Pupils across South Holland achieved an average attainment 8 score of 47.4 in 2021/22 (compared to a national average of 48.8), down from 48.9 in 2020/21 but in line with the national trend.  </a:t>
            </a:r>
            <a:endPar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0000"/>
              </a:lnSpc>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Any recovery in </a:t>
            </a: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apprenticeship starts </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appears to have faltered, with the latest figures in 2021/22 the same as in 2020/12 (580 starts), which was just up slightly from the record low in 2019/20 of 560 starts. </a:t>
            </a:r>
          </a:p>
          <a:p>
            <a:pPr marL="285750" indent="-285750" defTabSz="457200">
              <a:lnSpc>
                <a:spcPct val="110000"/>
              </a:lnSpc>
              <a:spcAft>
                <a:spcPts val="3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The majority (57%) of apprenticeship starts were across the subject areas of ‘Health, Public Services, and Care’ (190 starts – 33%) and ‘Business Administration and Law’ (140 starts – 24%). ‘Engineering and Manufacturing Technologies’ starts were in third place with 90 starts (16%).</a:t>
            </a:r>
            <a:endPar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0000"/>
              </a:lnSpc>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Participation levels of those aged 19+ in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community learning</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and ‘education and training’ increased in 2021/22. Community learning participation increased to 540, up from a low of 400 in 2020/21. </a:t>
            </a:r>
          </a:p>
          <a:p>
            <a:pPr marL="285750" lvl="0" indent="-285750" defTabSz="457200">
              <a:lnSpc>
                <a:spcPct val="110000"/>
              </a:lnSpc>
              <a:spcAft>
                <a:spcPts val="3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The increase in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education and training</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participation was much less pronounced, increasing from 1,150 in 2020/21 to 1,180, though we note that participation has been in and around this level for the last three years, falling from 1,350 in 2018/19. </a:t>
            </a:r>
          </a:p>
          <a:p>
            <a:pPr marL="285750" lvl="0" indent="-285750" defTabSz="457200">
              <a:lnSpc>
                <a:spcPct val="110000"/>
              </a:lnSpc>
              <a:buFontTx/>
              <a:buChar char="-"/>
              <a:defRPr/>
            </a:pP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Participation in higher education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in South Holland is low, with two-thirds (67%) of communities in the bottom two quintiles (31% in Q1 and 37% in Q2) nationally based on the proportion of 16-year-old state-funded mainstream school pupils who go on into higher education. This is the second highest proportion (behind Boston) of any unitary or district authority area in Greater Lincolnshire, and like Boston, it has no communities in the top quintile.</a:t>
            </a:r>
            <a:r>
              <a:rPr lang="en-US" altLang="en-US" sz="1400" dirty="0">
                <a:solidFill>
                  <a:srgbClr val="FF0000"/>
                </a:solidFill>
                <a:latin typeface="Arial Nova" panose="020B0504020202020204" pitchFamily="34" charset="0"/>
                <a:ea typeface="Segoe UI Historic" panose="020B0502040204020203" pitchFamily="34" charset="0"/>
                <a:cs typeface="BrowalliaUPC" panose="020B0604020202020204" pitchFamily="34" charset="-34"/>
              </a:rPr>
              <a:t> </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descr="Audience raising hands during work presentation">
            <a:extLst>
              <a:ext uri="{FF2B5EF4-FFF2-40B4-BE49-F238E27FC236}">
                <a16:creationId xmlns:a16="http://schemas.microsoft.com/office/drawing/2014/main" id="{97BAA301-1E75-BAD0-4075-2C645CD9BCC0}"/>
              </a:ext>
            </a:extLst>
          </p:cNvPr>
          <p:cNvPicPr>
            <a:picLocks noChangeAspect="1"/>
          </p:cNvPicPr>
          <p:nvPr/>
        </p:nvPicPr>
        <p:blipFill rotWithShape="1">
          <a:blip r:embed="rId2" cstate="email">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8088672" y="1537791"/>
            <a:ext cx="3836205" cy="5048907"/>
          </a:xfrm>
          <a:prstGeom prst="rect">
            <a:avLst/>
          </a:prstGeom>
        </p:spPr>
      </p:pic>
      <p:sp>
        <p:nvSpPr>
          <p:cNvPr id="8" name="Rectangle 7">
            <a:extLst>
              <a:ext uri="{FF2B5EF4-FFF2-40B4-BE49-F238E27FC236}">
                <a16:creationId xmlns:a16="http://schemas.microsoft.com/office/drawing/2014/main" id="{255B2493-1580-DBF6-8B94-EB754D20FDEA}"/>
              </a:ext>
            </a:extLst>
          </p:cNvPr>
          <p:cNvSpPr/>
          <p:nvPr/>
        </p:nvSpPr>
        <p:spPr>
          <a:xfrm>
            <a:off x="8099827" y="1531992"/>
            <a:ext cx="3836204" cy="5054706"/>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descr="A picture containing text, plant, flower, wheel&#10;&#10;Description automatically generated">
            <a:extLst>
              <a:ext uri="{FF2B5EF4-FFF2-40B4-BE49-F238E27FC236}">
                <a16:creationId xmlns:a16="http://schemas.microsoft.com/office/drawing/2014/main" id="{420A9B55-FD52-A64C-D370-DA08FDA6AB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20612" y="1573965"/>
            <a:ext cx="469899" cy="714246"/>
          </a:xfrm>
          <a:prstGeom prst="rect">
            <a:avLst/>
          </a:prstGeom>
        </p:spPr>
      </p:pic>
      <p:sp>
        <p:nvSpPr>
          <p:cNvPr id="11" name="TextBox 10">
            <a:extLst>
              <a:ext uri="{FF2B5EF4-FFF2-40B4-BE49-F238E27FC236}">
                <a16:creationId xmlns:a16="http://schemas.microsoft.com/office/drawing/2014/main" id="{D71AA706-5550-7D47-D955-6891D3E638E5}"/>
              </a:ext>
            </a:extLst>
          </p:cNvPr>
          <p:cNvSpPr txBox="1"/>
          <p:nvPr/>
        </p:nvSpPr>
        <p:spPr>
          <a:xfrm>
            <a:off x="10036281" y="2335516"/>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11%</a:t>
            </a:r>
          </a:p>
        </p:txBody>
      </p:sp>
      <p:sp>
        <p:nvSpPr>
          <p:cNvPr id="12" name="TextBox 11">
            <a:extLst>
              <a:ext uri="{FF2B5EF4-FFF2-40B4-BE49-F238E27FC236}">
                <a16:creationId xmlns:a16="http://schemas.microsoft.com/office/drawing/2014/main" id="{DCAEC517-9F1E-C175-5445-F478E62D8910}"/>
              </a:ext>
            </a:extLst>
          </p:cNvPr>
          <p:cNvSpPr txBox="1"/>
          <p:nvPr/>
        </p:nvSpPr>
        <p:spPr>
          <a:xfrm>
            <a:off x="8057948" y="2893412"/>
            <a:ext cx="1364831" cy="954107"/>
          </a:xfrm>
          <a:prstGeom prst="rect">
            <a:avLst/>
          </a:prstGeom>
          <a:noFill/>
        </p:spPr>
        <p:txBody>
          <a:bodyPr wrap="square" rtlCol="0">
            <a:spAutoFit/>
          </a:bodyPr>
          <a:lstStyle/>
          <a:p>
            <a:r>
              <a:rPr lang="en-US" sz="1400" b="1" dirty="0">
                <a:latin typeface="Arial Nova" panose="020B0504020202020204" pitchFamily="34" charset="0"/>
              </a:rPr>
              <a:t>Community Learning Participation, 20/21-21/22</a:t>
            </a:r>
          </a:p>
        </p:txBody>
      </p:sp>
      <p:sp>
        <p:nvSpPr>
          <p:cNvPr id="13" name="TextBox 12">
            <a:extLst>
              <a:ext uri="{FF2B5EF4-FFF2-40B4-BE49-F238E27FC236}">
                <a16:creationId xmlns:a16="http://schemas.microsoft.com/office/drawing/2014/main" id="{0D6F6D71-6312-B155-3021-93F6D1F67CFE}"/>
              </a:ext>
            </a:extLst>
          </p:cNvPr>
          <p:cNvSpPr txBox="1"/>
          <p:nvPr/>
        </p:nvSpPr>
        <p:spPr>
          <a:xfrm>
            <a:off x="8068476" y="4974101"/>
            <a:ext cx="1574287" cy="1384995"/>
          </a:xfrm>
          <a:prstGeom prst="rect">
            <a:avLst/>
          </a:prstGeom>
          <a:noFill/>
        </p:spPr>
        <p:txBody>
          <a:bodyPr wrap="square" rtlCol="0">
            <a:spAutoFit/>
          </a:bodyPr>
          <a:lstStyle/>
          <a:p>
            <a:r>
              <a:rPr lang="en-US" sz="1400" b="1" dirty="0">
                <a:latin typeface="Arial Nova" panose="020B0504020202020204" pitchFamily="34" charset="0"/>
              </a:rPr>
              <a:t>% of communities    in lowest /</a:t>
            </a:r>
          </a:p>
          <a:p>
            <a:r>
              <a:rPr lang="en-US" sz="1400" b="1" dirty="0">
                <a:latin typeface="Arial Nova" panose="020B0504020202020204" pitchFamily="34" charset="0"/>
              </a:rPr>
              <a:t>highest quintiles for    HE participation</a:t>
            </a:r>
          </a:p>
        </p:txBody>
      </p:sp>
      <p:sp>
        <p:nvSpPr>
          <p:cNvPr id="14" name="TextBox 13">
            <a:extLst>
              <a:ext uri="{FF2B5EF4-FFF2-40B4-BE49-F238E27FC236}">
                <a16:creationId xmlns:a16="http://schemas.microsoft.com/office/drawing/2014/main" id="{54CA95B7-2775-71C8-D264-82638353E792}"/>
              </a:ext>
            </a:extLst>
          </p:cNvPr>
          <p:cNvSpPr txBox="1"/>
          <p:nvPr/>
        </p:nvSpPr>
        <p:spPr>
          <a:xfrm>
            <a:off x="8057326" y="6309235"/>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TUNDRA</a:t>
            </a:r>
          </a:p>
        </p:txBody>
      </p:sp>
      <p:sp>
        <p:nvSpPr>
          <p:cNvPr id="19" name="TextBox 18">
            <a:extLst>
              <a:ext uri="{FF2B5EF4-FFF2-40B4-BE49-F238E27FC236}">
                <a16:creationId xmlns:a16="http://schemas.microsoft.com/office/drawing/2014/main" id="{9FB0CF6B-4F93-97B0-CF54-80B8392FE802}"/>
              </a:ext>
            </a:extLst>
          </p:cNvPr>
          <p:cNvSpPr txBox="1"/>
          <p:nvPr/>
        </p:nvSpPr>
        <p:spPr>
          <a:xfrm>
            <a:off x="9257734" y="2330182"/>
            <a:ext cx="935031"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0%</a:t>
            </a:r>
          </a:p>
        </p:txBody>
      </p:sp>
      <p:sp>
        <p:nvSpPr>
          <p:cNvPr id="21" name="Up Arrow 20">
            <a:extLst>
              <a:ext uri="{FF2B5EF4-FFF2-40B4-BE49-F238E27FC236}">
                <a16:creationId xmlns:a16="http://schemas.microsoft.com/office/drawing/2014/main" id="{843415EE-D128-FBAF-2F33-45634356D9FA}"/>
              </a:ext>
            </a:extLst>
          </p:cNvPr>
          <p:cNvSpPr/>
          <p:nvPr/>
        </p:nvSpPr>
        <p:spPr>
          <a:xfrm>
            <a:off x="10784680" y="2054753"/>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p Arrow 21">
            <a:extLst>
              <a:ext uri="{FF2B5EF4-FFF2-40B4-BE49-F238E27FC236}">
                <a16:creationId xmlns:a16="http://schemas.microsoft.com/office/drawing/2014/main" id="{615373BB-0A32-0F06-FF78-44DC5A7198D2}"/>
              </a:ext>
            </a:extLst>
          </p:cNvPr>
          <p:cNvSpPr/>
          <p:nvPr/>
        </p:nvSpPr>
        <p:spPr>
          <a:xfrm>
            <a:off x="11569136" y="2054752"/>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7ABAA1C1-5FF4-F7DB-A8E9-AD2B53098166}"/>
              </a:ext>
            </a:extLst>
          </p:cNvPr>
          <p:cNvSpPr txBox="1"/>
          <p:nvPr/>
        </p:nvSpPr>
        <p:spPr>
          <a:xfrm>
            <a:off x="9183752" y="3159152"/>
            <a:ext cx="1077810"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35%</a:t>
            </a:r>
          </a:p>
        </p:txBody>
      </p:sp>
      <p:sp>
        <p:nvSpPr>
          <p:cNvPr id="24" name="TextBox 23">
            <a:extLst>
              <a:ext uri="{FF2B5EF4-FFF2-40B4-BE49-F238E27FC236}">
                <a16:creationId xmlns:a16="http://schemas.microsoft.com/office/drawing/2014/main" id="{9C9078C0-7AB9-F817-ED3E-356B108CEFC6}"/>
              </a:ext>
            </a:extLst>
          </p:cNvPr>
          <p:cNvSpPr txBox="1"/>
          <p:nvPr/>
        </p:nvSpPr>
        <p:spPr>
          <a:xfrm>
            <a:off x="10034186" y="3155065"/>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22%</a:t>
            </a:r>
          </a:p>
        </p:txBody>
      </p:sp>
      <p:sp>
        <p:nvSpPr>
          <p:cNvPr id="25" name="TextBox 24">
            <a:extLst>
              <a:ext uri="{FF2B5EF4-FFF2-40B4-BE49-F238E27FC236}">
                <a16:creationId xmlns:a16="http://schemas.microsoft.com/office/drawing/2014/main" id="{01E7E9E1-C6D9-E7DE-C3FD-5B0AC3BD6AD9}"/>
              </a:ext>
            </a:extLst>
          </p:cNvPr>
          <p:cNvSpPr txBox="1"/>
          <p:nvPr/>
        </p:nvSpPr>
        <p:spPr>
          <a:xfrm>
            <a:off x="10813618" y="3160454"/>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25%</a:t>
            </a:r>
          </a:p>
        </p:txBody>
      </p:sp>
      <p:sp>
        <p:nvSpPr>
          <p:cNvPr id="26" name="TextBox 25">
            <a:extLst>
              <a:ext uri="{FF2B5EF4-FFF2-40B4-BE49-F238E27FC236}">
                <a16:creationId xmlns:a16="http://schemas.microsoft.com/office/drawing/2014/main" id="{ED828786-DCA7-FA20-1EF2-D9A4F36762B0}"/>
              </a:ext>
            </a:extLst>
          </p:cNvPr>
          <p:cNvSpPr txBox="1"/>
          <p:nvPr/>
        </p:nvSpPr>
        <p:spPr>
          <a:xfrm>
            <a:off x="9324314" y="4083153"/>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3%</a:t>
            </a:r>
          </a:p>
        </p:txBody>
      </p:sp>
      <p:sp>
        <p:nvSpPr>
          <p:cNvPr id="27" name="TextBox 26">
            <a:extLst>
              <a:ext uri="{FF2B5EF4-FFF2-40B4-BE49-F238E27FC236}">
                <a16:creationId xmlns:a16="http://schemas.microsoft.com/office/drawing/2014/main" id="{7D722900-B6F1-FF25-3EE0-09A6A550023E}"/>
              </a:ext>
            </a:extLst>
          </p:cNvPr>
          <p:cNvSpPr txBox="1"/>
          <p:nvPr/>
        </p:nvSpPr>
        <p:spPr>
          <a:xfrm>
            <a:off x="10209607" y="4083154"/>
            <a:ext cx="790934"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-5%</a:t>
            </a:r>
          </a:p>
        </p:txBody>
      </p:sp>
      <p:sp>
        <p:nvSpPr>
          <p:cNvPr id="28" name="TextBox 27">
            <a:extLst>
              <a:ext uri="{FF2B5EF4-FFF2-40B4-BE49-F238E27FC236}">
                <a16:creationId xmlns:a16="http://schemas.microsoft.com/office/drawing/2014/main" id="{D3F86EFE-C61D-A603-395D-37EDBD8DBE9D}"/>
              </a:ext>
            </a:extLst>
          </p:cNvPr>
          <p:cNvSpPr txBox="1"/>
          <p:nvPr/>
        </p:nvSpPr>
        <p:spPr>
          <a:xfrm>
            <a:off x="11075992" y="4083154"/>
            <a:ext cx="72912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1%</a:t>
            </a:r>
          </a:p>
        </p:txBody>
      </p:sp>
      <p:sp>
        <p:nvSpPr>
          <p:cNvPr id="29" name="Up Arrow 28">
            <a:extLst>
              <a:ext uri="{FF2B5EF4-FFF2-40B4-BE49-F238E27FC236}">
                <a16:creationId xmlns:a16="http://schemas.microsoft.com/office/drawing/2014/main" id="{59347402-7CC2-3322-FA64-36053FD29F73}"/>
              </a:ext>
            </a:extLst>
          </p:cNvPr>
          <p:cNvSpPr/>
          <p:nvPr/>
        </p:nvSpPr>
        <p:spPr>
          <a:xfrm rot="10800000">
            <a:off x="9911591" y="2836147"/>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Up Arrow 29">
            <a:extLst>
              <a:ext uri="{FF2B5EF4-FFF2-40B4-BE49-F238E27FC236}">
                <a16:creationId xmlns:a16="http://schemas.microsoft.com/office/drawing/2014/main" id="{386D7362-92BE-722B-736A-3F57D16CFCCE}"/>
              </a:ext>
            </a:extLst>
          </p:cNvPr>
          <p:cNvSpPr/>
          <p:nvPr/>
        </p:nvSpPr>
        <p:spPr>
          <a:xfrm>
            <a:off x="10781215" y="2861784"/>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p Arrow 30">
            <a:extLst>
              <a:ext uri="{FF2B5EF4-FFF2-40B4-BE49-F238E27FC236}">
                <a16:creationId xmlns:a16="http://schemas.microsoft.com/office/drawing/2014/main" id="{6F1BDD20-45CA-5E97-76F7-CBABD6BE1C59}"/>
              </a:ext>
            </a:extLst>
          </p:cNvPr>
          <p:cNvSpPr/>
          <p:nvPr/>
        </p:nvSpPr>
        <p:spPr>
          <a:xfrm>
            <a:off x="11565671" y="2861783"/>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Up Arrow 31">
            <a:extLst>
              <a:ext uri="{FF2B5EF4-FFF2-40B4-BE49-F238E27FC236}">
                <a16:creationId xmlns:a16="http://schemas.microsoft.com/office/drawing/2014/main" id="{DBA03559-8F10-4379-9B9D-9B196187DA35}"/>
              </a:ext>
            </a:extLst>
          </p:cNvPr>
          <p:cNvSpPr/>
          <p:nvPr/>
        </p:nvSpPr>
        <p:spPr>
          <a:xfrm rot="10800000">
            <a:off x="9908126" y="3767867"/>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Up Arrow 32">
            <a:extLst>
              <a:ext uri="{FF2B5EF4-FFF2-40B4-BE49-F238E27FC236}">
                <a16:creationId xmlns:a16="http://schemas.microsoft.com/office/drawing/2014/main" id="{90574C5B-1FEF-667D-4FCC-6BCAD00D0106}"/>
              </a:ext>
            </a:extLst>
          </p:cNvPr>
          <p:cNvSpPr/>
          <p:nvPr/>
        </p:nvSpPr>
        <p:spPr>
          <a:xfrm rot="10800000">
            <a:off x="10777750" y="3793504"/>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Up Arrow 33">
            <a:extLst>
              <a:ext uri="{FF2B5EF4-FFF2-40B4-BE49-F238E27FC236}">
                <a16:creationId xmlns:a16="http://schemas.microsoft.com/office/drawing/2014/main" id="{F3921B24-2BCA-CFE9-AFB4-3FF322C3B110}"/>
              </a:ext>
            </a:extLst>
          </p:cNvPr>
          <p:cNvSpPr/>
          <p:nvPr/>
        </p:nvSpPr>
        <p:spPr>
          <a:xfrm>
            <a:off x="11562206" y="3793503"/>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F8C26726-DB5F-9332-02C8-266A738EA4EE}"/>
              </a:ext>
            </a:extLst>
          </p:cNvPr>
          <p:cNvSpPr txBox="1"/>
          <p:nvPr/>
        </p:nvSpPr>
        <p:spPr>
          <a:xfrm>
            <a:off x="9236144" y="5234904"/>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31%</a:t>
            </a:r>
          </a:p>
        </p:txBody>
      </p:sp>
      <p:cxnSp>
        <p:nvCxnSpPr>
          <p:cNvPr id="36" name="Straight Connector 35">
            <a:extLst>
              <a:ext uri="{FF2B5EF4-FFF2-40B4-BE49-F238E27FC236}">
                <a16:creationId xmlns:a16="http://schemas.microsoft.com/office/drawing/2014/main" id="{938D6AB3-5BCB-C69D-1640-2FA29576A765}"/>
              </a:ext>
            </a:extLst>
          </p:cNvPr>
          <p:cNvCxnSpPr/>
          <p:nvPr/>
        </p:nvCxnSpPr>
        <p:spPr>
          <a:xfrm>
            <a:off x="9396010" y="5700533"/>
            <a:ext cx="574363" cy="0"/>
          </a:xfrm>
          <a:prstGeom prst="line">
            <a:avLst/>
          </a:prstGeom>
          <a:ln w="31750">
            <a:solidFill>
              <a:srgbClr val="288036"/>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E2010504-463F-57A3-566A-248CD57CFE32}"/>
              </a:ext>
            </a:extLst>
          </p:cNvPr>
          <p:cNvSpPr txBox="1"/>
          <p:nvPr/>
        </p:nvSpPr>
        <p:spPr>
          <a:xfrm>
            <a:off x="9236144" y="5703265"/>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0%</a:t>
            </a:r>
          </a:p>
        </p:txBody>
      </p:sp>
      <p:sp>
        <p:nvSpPr>
          <p:cNvPr id="38" name="TextBox 37">
            <a:extLst>
              <a:ext uri="{FF2B5EF4-FFF2-40B4-BE49-F238E27FC236}">
                <a16:creationId xmlns:a16="http://schemas.microsoft.com/office/drawing/2014/main" id="{1A737D65-4A90-3CD5-6E6A-D656C93238FA}"/>
              </a:ext>
            </a:extLst>
          </p:cNvPr>
          <p:cNvSpPr txBox="1"/>
          <p:nvPr/>
        </p:nvSpPr>
        <p:spPr>
          <a:xfrm>
            <a:off x="10095128" y="5231441"/>
            <a:ext cx="925178"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25%</a:t>
            </a:r>
          </a:p>
        </p:txBody>
      </p:sp>
      <p:sp>
        <p:nvSpPr>
          <p:cNvPr id="39" name="TextBox 38">
            <a:extLst>
              <a:ext uri="{FF2B5EF4-FFF2-40B4-BE49-F238E27FC236}">
                <a16:creationId xmlns:a16="http://schemas.microsoft.com/office/drawing/2014/main" id="{EF5DF7B0-AA73-91AC-5F42-6B4A05856FAA}"/>
              </a:ext>
            </a:extLst>
          </p:cNvPr>
          <p:cNvSpPr txBox="1"/>
          <p:nvPr/>
        </p:nvSpPr>
        <p:spPr>
          <a:xfrm>
            <a:off x="10095128" y="5699802"/>
            <a:ext cx="925178"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9%</a:t>
            </a:r>
          </a:p>
        </p:txBody>
      </p:sp>
      <p:cxnSp>
        <p:nvCxnSpPr>
          <p:cNvPr id="40" name="Straight Connector 39">
            <a:extLst>
              <a:ext uri="{FF2B5EF4-FFF2-40B4-BE49-F238E27FC236}">
                <a16:creationId xmlns:a16="http://schemas.microsoft.com/office/drawing/2014/main" id="{022EA7BB-6489-EF4D-1E3F-C5CB3DC61B38}"/>
              </a:ext>
            </a:extLst>
          </p:cNvPr>
          <p:cNvCxnSpPr/>
          <p:nvPr/>
        </p:nvCxnSpPr>
        <p:spPr>
          <a:xfrm>
            <a:off x="10254996" y="5697068"/>
            <a:ext cx="574363" cy="0"/>
          </a:xfrm>
          <a:prstGeom prst="line">
            <a:avLst/>
          </a:prstGeom>
          <a:ln w="31750">
            <a:solidFill>
              <a:srgbClr val="2E76B9"/>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8A40E1B4-5BF9-6017-2DC7-C35A8BF58C72}"/>
              </a:ext>
            </a:extLst>
          </p:cNvPr>
          <p:cNvSpPr txBox="1"/>
          <p:nvPr/>
        </p:nvSpPr>
        <p:spPr>
          <a:xfrm>
            <a:off x="8050872" y="2190239"/>
            <a:ext cx="1505723" cy="738664"/>
          </a:xfrm>
          <a:prstGeom prst="rect">
            <a:avLst/>
          </a:prstGeom>
          <a:noFill/>
        </p:spPr>
        <p:txBody>
          <a:bodyPr wrap="square" rtlCol="0">
            <a:spAutoFit/>
          </a:bodyPr>
          <a:lstStyle/>
          <a:p>
            <a:r>
              <a:rPr lang="en-US" sz="1400" b="1" dirty="0">
                <a:latin typeface="Arial Nova" panose="020B0504020202020204" pitchFamily="34" charset="0"/>
              </a:rPr>
              <a:t>Apprenticeship Starts, </a:t>
            </a:r>
          </a:p>
          <a:p>
            <a:r>
              <a:rPr lang="en-US" sz="1400" b="1" dirty="0">
                <a:latin typeface="Arial Nova" panose="020B0504020202020204" pitchFamily="34" charset="0"/>
              </a:rPr>
              <a:t>20/21 - 21/22</a:t>
            </a:r>
          </a:p>
        </p:txBody>
      </p:sp>
      <p:sp>
        <p:nvSpPr>
          <p:cNvPr id="43" name="TextBox 42">
            <a:extLst>
              <a:ext uri="{FF2B5EF4-FFF2-40B4-BE49-F238E27FC236}">
                <a16:creationId xmlns:a16="http://schemas.microsoft.com/office/drawing/2014/main" id="{10194A01-5E6E-912C-1BA9-C1EB3972126F}"/>
              </a:ext>
            </a:extLst>
          </p:cNvPr>
          <p:cNvSpPr txBox="1"/>
          <p:nvPr/>
        </p:nvSpPr>
        <p:spPr>
          <a:xfrm>
            <a:off x="8048302" y="3840810"/>
            <a:ext cx="1364831" cy="954107"/>
          </a:xfrm>
          <a:prstGeom prst="rect">
            <a:avLst/>
          </a:prstGeom>
          <a:noFill/>
        </p:spPr>
        <p:txBody>
          <a:bodyPr wrap="square" rtlCol="0">
            <a:spAutoFit/>
          </a:bodyPr>
          <a:lstStyle/>
          <a:p>
            <a:r>
              <a:rPr lang="en-US" sz="1400" b="1" dirty="0">
                <a:latin typeface="Arial Nova" panose="020B0504020202020204" pitchFamily="34" charset="0"/>
              </a:rPr>
              <a:t>Education &amp;  Training Participation, 20/21-21/22</a:t>
            </a:r>
          </a:p>
        </p:txBody>
      </p:sp>
      <p:sp>
        <p:nvSpPr>
          <p:cNvPr id="44" name="TextBox 43">
            <a:extLst>
              <a:ext uri="{FF2B5EF4-FFF2-40B4-BE49-F238E27FC236}">
                <a16:creationId xmlns:a16="http://schemas.microsoft.com/office/drawing/2014/main" id="{AAABBC30-A9DC-C818-64DF-9897D5A85ECC}"/>
              </a:ext>
            </a:extLst>
          </p:cNvPr>
          <p:cNvSpPr txBox="1"/>
          <p:nvPr/>
        </p:nvSpPr>
        <p:spPr>
          <a:xfrm>
            <a:off x="8052272" y="4705399"/>
            <a:ext cx="3836203" cy="276999"/>
          </a:xfrm>
          <a:prstGeom prst="rect">
            <a:avLst/>
          </a:prstGeom>
          <a:noFill/>
        </p:spPr>
        <p:txBody>
          <a:bodyPr wrap="square" rtlCol="0">
            <a:spAutoFit/>
          </a:bodyPr>
          <a:lstStyle/>
          <a:p>
            <a:r>
              <a:rPr lang="en-US" sz="1200" b="1" dirty="0">
                <a:latin typeface="Arial Nova" panose="020B0504020202020204" pitchFamily="34" charset="0"/>
              </a:rPr>
              <a:t>Sources: </a:t>
            </a:r>
            <a:r>
              <a:rPr lang="en-US" sz="1200" dirty="0">
                <a:latin typeface="Arial Nova" panose="020B0504020202020204" pitchFamily="34" charset="0"/>
              </a:rPr>
              <a:t>Department for Education</a:t>
            </a:r>
          </a:p>
        </p:txBody>
      </p:sp>
      <p:sp>
        <p:nvSpPr>
          <p:cNvPr id="4" name="TextBox 3">
            <a:extLst>
              <a:ext uri="{FF2B5EF4-FFF2-40B4-BE49-F238E27FC236}">
                <a16:creationId xmlns:a16="http://schemas.microsoft.com/office/drawing/2014/main" id="{4E53D3D1-95E7-8BB0-C06E-F2EDDD2FB98E}"/>
              </a:ext>
            </a:extLst>
          </p:cNvPr>
          <p:cNvSpPr txBox="1"/>
          <p:nvPr/>
        </p:nvSpPr>
        <p:spPr>
          <a:xfrm>
            <a:off x="10898591" y="2330939"/>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9%</a:t>
            </a:r>
          </a:p>
        </p:txBody>
      </p:sp>
      <p:sp>
        <p:nvSpPr>
          <p:cNvPr id="5" name="TextBox 4">
            <a:extLst>
              <a:ext uri="{FF2B5EF4-FFF2-40B4-BE49-F238E27FC236}">
                <a16:creationId xmlns:a16="http://schemas.microsoft.com/office/drawing/2014/main" id="{F793FFEA-F704-42B2-0E73-3AF728B8E71F}"/>
              </a:ext>
            </a:extLst>
          </p:cNvPr>
          <p:cNvSpPr txBox="1"/>
          <p:nvPr/>
        </p:nvSpPr>
        <p:spPr>
          <a:xfrm>
            <a:off x="10965659" y="5227746"/>
            <a:ext cx="925178" cy="461665"/>
          </a:xfrm>
          <a:prstGeom prst="rect">
            <a:avLst/>
          </a:prstGeom>
          <a:noFill/>
        </p:spPr>
        <p:txBody>
          <a:bodyPr wrap="square" rtlCol="0">
            <a:spAutoFit/>
          </a:bodyPr>
          <a:lstStyle/>
          <a:p>
            <a:pPr algn="ctr"/>
            <a:r>
              <a:rPr lang="en-US" sz="2400" b="1" dirty="0">
                <a:solidFill>
                  <a:srgbClr val="D8397C"/>
                </a:solidFill>
                <a:latin typeface="Arial Nova" panose="020B0504020202020204" pitchFamily="34" charset="0"/>
              </a:rPr>
              <a:t>20%</a:t>
            </a:r>
          </a:p>
        </p:txBody>
      </p:sp>
      <p:sp>
        <p:nvSpPr>
          <p:cNvPr id="20" name="TextBox 19">
            <a:extLst>
              <a:ext uri="{FF2B5EF4-FFF2-40B4-BE49-F238E27FC236}">
                <a16:creationId xmlns:a16="http://schemas.microsoft.com/office/drawing/2014/main" id="{E385AB01-2B6D-CB7B-112D-1E88D2E72DAC}"/>
              </a:ext>
            </a:extLst>
          </p:cNvPr>
          <p:cNvSpPr txBox="1"/>
          <p:nvPr/>
        </p:nvSpPr>
        <p:spPr>
          <a:xfrm>
            <a:off x="10965659" y="5696107"/>
            <a:ext cx="925178" cy="461665"/>
          </a:xfrm>
          <a:prstGeom prst="rect">
            <a:avLst/>
          </a:prstGeom>
          <a:noFill/>
        </p:spPr>
        <p:txBody>
          <a:bodyPr wrap="square" rtlCol="0">
            <a:spAutoFit/>
          </a:bodyPr>
          <a:lstStyle/>
          <a:p>
            <a:pPr algn="ctr"/>
            <a:r>
              <a:rPr lang="en-US" sz="2400" b="1" dirty="0">
                <a:solidFill>
                  <a:srgbClr val="D8397C"/>
                </a:solidFill>
                <a:latin typeface="Arial Nova" panose="020B0504020202020204" pitchFamily="34" charset="0"/>
              </a:rPr>
              <a:t>20%</a:t>
            </a:r>
          </a:p>
        </p:txBody>
      </p:sp>
      <p:cxnSp>
        <p:nvCxnSpPr>
          <p:cNvPr id="45" name="Straight Connector 44">
            <a:extLst>
              <a:ext uri="{FF2B5EF4-FFF2-40B4-BE49-F238E27FC236}">
                <a16:creationId xmlns:a16="http://schemas.microsoft.com/office/drawing/2014/main" id="{A83E2FF7-C7B7-A3F7-2009-AB1BFB048880}"/>
              </a:ext>
            </a:extLst>
          </p:cNvPr>
          <p:cNvCxnSpPr/>
          <p:nvPr/>
        </p:nvCxnSpPr>
        <p:spPr>
          <a:xfrm>
            <a:off x="11125527" y="5693373"/>
            <a:ext cx="574363" cy="0"/>
          </a:xfrm>
          <a:prstGeom prst="line">
            <a:avLst/>
          </a:prstGeom>
          <a:ln w="31750">
            <a:solidFill>
              <a:srgbClr val="D8397C"/>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A6652A7D-A1D9-0A33-1FD8-6BE66D565C54}"/>
              </a:ext>
            </a:extLst>
          </p:cNvPr>
          <p:cNvSpPr/>
          <p:nvPr/>
        </p:nvSpPr>
        <p:spPr>
          <a:xfrm>
            <a:off x="269034" y="520593"/>
            <a:ext cx="11657757" cy="950617"/>
          </a:xfrm>
          <a:prstGeom prst="rect">
            <a:avLst/>
          </a:prstGeom>
          <a:solidFill>
            <a:srgbClr val="EE9F3F"/>
          </a:solidFill>
          <a:ln>
            <a:noFill/>
          </a:ln>
          <a:effectLst/>
        </p:spPr>
        <p:style>
          <a:lnRef idx="1">
            <a:schemeClr val="accent1"/>
          </a:lnRef>
          <a:fillRef idx="3">
            <a:schemeClr val="accent1"/>
          </a:fillRef>
          <a:effectRef idx="2">
            <a:schemeClr val="accent1"/>
          </a:effectRef>
          <a:fontRef idx="minor">
            <a:schemeClr val="lt1"/>
          </a:fontRef>
        </p:style>
      </p:sp>
      <p:sp>
        <p:nvSpPr>
          <p:cNvPr id="46" name="TextBox 45">
            <a:extLst>
              <a:ext uri="{FF2B5EF4-FFF2-40B4-BE49-F238E27FC236}">
                <a16:creationId xmlns:a16="http://schemas.microsoft.com/office/drawing/2014/main" id="{DCA27542-1FBA-7C2C-AB55-6796F5450D3E}"/>
              </a:ext>
            </a:extLst>
          </p:cNvPr>
          <p:cNvSpPr txBox="1"/>
          <p:nvPr/>
        </p:nvSpPr>
        <p:spPr>
          <a:xfrm>
            <a:off x="263469" y="518217"/>
            <a:ext cx="6951147" cy="954107"/>
          </a:xfrm>
          <a:prstGeom prst="rect">
            <a:avLst/>
          </a:prstGeom>
          <a:noFill/>
        </p:spPr>
        <p:txBody>
          <a:bodyPr wrap="square" rtlCol="0">
            <a:spAutoFit/>
          </a:bodyPr>
          <a:lstStyle/>
          <a:p>
            <a:pPr lvl="0">
              <a:defRPr/>
            </a:pP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Segoe UI Historic" panose="020B0502040204020203" pitchFamily="34" charset="0"/>
                <a:cs typeface="Segoe UI Historic" panose="020B0502040204020203" pitchFamily="34" charset="0"/>
              </a:rPr>
              <a:t>LOCAL LEARNING COMMUNITY - </a:t>
            </a: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EDUCATION </a:t>
            </a: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Segoe UI Historic" panose="020B0502040204020203" pitchFamily="34" charset="0"/>
                <a:cs typeface="Segoe UI Historic" panose="020B0502040204020203" pitchFamily="34" charset="0"/>
              </a:rPr>
              <a:t>&amp; SKILLS </a:t>
            </a: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PARTICIPATION</a:t>
            </a:r>
          </a:p>
        </p:txBody>
      </p:sp>
      <p:sp>
        <p:nvSpPr>
          <p:cNvPr id="47" name="TextBox 46">
            <a:extLst>
              <a:ext uri="{FF2B5EF4-FFF2-40B4-BE49-F238E27FC236}">
                <a16:creationId xmlns:a16="http://schemas.microsoft.com/office/drawing/2014/main" id="{844D0D33-9765-3B19-2D1B-EF9C3A2185C6}"/>
              </a:ext>
            </a:extLst>
          </p:cNvPr>
          <p:cNvSpPr txBox="1"/>
          <p:nvPr/>
        </p:nvSpPr>
        <p:spPr>
          <a:xfrm>
            <a:off x="7415784" y="712264"/>
            <a:ext cx="3531701"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SOUTH HOLLAND</a:t>
            </a:r>
          </a:p>
        </p:txBody>
      </p:sp>
      <p:pic>
        <p:nvPicPr>
          <p:cNvPr id="6" name="Picture 5">
            <a:extLst>
              <a:ext uri="{FF2B5EF4-FFF2-40B4-BE49-F238E27FC236}">
                <a16:creationId xmlns:a16="http://schemas.microsoft.com/office/drawing/2014/main" id="{ECBA1B06-BB88-FB68-D660-1959A6D1DF64}"/>
              </a:ext>
            </a:extLst>
          </p:cNvPr>
          <p:cNvPicPr>
            <a:picLocks noChangeAspect="1"/>
          </p:cNvPicPr>
          <p:nvPr/>
        </p:nvPicPr>
        <p:blipFill>
          <a:blip r:embed="rId5"/>
          <a:stretch>
            <a:fillRect/>
          </a:stretch>
        </p:blipFill>
        <p:spPr>
          <a:xfrm>
            <a:off x="9192979" y="1488540"/>
            <a:ext cx="1002411" cy="830465"/>
          </a:xfrm>
          <a:prstGeom prst="rect">
            <a:avLst/>
          </a:prstGeom>
        </p:spPr>
      </p:pic>
      <p:pic>
        <p:nvPicPr>
          <p:cNvPr id="7" name="Picture 6">
            <a:extLst>
              <a:ext uri="{FF2B5EF4-FFF2-40B4-BE49-F238E27FC236}">
                <a16:creationId xmlns:a16="http://schemas.microsoft.com/office/drawing/2014/main" id="{6B1B2EB5-C821-4178-925F-933D07B71EE3}"/>
              </a:ext>
            </a:extLst>
          </p:cNvPr>
          <p:cNvPicPr>
            <a:picLocks noChangeAspect="1"/>
          </p:cNvPicPr>
          <p:nvPr/>
        </p:nvPicPr>
        <p:blipFill>
          <a:blip r:embed="rId5">
            <a:biLevel thresh="25000"/>
          </a:blip>
          <a:stretch>
            <a:fillRect/>
          </a:stretch>
        </p:blipFill>
        <p:spPr>
          <a:xfrm>
            <a:off x="10785318" y="512281"/>
            <a:ext cx="1181532" cy="978861"/>
          </a:xfrm>
          <a:prstGeom prst="rect">
            <a:avLst/>
          </a:prstGeom>
        </p:spPr>
      </p:pic>
      <p:pic>
        <p:nvPicPr>
          <p:cNvPr id="15" name="Picture 14">
            <a:extLst>
              <a:ext uri="{FF2B5EF4-FFF2-40B4-BE49-F238E27FC236}">
                <a16:creationId xmlns:a16="http://schemas.microsoft.com/office/drawing/2014/main" id="{8BCBA3B0-6462-DE56-9784-5EB4990263FE}"/>
              </a:ext>
            </a:extLst>
          </p:cNvPr>
          <p:cNvPicPr>
            <a:picLocks noChangeAspect="1"/>
          </p:cNvPicPr>
          <p:nvPr/>
        </p:nvPicPr>
        <p:blipFill>
          <a:blip r:embed="rId6"/>
          <a:stretch>
            <a:fillRect/>
          </a:stretch>
        </p:blipFill>
        <p:spPr>
          <a:xfrm>
            <a:off x="10312811" y="1584734"/>
            <a:ext cx="522054" cy="703477"/>
          </a:xfrm>
          <a:prstGeom prst="rect">
            <a:avLst/>
          </a:prstGeom>
        </p:spPr>
      </p:pic>
    </p:spTree>
    <p:extLst>
      <p:ext uri="{BB962C8B-B14F-4D97-AF65-F5344CB8AC3E}">
        <p14:creationId xmlns:p14="http://schemas.microsoft.com/office/powerpoint/2010/main" val="3923847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descr="Steel workers walking in a factory">
            <a:extLst>
              <a:ext uri="{FF2B5EF4-FFF2-40B4-BE49-F238E27FC236}">
                <a16:creationId xmlns:a16="http://schemas.microsoft.com/office/drawing/2014/main" id="{B346739A-271A-D1E6-A41C-0740E8A6CB88}"/>
              </a:ext>
            </a:extLst>
          </p:cNvPr>
          <p:cNvPicPr>
            <a:picLocks noChangeAspect="1"/>
          </p:cNvPicPr>
          <p:nvPr/>
        </p:nvPicPr>
        <p:blipFill rotWithShape="1">
          <a:blip r:embed="rId3" cstate="email">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8089553" y="1529923"/>
            <a:ext cx="3838908" cy="5058843"/>
          </a:xfrm>
          <a:prstGeom prst="rect">
            <a:avLst/>
          </a:prstGeom>
        </p:spPr>
      </p:pic>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D8397C"/>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452984D9-E041-4FA9-B011-4D47EED52240}"/>
              </a:ext>
            </a:extLst>
          </p:cNvPr>
          <p:cNvSpPr txBox="1"/>
          <p:nvPr/>
        </p:nvSpPr>
        <p:spPr>
          <a:xfrm>
            <a:off x="267673" y="1573965"/>
            <a:ext cx="7790206" cy="5069849"/>
          </a:xfrm>
          <a:prstGeom prst="rect">
            <a:avLst/>
          </a:prstGeom>
          <a:noFill/>
        </p:spPr>
        <p:txBody>
          <a:bodyPr wrap="square" rtlCol="0">
            <a:spAutoFit/>
          </a:bodyPr>
          <a:lstStyle/>
          <a:p>
            <a:pPr marL="285750" indent="-285750" defTabSz="457200">
              <a:lnSpc>
                <a:spcPct val="110000"/>
              </a:lnSpc>
              <a:spcAft>
                <a:spcPts val="4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29% of the resident population aged 16 plus are in either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‘Process, plant, and machine operative’ or ‘Elementary’ occupations</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This is higher than the Greater Lincolnshire average (24%) and the national average (17%).</a:t>
            </a:r>
          </a:p>
          <a:p>
            <a:pPr marL="285750" indent="-285750" defTabSz="457200">
              <a:lnSpc>
                <a:spcPct val="110000"/>
              </a:lnSpc>
              <a:spcAft>
                <a:spcPts val="4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We estimate that around 31% of all residents in work earn below £20,319 per annum (AEB low-pay indicator). This compares with around 33% across Greater Lincolnshire and 30% nationally.</a:t>
            </a:r>
          </a:p>
          <a:p>
            <a:pPr marL="285750" indent="-285750" defTabSz="457200">
              <a:lnSpc>
                <a:spcPct val="110000"/>
              </a:lnSpc>
              <a:spcAft>
                <a:spcPts val="4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On average, the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basic hours worked (excluding overtime)</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by full-time workers who are resident in South Holland are in line with the Greater Lincolnshire and national average at  37.5 hours per week. </a:t>
            </a:r>
          </a:p>
          <a:p>
            <a:pPr marL="285750" indent="-285750" defTabSz="457200">
              <a:lnSpc>
                <a:spcPct val="110000"/>
              </a:lnSpc>
              <a:spcAft>
                <a:spcPts val="4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Based on the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claimant count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(the number of people claiming Jobseeker's Allowance plus those who claim Universal Credit and are required to seek work and be available for work), 2.7% of working-age residents were claiming an out-of-work benefit compared to 3.4% across Greater Lincolnshire, and 3.7% nationally.</a:t>
            </a:r>
          </a:p>
          <a:p>
            <a:pPr marL="285750" indent="-285750" defTabSz="457200">
              <a:lnSpc>
                <a:spcPct val="110000"/>
              </a:lnSpc>
              <a:spcAft>
                <a:spcPts val="4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As of February 2023, 8,046 South Holland residents claimed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Universal Credit</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Of these, 43% (3,482 residents) were in work (compared to 37% across Greater Lincolnshire and 36% nationally), whilst 18% (1,419 residents) were searching for work (compared to 21% across Greater Lincolnshire and 24% nationally). </a:t>
            </a:r>
          </a:p>
          <a:p>
            <a:pPr marL="285750" indent="-285750" defTabSz="457200">
              <a:lnSpc>
                <a:spcPct val="110000"/>
              </a:lnSpc>
              <a:spcAft>
                <a:spcPts val="4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5.7% of working-age South Holland residents (3,256 people) are disabled, and their day-to-day activities are limited. This is lower than the Greater Lincolnshire (6.6%) and national (5.8%) averages.</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D3E58AAA-0622-FD94-8DB5-E9FF9F560A06}"/>
              </a:ext>
            </a:extLst>
          </p:cNvPr>
          <p:cNvSpPr txBox="1"/>
          <p:nvPr/>
        </p:nvSpPr>
        <p:spPr>
          <a:xfrm>
            <a:off x="265477" y="516418"/>
            <a:ext cx="612805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Segoe UI Historic" panose="020B0502040204020203" pitchFamily="34" charset="0"/>
                <a:cs typeface="Segoe UI Historic" panose="020B0502040204020203" pitchFamily="34" charset="0"/>
              </a:rPr>
              <a:t>LOCAL LEARNING COMMUNITY - </a:t>
            </a: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ECONOMIC PARTICIPATION</a:t>
            </a:r>
          </a:p>
        </p:txBody>
      </p:sp>
      <p:sp>
        <p:nvSpPr>
          <p:cNvPr id="8" name="Rectangle 7">
            <a:extLst>
              <a:ext uri="{FF2B5EF4-FFF2-40B4-BE49-F238E27FC236}">
                <a16:creationId xmlns:a16="http://schemas.microsoft.com/office/drawing/2014/main" id="{1DCBFF79-A073-9A84-1885-FE183663C7AA}"/>
              </a:ext>
            </a:extLst>
          </p:cNvPr>
          <p:cNvSpPr/>
          <p:nvPr/>
        </p:nvSpPr>
        <p:spPr>
          <a:xfrm>
            <a:off x="8089553" y="1531992"/>
            <a:ext cx="3836204" cy="5054706"/>
          </a:xfrm>
          <a:prstGeom prst="rect">
            <a:avLst/>
          </a:prstGeom>
          <a:solidFill>
            <a:srgbClr val="D8397C">
              <a:alpha val="19909"/>
            </a:srgbClr>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descr="A picture containing text, plant, flower, wheel&#10;&#10;Description automatically generated">
            <a:extLst>
              <a:ext uri="{FF2B5EF4-FFF2-40B4-BE49-F238E27FC236}">
                <a16:creationId xmlns:a16="http://schemas.microsoft.com/office/drawing/2014/main" id="{86B00E7C-643A-2502-39B5-6F54915830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20612" y="1573965"/>
            <a:ext cx="469899" cy="714246"/>
          </a:xfrm>
          <a:prstGeom prst="rect">
            <a:avLst/>
          </a:prstGeom>
        </p:spPr>
      </p:pic>
      <p:sp>
        <p:nvSpPr>
          <p:cNvPr id="12" name="TextBox 11">
            <a:extLst>
              <a:ext uri="{FF2B5EF4-FFF2-40B4-BE49-F238E27FC236}">
                <a16:creationId xmlns:a16="http://schemas.microsoft.com/office/drawing/2014/main" id="{6BB58022-11F3-C46F-A902-BACD1C6F9288}"/>
              </a:ext>
            </a:extLst>
          </p:cNvPr>
          <p:cNvSpPr txBox="1"/>
          <p:nvPr/>
        </p:nvSpPr>
        <p:spPr>
          <a:xfrm>
            <a:off x="8050872" y="2148199"/>
            <a:ext cx="1505723" cy="830997"/>
          </a:xfrm>
          <a:prstGeom prst="rect">
            <a:avLst/>
          </a:prstGeom>
          <a:noFill/>
        </p:spPr>
        <p:txBody>
          <a:bodyPr wrap="square" rtlCol="0">
            <a:spAutoFit/>
          </a:bodyPr>
          <a:lstStyle/>
          <a:p>
            <a:r>
              <a:rPr lang="en-US" sz="1200" b="1" dirty="0">
                <a:latin typeface="Arial Nova" panose="020B0504020202020204" pitchFamily="34" charset="0"/>
              </a:rPr>
              <a:t>% of resident population aged 16+ in ‘labour intensive’ roles</a:t>
            </a:r>
          </a:p>
        </p:txBody>
      </p:sp>
      <p:sp>
        <p:nvSpPr>
          <p:cNvPr id="14" name="TextBox 13">
            <a:extLst>
              <a:ext uri="{FF2B5EF4-FFF2-40B4-BE49-F238E27FC236}">
                <a16:creationId xmlns:a16="http://schemas.microsoft.com/office/drawing/2014/main" id="{B223764D-36AF-7C40-7CAE-4FFF35DC8C8E}"/>
              </a:ext>
            </a:extLst>
          </p:cNvPr>
          <p:cNvSpPr txBox="1"/>
          <p:nvPr/>
        </p:nvSpPr>
        <p:spPr>
          <a:xfrm>
            <a:off x="10036281" y="2335516"/>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24%</a:t>
            </a:r>
          </a:p>
        </p:txBody>
      </p:sp>
      <p:sp>
        <p:nvSpPr>
          <p:cNvPr id="19" name="TextBox 18">
            <a:extLst>
              <a:ext uri="{FF2B5EF4-FFF2-40B4-BE49-F238E27FC236}">
                <a16:creationId xmlns:a16="http://schemas.microsoft.com/office/drawing/2014/main" id="{001487DC-233D-CF0F-9829-56EA65A6DF90}"/>
              </a:ext>
            </a:extLst>
          </p:cNvPr>
          <p:cNvSpPr txBox="1"/>
          <p:nvPr/>
        </p:nvSpPr>
        <p:spPr>
          <a:xfrm>
            <a:off x="10898591" y="2330939"/>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17%</a:t>
            </a:r>
          </a:p>
        </p:txBody>
      </p:sp>
      <p:sp>
        <p:nvSpPr>
          <p:cNvPr id="20" name="TextBox 19">
            <a:extLst>
              <a:ext uri="{FF2B5EF4-FFF2-40B4-BE49-F238E27FC236}">
                <a16:creationId xmlns:a16="http://schemas.microsoft.com/office/drawing/2014/main" id="{05A88410-F2E9-F503-A1D8-D3BD662F6E06}"/>
              </a:ext>
            </a:extLst>
          </p:cNvPr>
          <p:cNvSpPr txBox="1"/>
          <p:nvPr/>
        </p:nvSpPr>
        <p:spPr>
          <a:xfrm>
            <a:off x="8048301" y="3165617"/>
            <a:ext cx="1420427" cy="830997"/>
          </a:xfrm>
          <a:prstGeom prst="rect">
            <a:avLst/>
          </a:prstGeom>
          <a:noFill/>
        </p:spPr>
        <p:txBody>
          <a:bodyPr wrap="square" rtlCol="0">
            <a:spAutoFit/>
          </a:bodyPr>
          <a:lstStyle/>
          <a:p>
            <a:r>
              <a:rPr lang="en-US" sz="1200" b="1" dirty="0">
                <a:latin typeface="Arial Nova" panose="020B0504020202020204" pitchFamily="34" charset="0"/>
              </a:rPr>
              <a:t>Median basic hours worked per week by full-time workers</a:t>
            </a:r>
          </a:p>
        </p:txBody>
      </p:sp>
      <p:sp>
        <p:nvSpPr>
          <p:cNvPr id="21" name="TextBox 20">
            <a:extLst>
              <a:ext uri="{FF2B5EF4-FFF2-40B4-BE49-F238E27FC236}">
                <a16:creationId xmlns:a16="http://schemas.microsoft.com/office/drawing/2014/main" id="{6F30AB4E-4653-27D4-5366-B6E9CAA7E186}"/>
              </a:ext>
            </a:extLst>
          </p:cNvPr>
          <p:cNvSpPr txBox="1"/>
          <p:nvPr/>
        </p:nvSpPr>
        <p:spPr>
          <a:xfrm>
            <a:off x="8048303" y="4366318"/>
            <a:ext cx="1209432" cy="1015663"/>
          </a:xfrm>
          <a:prstGeom prst="rect">
            <a:avLst/>
          </a:prstGeom>
          <a:noFill/>
        </p:spPr>
        <p:txBody>
          <a:bodyPr wrap="square" rtlCol="0">
            <a:spAutoFit/>
          </a:bodyPr>
          <a:lstStyle/>
          <a:p>
            <a:r>
              <a:rPr lang="en-US" sz="1200" b="1" dirty="0">
                <a:latin typeface="Arial Nova" panose="020B0504020202020204" pitchFamily="34" charset="0"/>
              </a:rPr>
              <a:t>Claimant count as a % of working age residents (Feb 2023)</a:t>
            </a:r>
          </a:p>
        </p:txBody>
      </p:sp>
      <p:sp>
        <p:nvSpPr>
          <p:cNvPr id="22" name="TextBox 21">
            <a:extLst>
              <a:ext uri="{FF2B5EF4-FFF2-40B4-BE49-F238E27FC236}">
                <a16:creationId xmlns:a16="http://schemas.microsoft.com/office/drawing/2014/main" id="{07D262C2-CC3C-78F4-EA00-B37690B482EA}"/>
              </a:ext>
            </a:extLst>
          </p:cNvPr>
          <p:cNvSpPr txBox="1"/>
          <p:nvPr/>
        </p:nvSpPr>
        <p:spPr>
          <a:xfrm>
            <a:off x="8068476" y="5604716"/>
            <a:ext cx="1488119" cy="830997"/>
          </a:xfrm>
          <a:prstGeom prst="rect">
            <a:avLst/>
          </a:prstGeom>
          <a:noFill/>
        </p:spPr>
        <p:txBody>
          <a:bodyPr wrap="square" rtlCol="0">
            <a:spAutoFit/>
          </a:bodyPr>
          <a:lstStyle/>
          <a:p>
            <a:r>
              <a:rPr lang="en-US" sz="1200" b="1" dirty="0">
                <a:latin typeface="Arial Nova" panose="020B0504020202020204" pitchFamily="34" charset="0"/>
              </a:rPr>
              <a:t>% of Universal Credit claimants in work (Feb 2023)</a:t>
            </a:r>
          </a:p>
        </p:txBody>
      </p:sp>
      <p:sp>
        <p:nvSpPr>
          <p:cNvPr id="23" name="TextBox 22">
            <a:extLst>
              <a:ext uri="{FF2B5EF4-FFF2-40B4-BE49-F238E27FC236}">
                <a16:creationId xmlns:a16="http://schemas.microsoft.com/office/drawing/2014/main" id="{80012A4C-4EE8-5118-3079-31729AC66110}"/>
              </a:ext>
            </a:extLst>
          </p:cNvPr>
          <p:cNvSpPr txBox="1"/>
          <p:nvPr/>
        </p:nvSpPr>
        <p:spPr>
          <a:xfrm>
            <a:off x="8057326" y="6330255"/>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Department for Work and Pensions</a:t>
            </a:r>
          </a:p>
        </p:txBody>
      </p:sp>
      <p:sp>
        <p:nvSpPr>
          <p:cNvPr id="4" name="TextBox 3">
            <a:extLst>
              <a:ext uri="{FF2B5EF4-FFF2-40B4-BE49-F238E27FC236}">
                <a16:creationId xmlns:a16="http://schemas.microsoft.com/office/drawing/2014/main" id="{C4C72550-0EAE-63DD-F837-9780C40ED2A2}"/>
              </a:ext>
            </a:extLst>
          </p:cNvPr>
          <p:cNvSpPr txBox="1"/>
          <p:nvPr/>
        </p:nvSpPr>
        <p:spPr>
          <a:xfrm>
            <a:off x="9257734" y="2330182"/>
            <a:ext cx="935031"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29%</a:t>
            </a:r>
          </a:p>
        </p:txBody>
      </p:sp>
      <p:sp>
        <p:nvSpPr>
          <p:cNvPr id="30" name="TextBox 29">
            <a:extLst>
              <a:ext uri="{FF2B5EF4-FFF2-40B4-BE49-F238E27FC236}">
                <a16:creationId xmlns:a16="http://schemas.microsoft.com/office/drawing/2014/main" id="{2DFF0FD2-E0FA-B70D-F8E7-CF98F7BCA55A}"/>
              </a:ext>
            </a:extLst>
          </p:cNvPr>
          <p:cNvSpPr txBox="1"/>
          <p:nvPr/>
        </p:nvSpPr>
        <p:spPr>
          <a:xfrm>
            <a:off x="9183752" y="3337822"/>
            <a:ext cx="1077810"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37.5</a:t>
            </a:r>
          </a:p>
        </p:txBody>
      </p:sp>
      <p:sp>
        <p:nvSpPr>
          <p:cNvPr id="31" name="TextBox 30">
            <a:extLst>
              <a:ext uri="{FF2B5EF4-FFF2-40B4-BE49-F238E27FC236}">
                <a16:creationId xmlns:a16="http://schemas.microsoft.com/office/drawing/2014/main" id="{4EEB303E-8EBD-590C-2329-46E8E7FA06EE}"/>
              </a:ext>
            </a:extLst>
          </p:cNvPr>
          <p:cNvSpPr txBox="1"/>
          <p:nvPr/>
        </p:nvSpPr>
        <p:spPr>
          <a:xfrm>
            <a:off x="10034186" y="3333735"/>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37.5</a:t>
            </a:r>
          </a:p>
        </p:txBody>
      </p:sp>
      <p:sp>
        <p:nvSpPr>
          <p:cNvPr id="32" name="TextBox 31">
            <a:extLst>
              <a:ext uri="{FF2B5EF4-FFF2-40B4-BE49-F238E27FC236}">
                <a16:creationId xmlns:a16="http://schemas.microsoft.com/office/drawing/2014/main" id="{375DCB28-2B2F-6AD7-F33D-000E9A6B2716}"/>
              </a:ext>
            </a:extLst>
          </p:cNvPr>
          <p:cNvSpPr txBox="1"/>
          <p:nvPr/>
        </p:nvSpPr>
        <p:spPr>
          <a:xfrm>
            <a:off x="10906165" y="3339124"/>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37.5</a:t>
            </a:r>
          </a:p>
        </p:txBody>
      </p:sp>
      <p:sp>
        <p:nvSpPr>
          <p:cNvPr id="33" name="TextBox 32">
            <a:extLst>
              <a:ext uri="{FF2B5EF4-FFF2-40B4-BE49-F238E27FC236}">
                <a16:creationId xmlns:a16="http://schemas.microsoft.com/office/drawing/2014/main" id="{37760E44-8112-F3B5-4089-AC86E6FEB663}"/>
              </a:ext>
            </a:extLst>
          </p:cNvPr>
          <p:cNvSpPr txBox="1"/>
          <p:nvPr/>
        </p:nvSpPr>
        <p:spPr>
          <a:xfrm>
            <a:off x="9220081" y="4629681"/>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2.7%</a:t>
            </a:r>
          </a:p>
        </p:txBody>
      </p:sp>
      <p:sp>
        <p:nvSpPr>
          <p:cNvPr id="34" name="TextBox 33">
            <a:extLst>
              <a:ext uri="{FF2B5EF4-FFF2-40B4-BE49-F238E27FC236}">
                <a16:creationId xmlns:a16="http://schemas.microsoft.com/office/drawing/2014/main" id="{17555AE4-F6B2-E6B1-7219-54EDE3F18BF6}"/>
              </a:ext>
            </a:extLst>
          </p:cNvPr>
          <p:cNvSpPr txBox="1"/>
          <p:nvPr/>
        </p:nvSpPr>
        <p:spPr>
          <a:xfrm>
            <a:off x="10082897" y="4629682"/>
            <a:ext cx="911005"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3.4%</a:t>
            </a:r>
          </a:p>
        </p:txBody>
      </p:sp>
      <p:sp>
        <p:nvSpPr>
          <p:cNvPr id="35" name="TextBox 34">
            <a:extLst>
              <a:ext uri="{FF2B5EF4-FFF2-40B4-BE49-F238E27FC236}">
                <a16:creationId xmlns:a16="http://schemas.microsoft.com/office/drawing/2014/main" id="{86D66B6C-1FB6-4CA7-D7CA-827B37844B0A}"/>
              </a:ext>
            </a:extLst>
          </p:cNvPr>
          <p:cNvSpPr txBox="1"/>
          <p:nvPr/>
        </p:nvSpPr>
        <p:spPr>
          <a:xfrm>
            <a:off x="10941983" y="4629682"/>
            <a:ext cx="911005"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3.7%</a:t>
            </a:r>
          </a:p>
        </p:txBody>
      </p:sp>
      <p:sp>
        <p:nvSpPr>
          <p:cNvPr id="44" name="TextBox 43">
            <a:extLst>
              <a:ext uri="{FF2B5EF4-FFF2-40B4-BE49-F238E27FC236}">
                <a16:creationId xmlns:a16="http://schemas.microsoft.com/office/drawing/2014/main" id="{E96F1FA2-3A3D-715D-EEAA-192A2C3FA65B}"/>
              </a:ext>
            </a:extLst>
          </p:cNvPr>
          <p:cNvSpPr txBox="1"/>
          <p:nvPr/>
        </p:nvSpPr>
        <p:spPr>
          <a:xfrm>
            <a:off x="9261545" y="5823479"/>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43%</a:t>
            </a:r>
          </a:p>
        </p:txBody>
      </p:sp>
      <p:sp>
        <p:nvSpPr>
          <p:cNvPr id="48" name="TextBox 47">
            <a:extLst>
              <a:ext uri="{FF2B5EF4-FFF2-40B4-BE49-F238E27FC236}">
                <a16:creationId xmlns:a16="http://schemas.microsoft.com/office/drawing/2014/main" id="{197C9B6D-8B9B-15BE-639E-B2DE38A3976B}"/>
              </a:ext>
            </a:extLst>
          </p:cNvPr>
          <p:cNvSpPr txBox="1"/>
          <p:nvPr/>
        </p:nvSpPr>
        <p:spPr>
          <a:xfrm>
            <a:off x="10103595" y="5820016"/>
            <a:ext cx="925178"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37%</a:t>
            </a:r>
          </a:p>
        </p:txBody>
      </p:sp>
      <p:sp>
        <p:nvSpPr>
          <p:cNvPr id="13" name="TextBox 12">
            <a:extLst>
              <a:ext uri="{FF2B5EF4-FFF2-40B4-BE49-F238E27FC236}">
                <a16:creationId xmlns:a16="http://schemas.microsoft.com/office/drawing/2014/main" id="{18763106-647C-D7F1-E7F9-8435B94C7E41}"/>
              </a:ext>
            </a:extLst>
          </p:cNvPr>
          <p:cNvSpPr txBox="1"/>
          <p:nvPr/>
        </p:nvSpPr>
        <p:spPr>
          <a:xfrm>
            <a:off x="10983266" y="5820016"/>
            <a:ext cx="911005"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36%</a:t>
            </a:r>
          </a:p>
        </p:txBody>
      </p:sp>
      <p:sp>
        <p:nvSpPr>
          <p:cNvPr id="25" name="TextBox 24">
            <a:extLst>
              <a:ext uri="{FF2B5EF4-FFF2-40B4-BE49-F238E27FC236}">
                <a16:creationId xmlns:a16="http://schemas.microsoft.com/office/drawing/2014/main" id="{DAD8B6B7-F7C4-D750-D9EA-756B3E3A5CF2}"/>
              </a:ext>
            </a:extLst>
          </p:cNvPr>
          <p:cNvSpPr txBox="1"/>
          <p:nvPr/>
        </p:nvSpPr>
        <p:spPr>
          <a:xfrm>
            <a:off x="8053362" y="2876595"/>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2021 Census, Office for National Statistics</a:t>
            </a:r>
          </a:p>
        </p:txBody>
      </p:sp>
      <p:sp>
        <p:nvSpPr>
          <p:cNvPr id="26" name="TextBox 25">
            <a:extLst>
              <a:ext uri="{FF2B5EF4-FFF2-40B4-BE49-F238E27FC236}">
                <a16:creationId xmlns:a16="http://schemas.microsoft.com/office/drawing/2014/main" id="{6C419E77-EFB8-7566-7308-6FC247BCFDFE}"/>
              </a:ext>
            </a:extLst>
          </p:cNvPr>
          <p:cNvSpPr txBox="1"/>
          <p:nvPr/>
        </p:nvSpPr>
        <p:spPr>
          <a:xfrm>
            <a:off x="8048301" y="3891757"/>
            <a:ext cx="3836203" cy="461665"/>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2022</a:t>
            </a:r>
            <a:r>
              <a:rPr lang="en-US" sz="1200" b="1" dirty="0">
                <a:latin typeface="Arial Nova" panose="020B0504020202020204" pitchFamily="34" charset="0"/>
              </a:rPr>
              <a:t> </a:t>
            </a:r>
            <a:r>
              <a:rPr lang="en-US" sz="1200" dirty="0">
                <a:latin typeface="Arial Nova" panose="020B0504020202020204" pitchFamily="34" charset="0"/>
              </a:rPr>
              <a:t>Annual Survey of Hours and Earnings, Office for National Statistics</a:t>
            </a:r>
          </a:p>
        </p:txBody>
      </p:sp>
      <p:sp>
        <p:nvSpPr>
          <p:cNvPr id="36" name="TextBox 35">
            <a:extLst>
              <a:ext uri="{FF2B5EF4-FFF2-40B4-BE49-F238E27FC236}">
                <a16:creationId xmlns:a16="http://schemas.microsoft.com/office/drawing/2014/main" id="{CD2EC2ED-4924-D598-F5AB-9793BE966FE9}"/>
              </a:ext>
            </a:extLst>
          </p:cNvPr>
          <p:cNvSpPr txBox="1"/>
          <p:nvPr/>
        </p:nvSpPr>
        <p:spPr>
          <a:xfrm>
            <a:off x="8040482" y="5299150"/>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Office for National Statistics</a:t>
            </a:r>
          </a:p>
        </p:txBody>
      </p:sp>
      <p:sp>
        <p:nvSpPr>
          <p:cNvPr id="3" name="TextBox 2">
            <a:extLst>
              <a:ext uri="{FF2B5EF4-FFF2-40B4-BE49-F238E27FC236}">
                <a16:creationId xmlns:a16="http://schemas.microsoft.com/office/drawing/2014/main" id="{132C17A1-8A79-53A8-D460-C259F6B61D99}"/>
              </a:ext>
            </a:extLst>
          </p:cNvPr>
          <p:cNvSpPr txBox="1"/>
          <p:nvPr/>
        </p:nvSpPr>
        <p:spPr>
          <a:xfrm>
            <a:off x="7415784" y="712264"/>
            <a:ext cx="3531701"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SOUTH HOLLAND</a:t>
            </a:r>
          </a:p>
        </p:txBody>
      </p:sp>
      <p:pic>
        <p:nvPicPr>
          <p:cNvPr id="6" name="Picture 5">
            <a:extLst>
              <a:ext uri="{FF2B5EF4-FFF2-40B4-BE49-F238E27FC236}">
                <a16:creationId xmlns:a16="http://schemas.microsoft.com/office/drawing/2014/main" id="{9AB51354-9DC3-0C88-643B-458B07178F25}"/>
              </a:ext>
            </a:extLst>
          </p:cNvPr>
          <p:cNvPicPr>
            <a:picLocks noChangeAspect="1"/>
          </p:cNvPicPr>
          <p:nvPr/>
        </p:nvPicPr>
        <p:blipFill>
          <a:blip r:embed="rId6"/>
          <a:stretch>
            <a:fillRect/>
          </a:stretch>
        </p:blipFill>
        <p:spPr>
          <a:xfrm>
            <a:off x="9192979" y="1488540"/>
            <a:ext cx="1002411" cy="830465"/>
          </a:xfrm>
          <a:prstGeom prst="rect">
            <a:avLst/>
          </a:prstGeom>
        </p:spPr>
      </p:pic>
      <p:pic>
        <p:nvPicPr>
          <p:cNvPr id="7" name="Picture 6">
            <a:extLst>
              <a:ext uri="{FF2B5EF4-FFF2-40B4-BE49-F238E27FC236}">
                <a16:creationId xmlns:a16="http://schemas.microsoft.com/office/drawing/2014/main" id="{0F0B1D6F-A0D5-D92E-DA21-E635D92103E5}"/>
              </a:ext>
            </a:extLst>
          </p:cNvPr>
          <p:cNvPicPr>
            <a:picLocks noChangeAspect="1"/>
          </p:cNvPicPr>
          <p:nvPr/>
        </p:nvPicPr>
        <p:blipFill>
          <a:blip r:embed="rId6">
            <a:biLevel thresh="25000"/>
          </a:blip>
          <a:stretch>
            <a:fillRect/>
          </a:stretch>
        </p:blipFill>
        <p:spPr>
          <a:xfrm>
            <a:off x="10785318" y="512281"/>
            <a:ext cx="1181532" cy="978861"/>
          </a:xfrm>
          <a:prstGeom prst="rect">
            <a:avLst/>
          </a:prstGeom>
        </p:spPr>
      </p:pic>
      <p:pic>
        <p:nvPicPr>
          <p:cNvPr id="11" name="Picture 10">
            <a:extLst>
              <a:ext uri="{FF2B5EF4-FFF2-40B4-BE49-F238E27FC236}">
                <a16:creationId xmlns:a16="http://schemas.microsoft.com/office/drawing/2014/main" id="{23B2A28A-6C49-C5CF-B5B3-C605B50AA124}"/>
              </a:ext>
            </a:extLst>
          </p:cNvPr>
          <p:cNvPicPr>
            <a:picLocks noChangeAspect="1"/>
          </p:cNvPicPr>
          <p:nvPr/>
        </p:nvPicPr>
        <p:blipFill>
          <a:blip r:embed="rId7"/>
          <a:stretch>
            <a:fillRect/>
          </a:stretch>
        </p:blipFill>
        <p:spPr>
          <a:xfrm>
            <a:off x="10312811" y="1584734"/>
            <a:ext cx="522054" cy="703477"/>
          </a:xfrm>
          <a:prstGeom prst="rect">
            <a:avLst/>
          </a:prstGeom>
        </p:spPr>
      </p:pic>
    </p:spTree>
    <p:extLst>
      <p:ext uri="{BB962C8B-B14F-4D97-AF65-F5344CB8AC3E}">
        <p14:creationId xmlns:p14="http://schemas.microsoft.com/office/powerpoint/2010/main" val="3317997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462981A-A23A-0757-0654-A0C33FD4C0C5}"/>
              </a:ext>
            </a:extLst>
          </p:cNvPr>
          <p:cNvSpPr/>
          <p:nvPr/>
        </p:nvSpPr>
        <p:spPr>
          <a:xfrm>
            <a:off x="8101777" y="4664744"/>
            <a:ext cx="3831375" cy="1865046"/>
          </a:xfrm>
          <a:prstGeom prst="rect">
            <a:avLst/>
          </a:prstGeom>
          <a:solidFill>
            <a:srgbClr val="D8397C">
              <a:alpha val="19970"/>
            </a:srgbClr>
          </a:solidFill>
          <a:ln>
            <a:noFill/>
          </a:ln>
          <a:effectLst/>
        </p:spPr>
        <p:style>
          <a:lnRef idx="1">
            <a:schemeClr val="accent1"/>
          </a:lnRef>
          <a:fillRef idx="3">
            <a:schemeClr val="accent1"/>
          </a:fillRef>
          <a:effectRef idx="2">
            <a:schemeClr val="accent1"/>
          </a:effectRef>
          <a:fontRef idx="minor">
            <a:schemeClr val="lt1"/>
          </a:fontRef>
        </p:style>
      </p:sp>
      <p:pic>
        <p:nvPicPr>
          <p:cNvPr id="68" name="Picture 67">
            <a:extLst>
              <a:ext uri="{FF2B5EF4-FFF2-40B4-BE49-F238E27FC236}">
                <a16:creationId xmlns:a16="http://schemas.microsoft.com/office/drawing/2014/main" id="{E8239FEC-FC13-2CD1-7710-B3C1D0998F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2464" b="50369"/>
          <a:stretch/>
        </p:blipFill>
        <p:spPr>
          <a:xfrm>
            <a:off x="8174650" y="5022841"/>
            <a:ext cx="2590268" cy="1430798"/>
          </a:xfrm>
          <a:prstGeom prst="rect">
            <a:avLst/>
          </a:prstGeom>
        </p:spPr>
      </p:pic>
      <p:sp>
        <p:nvSpPr>
          <p:cNvPr id="102" name="Rectangle 101">
            <a:extLst>
              <a:ext uri="{FF2B5EF4-FFF2-40B4-BE49-F238E27FC236}">
                <a16:creationId xmlns:a16="http://schemas.microsoft.com/office/drawing/2014/main" id="{09AD7249-F450-C5F1-1B3E-09BC8F60D11E}"/>
              </a:ext>
            </a:extLst>
          </p:cNvPr>
          <p:cNvSpPr/>
          <p:nvPr/>
        </p:nvSpPr>
        <p:spPr>
          <a:xfrm>
            <a:off x="8101891" y="2796807"/>
            <a:ext cx="3817375" cy="1829875"/>
          </a:xfrm>
          <a:prstGeom prst="rect">
            <a:avLst/>
          </a:prstGeom>
          <a:solidFill>
            <a:srgbClr val="D8397C">
              <a:alpha val="19970"/>
            </a:srgbClr>
          </a:solidFill>
          <a:ln>
            <a:noFill/>
          </a:ln>
          <a:effectLst/>
        </p:spPr>
        <p:style>
          <a:lnRef idx="1">
            <a:schemeClr val="accent1"/>
          </a:lnRef>
          <a:fillRef idx="3">
            <a:schemeClr val="accent1"/>
          </a:fillRef>
          <a:effectRef idx="2">
            <a:schemeClr val="accent1"/>
          </a:effectRef>
          <a:fontRef idx="minor">
            <a:schemeClr val="lt1"/>
          </a:fontRef>
        </p:style>
      </p:sp>
      <p:pic>
        <p:nvPicPr>
          <p:cNvPr id="67" name="Picture 66">
            <a:extLst>
              <a:ext uri="{FF2B5EF4-FFF2-40B4-BE49-F238E27FC236}">
                <a16:creationId xmlns:a16="http://schemas.microsoft.com/office/drawing/2014/main" id="{D76BB14C-50E9-EC15-C45A-F44FC12B221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905" r="2669" b="32427"/>
          <a:stretch/>
        </p:blipFill>
        <p:spPr>
          <a:xfrm>
            <a:off x="8203408" y="2986537"/>
            <a:ext cx="3680704" cy="1364506"/>
          </a:xfrm>
          <a:prstGeom prst="rect">
            <a:avLst/>
          </a:prstGeom>
        </p:spPr>
      </p:pic>
      <p:sp>
        <p:nvSpPr>
          <p:cNvPr id="3" name="Rectangle 2">
            <a:extLst>
              <a:ext uri="{FF2B5EF4-FFF2-40B4-BE49-F238E27FC236}">
                <a16:creationId xmlns:a16="http://schemas.microsoft.com/office/drawing/2014/main" id="{D96659EA-186D-37B1-6788-1ECD913304EB}"/>
              </a:ext>
            </a:extLst>
          </p:cNvPr>
          <p:cNvSpPr/>
          <p:nvPr/>
        </p:nvSpPr>
        <p:spPr>
          <a:xfrm>
            <a:off x="269033" y="1531992"/>
            <a:ext cx="3836204" cy="2468508"/>
          </a:xfrm>
          <a:prstGeom prst="rect">
            <a:avLst/>
          </a:prstGeom>
          <a:solidFill>
            <a:srgbClr val="0C8036">
              <a:alpha val="9722"/>
            </a:srgbClr>
          </a:solidFill>
          <a:ln>
            <a:noFill/>
          </a:ln>
          <a:effectLst/>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A184FA15-FF20-227E-3395-AB1C533387A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5154" r="12649" b="4840"/>
          <a:stretch/>
        </p:blipFill>
        <p:spPr>
          <a:xfrm>
            <a:off x="291473" y="2108481"/>
            <a:ext cx="3383548" cy="1879723"/>
          </a:xfrm>
          <a:prstGeom prst="rect">
            <a:avLst/>
          </a:prstGeom>
        </p:spPr>
      </p:pic>
      <p:sp>
        <p:nvSpPr>
          <p:cNvPr id="24" name="Rectangle 23">
            <a:extLst>
              <a:ext uri="{FF2B5EF4-FFF2-40B4-BE49-F238E27FC236}">
                <a16:creationId xmlns:a16="http://schemas.microsoft.com/office/drawing/2014/main" id="{A887E63B-D123-5080-0E59-1E6731A08222}"/>
              </a:ext>
            </a:extLst>
          </p:cNvPr>
          <p:cNvSpPr/>
          <p:nvPr/>
        </p:nvSpPr>
        <p:spPr>
          <a:xfrm>
            <a:off x="4154090" y="5333237"/>
            <a:ext cx="3900917" cy="1193994"/>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72E90E82-1564-9352-1D85-953EEAD874D2}"/>
              </a:ext>
            </a:extLst>
          </p:cNvPr>
          <p:cNvSpPr/>
          <p:nvPr/>
        </p:nvSpPr>
        <p:spPr>
          <a:xfrm>
            <a:off x="4154090" y="4054335"/>
            <a:ext cx="3900917" cy="1229562"/>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152A6942-9233-A0DE-B5D3-2E2C4DD91A02}"/>
              </a:ext>
            </a:extLst>
          </p:cNvPr>
          <p:cNvSpPr/>
          <p:nvPr/>
        </p:nvSpPr>
        <p:spPr>
          <a:xfrm>
            <a:off x="4153049" y="2808515"/>
            <a:ext cx="3900917" cy="1193994"/>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5">
            <a:extLst>
              <a:ext uri="{FF2B5EF4-FFF2-40B4-BE49-F238E27FC236}">
                <a16:creationId xmlns:a16="http://schemas.microsoft.com/office/drawing/2014/main" id="{62F72092-1A25-EB15-CB03-A5D46D5D4D81}"/>
              </a:ext>
            </a:extLst>
          </p:cNvPr>
          <p:cNvSpPr/>
          <p:nvPr/>
        </p:nvSpPr>
        <p:spPr>
          <a:xfrm>
            <a:off x="8101778" y="1529612"/>
            <a:ext cx="3821190" cy="1229134"/>
          </a:xfrm>
          <a:prstGeom prst="rect">
            <a:avLst/>
          </a:prstGeom>
          <a:solidFill>
            <a:srgbClr val="D8397C">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5" name="Rectangle 4">
            <a:extLst>
              <a:ext uri="{FF2B5EF4-FFF2-40B4-BE49-F238E27FC236}">
                <a16:creationId xmlns:a16="http://schemas.microsoft.com/office/drawing/2014/main" id="{318EE0B7-B037-DC14-787E-C8C192380FD3}"/>
              </a:ext>
            </a:extLst>
          </p:cNvPr>
          <p:cNvSpPr/>
          <p:nvPr/>
        </p:nvSpPr>
        <p:spPr>
          <a:xfrm>
            <a:off x="269033" y="4061282"/>
            <a:ext cx="3836204" cy="2468508"/>
          </a:xfrm>
          <a:prstGeom prst="rect">
            <a:avLst/>
          </a:prstGeom>
          <a:solidFill>
            <a:srgbClr val="0C8036">
              <a:alpha val="10000"/>
            </a:srgbClr>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1AE17A6A-7467-022D-D7E5-41051A7FF51D}"/>
              </a:ext>
            </a:extLst>
          </p:cNvPr>
          <p:cNvSpPr/>
          <p:nvPr/>
        </p:nvSpPr>
        <p:spPr>
          <a:xfrm>
            <a:off x="4153049" y="1529613"/>
            <a:ext cx="3900917" cy="1229562"/>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14" name="TextBox 13">
            <a:extLst>
              <a:ext uri="{FF2B5EF4-FFF2-40B4-BE49-F238E27FC236}">
                <a16:creationId xmlns:a16="http://schemas.microsoft.com/office/drawing/2014/main" id="{A361AAD9-8876-3E52-7E3A-40D198A0E3E6}"/>
              </a:ext>
            </a:extLst>
          </p:cNvPr>
          <p:cNvSpPr txBox="1"/>
          <p:nvPr/>
        </p:nvSpPr>
        <p:spPr>
          <a:xfrm>
            <a:off x="4158018" y="1507529"/>
            <a:ext cx="3296361"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Apprenticeship starts by age group</a:t>
            </a:r>
          </a:p>
        </p:txBody>
      </p:sp>
      <p:sp>
        <p:nvSpPr>
          <p:cNvPr id="53" name="TextBox 52">
            <a:extLst>
              <a:ext uri="{FF2B5EF4-FFF2-40B4-BE49-F238E27FC236}">
                <a16:creationId xmlns:a16="http://schemas.microsoft.com/office/drawing/2014/main" id="{F3532C53-2339-B817-9EBB-5EA84BB13FF1}"/>
              </a:ext>
            </a:extLst>
          </p:cNvPr>
          <p:cNvSpPr txBox="1"/>
          <p:nvPr/>
        </p:nvSpPr>
        <p:spPr>
          <a:xfrm>
            <a:off x="269033" y="1511849"/>
            <a:ext cx="2904274" cy="461665"/>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Change in resident population by age group, 2011-2021</a:t>
            </a:r>
          </a:p>
        </p:txBody>
      </p:sp>
      <p:pic>
        <p:nvPicPr>
          <p:cNvPr id="58" name="Graphic 57" descr="Diploma roll with solid fill">
            <a:extLst>
              <a:ext uri="{FF2B5EF4-FFF2-40B4-BE49-F238E27FC236}">
                <a16:creationId xmlns:a16="http://schemas.microsoft.com/office/drawing/2014/main" id="{152954A3-60FF-EA72-6F49-7FECBB1A382E}"/>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493549" y="3972988"/>
            <a:ext cx="575200" cy="575200"/>
          </a:xfrm>
          <a:prstGeom prst="rect">
            <a:avLst/>
          </a:prstGeom>
        </p:spPr>
      </p:pic>
      <p:sp>
        <p:nvSpPr>
          <p:cNvPr id="66" name="TextBox 65">
            <a:extLst>
              <a:ext uri="{FF2B5EF4-FFF2-40B4-BE49-F238E27FC236}">
                <a16:creationId xmlns:a16="http://schemas.microsoft.com/office/drawing/2014/main" id="{49963036-E2EA-8DE8-FC46-0B1E9892B8B0}"/>
              </a:ext>
            </a:extLst>
          </p:cNvPr>
          <p:cNvSpPr txBox="1"/>
          <p:nvPr/>
        </p:nvSpPr>
        <p:spPr>
          <a:xfrm>
            <a:off x="4125468" y="2758746"/>
            <a:ext cx="3844605"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Community learning participation by age group</a:t>
            </a:r>
          </a:p>
        </p:txBody>
      </p:sp>
      <p:pic>
        <p:nvPicPr>
          <p:cNvPr id="28" name="Graphic 27" descr="Business Growth with solid fill">
            <a:extLst>
              <a:ext uri="{FF2B5EF4-FFF2-40B4-BE49-F238E27FC236}">
                <a16:creationId xmlns:a16="http://schemas.microsoft.com/office/drawing/2014/main" id="{F44A0544-BEDC-87CB-CDB1-C78CE0E25479}"/>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485970" y="1498384"/>
            <a:ext cx="601790" cy="601790"/>
          </a:xfrm>
          <a:prstGeom prst="rect">
            <a:avLst/>
          </a:prstGeom>
        </p:spPr>
      </p:pic>
      <p:sp>
        <p:nvSpPr>
          <p:cNvPr id="29" name="TextBox 28">
            <a:extLst>
              <a:ext uri="{FF2B5EF4-FFF2-40B4-BE49-F238E27FC236}">
                <a16:creationId xmlns:a16="http://schemas.microsoft.com/office/drawing/2014/main" id="{EB66552F-8613-3D2C-9747-C0516E8C18C5}"/>
              </a:ext>
            </a:extLst>
          </p:cNvPr>
          <p:cNvSpPr txBox="1"/>
          <p:nvPr/>
        </p:nvSpPr>
        <p:spPr>
          <a:xfrm>
            <a:off x="272734" y="4052974"/>
            <a:ext cx="2904274"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Qualifications by age, 2021</a:t>
            </a:r>
          </a:p>
        </p:txBody>
      </p:sp>
      <p:sp>
        <p:nvSpPr>
          <p:cNvPr id="46" name="TextBox 45">
            <a:extLst>
              <a:ext uri="{FF2B5EF4-FFF2-40B4-BE49-F238E27FC236}">
                <a16:creationId xmlns:a16="http://schemas.microsoft.com/office/drawing/2014/main" id="{13EAC1B9-7B01-AB4D-3046-84F3005D176A}"/>
              </a:ext>
            </a:extLst>
          </p:cNvPr>
          <p:cNvSpPr txBox="1"/>
          <p:nvPr/>
        </p:nvSpPr>
        <p:spPr>
          <a:xfrm>
            <a:off x="2106864" y="3697804"/>
            <a:ext cx="545175" cy="246221"/>
          </a:xfrm>
          <a:prstGeom prst="rect">
            <a:avLst/>
          </a:prstGeom>
          <a:noFill/>
        </p:spPr>
        <p:txBody>
          <a:bodyPr wrap="square" rtlCol="0">
            <a:spAutoFit/>
          </a:bodyPr>
          <a:lstStyle/>
          <a:p>
            <a:r>
              <a:rPr lang="en-US" sz="1000" b="1" dirty="0">
                <a:latin typeface="Arial Nova" panose="020B0504020202020204" pitchFamily="34" charset="0"/>
              </a:rPr>
              <a:t>(2%)</a:t>
            </a:r>
          </a:p>
        </p:txBody>
      </p:sp>
      <p:sp>
        <p:nvSpPr>
          <p:cNvPr id="55" name="TextBox 54">
            <a:extLst>
              <a:ext uri="{FF2B5EF4-FFF2-40B4-BE49-F238E27FC236}">
                <a16:creationId xmlns:a16="http://schemas.microsoft.com/office/drawing/2014/main" id="{AB767D32-CDC6-2C94-EDBE-F72CBFEE88E9}"/>
              </a:ext>
            </a:extLst>
          </p:cNvPr>
          <p:cNvSpPr txBox="1"/>
          <p:nvPr/>
        </p:nvSpPr>
        <p:spPr>
          <a:xfrm>
            <a:off x="1035383" y="3393120"/>
            <a:ext cx="545175" cy="246221"/>
          </a:xfrm>
          <a:prstGeom prst="rect">
            <a:avLst/>
          </a:prstGeom>
          <a:noFill/>
        </p:spPr>
        <p:txBody>
          <a:bodyPr wrap="square" rtlCol="0">
            <a:spAutoFit/>
          </a:bodyPr>
          <a:lstStyle/>
          <a:p>
            <a:r>
              <a:rPr lang="en-US" sz="1000" b="1" dirty="0">
                <a:latin typeface="Arial Nova" panose="020B0504020202020204" pitchFamily="34" charset="0"/>
              </a:rPr>
              <a:t>(-5%)</a:t>
            </a:r>
          </a:p>
        </p:txBody>
      </p:sp>
      <p:sp>
        <p:nvSpPr>
          <p:cNvPr id="56" name="TextBox 55">
            <a:extLst>
              <a:ext uri="{FF2B5EF4-FFF2-40B4-BE49-F238E27FC236}">
                <a16:creationId xmlns:a16="http://schemas.microsoft.com/office/drawing/2014/main" id="{3A0EF9AE-01E4-04A7-9285-C96176E8EAFD}"/>
              </a:ext>
            </a:extLst>
          </p:cNvPr>
          <p:cNvSpPr txBox="1"/>
          <p:nvPr/>
        </p:nvSpPr>
        <p:spPr>
          <a:xfrm>
            <a:off x="2136247" y="3091528"/>
            <a:ext cx="545175" cy="246221"/>
          </a:xfrm>
          <a:prstGeom prst="rect">
            <a:avLst/>
          </a:prstGeom>
          <a:noFill/>
        </p:spPr>
        <p:txBody>
          <a:bodyPr wrap="square" rtlCol="0">
            <a:spAutoFit/>
          </a:bodyPr>
          <a:lstStyle/>
          <a:p>
            <a:r>
              <a:rPr lang="en-US" sz="1000" b="1" dirty="0">
                <a:latin typeface="Arial Nova" panose="020B0504020202020204" pitchFamily="34" charset="0"/>
              </a:rPr>
              <a:t>(12%)</a:t>
            </a:r>
          </a:p>
        </p:txBody>
      </p:sp>
      <p:sp>
        <p:nvSpPr>
          <p:cNvPr id="57" name="TextBox 56">
            <a:extLst>
              <a:ext uri="{FF2B5EF4-FFF2-40B4-BE49-F238E27FC236}">
                <a16:creationId xmlns:a16="http://schemas.microsoft.com/office/drawing/2014/main" id="{C0752149-B6A4-0B7B-2A2B-8AD192D09A98}"/>
              </a:ext>
            </a:extLst>
          </p:cNvPr>
          <p:cNvSpPr txBox="1"/>
          <p:nvPr/>
        </p:nvSpPr>
        <p:spPr>
          <a:xfrm>
            <a:off x="649225" y="2784211"/>
            <a:ext cx="640079" cy="246221"/>
          </a:xfrm>
          <a:prstGeom prst="rect">
            <a:avLst/>
          </a:prstGeom>
          <a:noFill/>
        </p:spPr>
        <p:txBody>
          <a:bodyPr wrap="square" rtlCol="0">
            <a:spAutoFit/>
          </a:bodyPr>
          <a:lstStyle/>
          <a:p>
            <a:r>
              <a:rPr lang="en-US" sz="1000" b="1" dirty="0">
                <a:latin typeface="Arial Nova" panose="020B0504020202020204" pitchFamily="34" charset="0"/>
              </a:rPr>
              <a:t>(-11%)</a:t>
            </a:r>
          </a:p>
        </p:txBody>
      </p:sp>
      <p:sp>
        <p:nvSpPr>
          <p:cNvPr id="59" name="TextBox 58">
            <a:extLst>
              <a:ext uri="{FF2B5EF4-FFF2-40B4-BE49-F238E27FC236}">
                <a16:creationId xmlns:a16="http://schemas.microsoft.com/office/drawing/2014/main" id="{60B3789A-17A8-C08B-03B0-BA97D77FEEF1}"/>
              </a:ext>
            </a:extLst>
          </p:cNvPr>
          <p:cNvSpPr txBox="1"/>
          <p:nvPr/>
        </p:nvSpPr>
        <p:spPr>
          <a:xfrm>
            <a:off x="2542985" y="2473315"/>
            <a:ext cx="545175" cy="246221"/>
          </a:xfrm>
          <a:prstGeom prst="rect">
            <a:avLst/>
          </a:prstGeom>
          <a:noFill/>
        </p:spPr>
        <p:txBody>
          <a:bodyPr wrap="square" rtlCol="0">
            <a:spAutoFit/>
          </a:bodyPr>
          <a:lstStyle/>
          <a:p>
            <a:r>
              <a:rPr lang="en-US" sz="1000" b="1" dirty="0">
                <a:latin typeface="Arial Nova" panose="020B0504020202020204" pitchFamily="34" charset="0"/>
              </a:rPr>
              <a:t>(11%)</a:t>
            </a:r>
          </a:p>
        </p:txBody>
      </p:sp>
      <p:sp>
        <p:nvSpPr>
          <p:cNvPr id="60" name="TextBox 59">
            <a:extLst>
              <a:ext uri="{FF2B5EF4-FFF2-40B4-BE49-F238E27FC236}">
                <a16:creationId xmlns:a16="http://schemas.microsoft.com/office/drawing/2014/main" id="{7CD903A1-EBD7-07A0-E76C-5DB610A7F9AC}"/>
              </a:ext>
            </a:extLst>
          </p:cNvPr>
          <p:cNvSpPr txBox="1"/>
          <p:nvPr/>
        </p:nvSpPr>
        <p:spPr>
          <a:xfrm>
            <a:off x="3439097" y="2171563"/>
            <a:ext cx="545175" cy="246221"/>
          </a:xfrm>
          <a:prstGeom prst="rect">
            <a:avLst/>
          </a:prstGeom>
          <a:noFill/>
        </p:spPr>
        <p:txBody>
          <a:bodyPr wrap="square" rtlCol="0">
            <a:spAutoFit/>
          </a:bodyPr>
          <a:lstStyle/>
          <a:p>
            <a:r>
              <a:rPr lang="en-US" sz="1000" b="1" dirty="0">
                <a:latin typeface="Arial Nova" panose="020B0504020202020204" pitchFamily="34" charset="0"/>
              </a:rPr>
              <a:t>(34%)</a:t>
            </a:r>
          </a:p>
        </p:txBody>
      </p:sp>
      <p:pic>
        <p:nvPicPr>
          <p:cNvPr id="62" name="Graphic 61" descr="Office worker male with solid fill">
            <a:extLst>
              <a:ext uri="{FF2B5EF4-FFF2-40B4-BE49-F238E27FC236}">
                <a16:creationId xmlns:a16="http://schemas.microsoft.com/office/drawing/2014/main" id="{DA263BF6-E4EC-1FFF-02E7-D82087BF51F5}"/>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621682" y="1548453"/>
            <a:ext cx="485118" cy="485118"/>
          </a:xfrm>
          <a:prstGeom prst="rect">
            <a:avLst/>
          </a:prstGeom>
        </p:spPr>
      </p:pic>
      <p:sp>
        <p:nvSpPr>
          <p:cNvPr id="77" name="TextBox 76">
            <a:extLst>
              <a:ext uri="{FF2B5EF4-FFF2-40B4-BE49-F238E27FC236}">
                <a16:creationId xmlns:a16="http://schemas.microsoft.com/office/drawing/2014/main" id="{BA049A3F-6BD5-0C6A-72F9-F7F12410A817}"/>
              </a:ext>
            </a:extLst>
          </p:cNvPr>
          <p:cNvSpPr txBox="1"/>
          <p:nvPr/>
        </p:nvSpPr>
        <p:spPr>
          <a:xfrm>
            <a:off x="8107116" y="1510392"/>
            <a:ext cx="3296361"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Labour intensive roles</a:t>
            </a:r>
          </a:p>
        </p:txBody>
      </p:sp>
      <p:pic>
        <p:nvPicPr>
          <p:cNvPr id="79" name="Picture 78">
            <a:extLst>
              <a:ext uri="{FF2B5EF4-FFF2-40B4-BE49-F238E27FC236}">
                <a16:creationId xmlns:a16="http://schemas.microsoft.com/office/drawing/2014/main" id="{56889C8E-E951-C9BC-C071-0E393C8BB13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t="62116" r="26389" b="15042"/>
          <a:stretch/>
        </p:blipFill>
        <p:spPr>
          <a:xfrm>
            <a:off x="8168576" y="5947204"/>
            <a:ext cx="2823263" cy="626592"/>
          </a:xfrm>
          <a:prstGeom prst="rect">
            <a:avLst/>
          </a:prstGeom>
        </p:spPr>
      </p:pic>
      <p:pic>
        <p:nvPicPr>
          <p:cNvPr id="83" name="Graphic 82" descr="Construction worker female with solid fill">
            <a:extLst>
              <a:ext uri="{FF2B5EF4-FFF2-40B4-BE49-F238E27FC236}">
                <a16:creationId xmlns:a16="http://schemas.microsoft.com/office/drawing/2014/main" id="{F64A7BD9-15FA-6F86-C0D3-915569BA5779}"/>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285463" y="1550368"/>
            <a:ext cx="485119" cy="485119"/>
          </a:xfrm>
          <a:prstGeom prst="rect">
            <a:avLst/>
          </a:prstGeom>
        </p:spPr>
      </p:pic>
      <p:sp>
        <p:nvSpPr>
          <p:cNvPr id="84" name="Oval 83">
            <a:extLst>
              <a:ext uri="{FF2B5EF4-FFF2-40B4-BE49-F238E27FC236}">
                <a16:creationId xmlns:a16="http://schemas.microsoft.com/office/drawing/2014/main" id="{AFB8C5D7-69B3-F0F4-8C0A-0BCA0C682720}"/>
              </a:ext>
            </a:extLst>
          </p:cNvPr>
          <p:cNvSpPr>
            <a:spLocks noChangeAspect="1"/>
          </p:cNvSpPr>
          <p:nvPr/>
        </p:nvSpPr>
        <p:spPr>
          <a:xfrm>
            <a:off x="8360985" y="5298791"/>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Box 84">
            <a:extLst>
              <a:ext uri="{FF2B5EF4-FFF2-40B4-BE49-F238E27FC236}">
                <a16:creationId xmlns:a16="http://schemas.microsoft.com/office/drawing/2014/main" id="{78DD0D7F-2233-438D-7059-A6D56CA4CD6B}"/>
              </a:ext>
            </a:extLst>
          </p:cNvPr>
          <p:cNvSpPr txBox="1"/>
          <p:nvPr/>
        </p:nvSpPr>
        <p:spPr>
          <a:xfrm>
            <a:off x="8163360" y="5097462"/>
            <a:ext cx="545175" cy="246221"/>
          </a:xfrm>
          <a:prstGeom prst="rect">
            <a:avLst/>
          </a:prstGeom>
          <a:noFill/>
        </p:spPr>
        <p:txBody>
          <a:bodyPr wrap="square" rtlCol="0">
            <a:spAutoFit/>
          </a:bodyPr>
          <a:lstStyle/>
          <a:p>
            <a:pPr algn="ctr"/>
            <a:r>
              <a:rPr lang="en-US" sz="1000" b="1" dirty="0">
                <a:solidFill>
                  <a:srgbClr val="268037"/>
                </a:solidFill>
                <a:latin typeface="Arial Nova" panose="020B0504020202020204" pitchFamily="34" charset="0"/>
              </a:rPr>
              <a:t>41%</a:t>
            </a:r>
          </a:p>
        </p:txBody>
      </p:sp>
      <p:sp>
        <p:nvSpPr>
          <p:cNvPr id="86" name="Oval 85">
            <a:extLst>
              <a:ext uri="{FF2B5EF4-FFF2-40B4-BE49-F238E27FC236}">
                <a16:creationId xmlns:a16="http://schemas.microsoft.com/office/drawing/2014/main" id="{C17BDF51-E20D-34CC-6063-514C649C3C58}"/>
              </a:ext>
            </a:extLst>
          </p:cNvPr>
          <p:cNvSpPr>
            <a:spLocks noChangeAspect="1"/>
          </p:cNvSpPr>
          <p:nvPr/>
        </p:nvSpPr>
        <p:spPr>
          <a:xfrm>
            <a:off x="10636467" y="5343352"/>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extBox 86">
            <a:extLst>
              <a:ext uri="{FF2B5EF4-FFF2-40B4-BE49-F238E27FC236}">
                <a16:creationId xmlns:a16="http://schemas.microsoft.com/office/drawing/2014/main" id="{08801321-8C68-584E-B383-E41CB35E7A53}"/>
              </a:ext>
            </a:extLst>
          </p:cNvPr>
          <p:cNvSpPr txBox="1"/>
          <p:nvPr/>
        </p:nvSpPr>
        <p:spPr>
          <a:xfrm>
            <a:off x="10420510" y="5137752"/>
            <a:ext cx="545175" cy="246221"/>
          </a:xfrm>
          <a:prstGeom prst="rect">
            <a:avLst/>
          </a:prstGeom>
          <a:noFill/>
        </p:spPr>
        <p:txBody>
          <a:bodyPr wrap="square" rtlCol="0">
            <a:spAutoFit/>
          </a:bodyPr>
          <a:lstStyle/>
          <a:p>
            <a:pPr algn="ctr"/>
            <a:r>
              <a:rPr lang="en-US" sz="1000" b="1" dirty="0">
                <a:solidFill>
                  <a:srgbClr val="268037"/>
                </a:solidFill>
                <a:latin typeface="Arial Nova" panose="020B0504020202020204" pitchFamily="34" charset="0"/>
              </a:rPr>
              <a:t>40%</a:t>
            </a:r>
          </a:p>
        </p:txBody>
      </p:sp>
      <p:sp>
        <p:nvSpPr>
          <p:cNvPr id="88" name="Oval 87">
            <a:extLst>
              <a:ext uri="{FF2B5EF4-FFF2-40B4-BE49-F238E27FC236}">
                <a16:creationId xmlns:a16="http://schemas.microsoft.com/office/drawing/2014/main" id="{6F4B968F-6CA8-5580-96ED-16E2E97A40BF}"/>
              </a:ext>
            </a:extLst>
          </p:cNvPr>
          <p:cNvSpPr>
            <a:spLocks noChangeAspect="1"/>
          </p:cNvSpPr>
          <p:nvPr/>
        </p:nvSpPr>
        <p:spPr>
          <a:xfrm>
            <a:off x="8371492" y="5489346"/>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5017A138-BF1A-FF27-9222-1E4355DF5508}"/>
              </a:ext>
            </a:extLst>
          </p:cNvPr>
          <p:cNvSpPr>
            <a:spLocks noChangeAspect="1"/>
          </p:cNvSpPr>
          <p:nvPr/>
        </p:nvSpPr>
        <p:spPr>
          <a:xfrm>
            <a:off x="10636468" y="5571855"/>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C1D308C1-E3CD-F903-C69F-02D80ABD1BE2}"/>
              </a:ext>
            </a:extLst>
          </p:cNvPr>
          <p:cNvSpPr>
            <a:spLocks noChangeAspect="1"/>
          </p:cNvSpPr>
          <p:nvPr/>
        </p:nvSpPr>
        <p:spPr>
          <a:xfrm>
            <a:off x="8366237" y="5573211"/>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2214C032-D2B3-AA36-07BF-86ADE33419DD}"/>
              </a:ext>
            </a:extLst>
          </p:cNvPr>
          <p:cNvSpPr>
            <a:spLocks noChangeAspect="1"/>
          </p:cNvSpPr>
          <p:nvPr/>
        </p:nvSpPr>
        <p:spPr>
          <a:xfrm>
            <a:off x="10636462" y="5659605"/>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a:extLst>
              <a:ext uri="{FF2B5EF4-FFF2-40B4-BE49-F238E27FC236}">
                <a16:creationId xmlns:a16="http://schemas.microsoft.com/office/drawing/2014/main" id="{80AEC07D-AF30-7FB4-E63F-FDB820E79CCB}"/>
              </a:ext>
            </a:extLst>
          </p:cNvPr>
          <p:cNvSpPr txBox="1"/>
          <p:nvPr/>
        </p:nvSpPr>
        <p:spPr>
          <a:xfrm>
            <a:off x="10447010" y="5702003"/>
            <a:ext cx="545175" cy="246221"/>
          </a:xfrm>
          <a:prstGeom prst="rect">
            <a:avLst/>
          </a:prstGeom>
          <a:noFill/>
        </p:spPr>
        <p:txBody>
          <a:bodyPr wrap="square" rtlCol="0">
            <a:spAutoFit/>
          </a:bodyPr>
          <a:lstStyle/>
          <a:p>
            <a:pPr algn="ctr"/>
            <a:r>
              <a:rPr lang="en-US" sz="1000" b="1" dirty="0">
                <a:solidFill>
                  <a:srgbClr val="D8397C"/>
                </a:solidFill>
                <a:latin typeface="Arial Nova" panose="020B0504020202020204" pitchFamily="34" charset="0"/>
              </a:rPr>
              <a:t>36%</a:t>
            </a:r>
          </a:p>
        </p:txBody>
      </p:sp>
      <p:sp>
        <p:nvSpPr>
          <p:cNvPr id="93" name="TextBox 92">
            <a:extLst>
              <a:ext uri="{FF2B5EF4-FFF2-40B4-BE49-F238E27FC236}">
                <a16:creationId xmlns:a16="http://schemas.microsoft.com/office/drawing/2014/main" id="{1DF91CC0-857A-3A28-C631-1F57CDBD86B2}"/>
              </a:ext>
            </a:extLst>
          </p:cNvPr>
          <p:cNvSpPr txBox="1"/>
          <p:nvPr/>
        </p:nvSpPr>
        <p:spPr>
          <a:xfrm>
            <a:off x="10429654" y="5369539"/>
            <a:ext cx="545175" cy="246221"/>
          </a:xfrm>
          <a:prstGeom prst="rect">
            <a:avLst/>
          </a:prstGeom>
          <a:noFill/>
        </p:spPr>
        <p:txBody>
          <a:bodyPr wrap="square" rtlCol="0">
            <a:spAutoFit/>
          </a:bodyPr>
          <a:lstStyle/>
          <a:p>
            <a:pPr algn="ctr"/>
            <a:r>
              <a:rPr lang="en-US" sz="1000" b="1" dirty="0">
                <a:solidFill>
                  <a:srgbClr val="2E78BD"/>
                </a:solidFill>
                <a:latin typeface="Arial Nova" panose="020B0504020202020204" pitchFamily="34" charset="0"/>
              </a:rPr>
              <a:t>37%</a:t>
            </a:r>
          </a:p>
        </p:txBody>
      </p:sp>
      <p:sp>
        <p:nvSpPr>
          <p:cNvPr id="94" name="TextBox 93">
            <a:extLst>
              <a:ext uri="{FF2B5EF4-FFF2-40B4-BE49-F238E27FC236}">
                <a16:creationId xmlns:a16="http://schemas.microsoft.com/office/drawing/2014/main" id="{4473C60C-385E-8183-4A01-6EECF2E07825}"/>
              </a:ext>
            </a:extLst>
          </p:cNvPr>
          <p:cNvSpPr txBox="1"/>
          <p:nvPr/>
        </p:nvSpPr>
        <p:spPr>
          <a:xfrm>
            <a:off x="8175976" y="5301042"/>
            <a:ext cx="545175" cy="246221"/>
          </a:xfrm>
          <a:prstGeom prst="rect">
            <a:avLst/>
          </a:prstGeom>
          <a:noFill/>
        </p:spPr>
        <p:txBody>
          <a:bodyPr wrap="square" rtlCol="0">
            <a:spAutoFit/>
          </a:bodyPr>
          <a:lstStyle/>
          <a:p>
            <a:pPr algn="ctr"/>
            <a:r>
              <a:rPr lang="en-US" sz="1000" b="1" dirty="0">
                <a:solidFill>
                  <a:srgbClr val="2E78BD"/>
                </a:solidFill>
                <a:latin typeface="Arial Nova" panose="020B0504020202020204" pitchFamily="34" charset="0"/>
              </a:rPr>
              <a:t>38%</a:t>
            </a:r>
          </a:p>
        </p:txBody>
      </p:sp>
      <p:sp>
        <p:nvSpPr>
          <p:cNvPr id="95" name="TextBox 94">
            <a:extLst>
              <a:ext uri="{FF2B5EF4-FFF2-40B4-BE49-F238E27FC236}">
                <a16:creationId xmlns:a16="http://schemas.microsoft.com/office/drawing/2014/main" id="{92277A4B-7599-EA82-F580-DD4D88A3D21F}"/>
              </a:ext>
            </a:extLst>
          </p:cNvPr>
          <p:cNvSpPr txBox="1"/>
          <p:nvPr/>
        </p:nvSpPr>
        <p:spPr>
          <a:xfrm>
            <a:off x="8170904" y="5602256"/>
            <a:ext cx="545175" cy="246221"/>
          </a:xfrm>
          <a:prstGeom prst="rect">
            <a:avLst/>
          </a:prstGeom>
          <a:noFill/>
        </p:spPr>
        <p:txBody>
          <a:bodyPr wrap="square" rtlCol="0">
            <a:spAutoFit/>
          </a:bodyPr>
          <a:lstStyle/>
          <a:p>
            <a:pPr algn="ctr"/>
            <a:r>
              <a:rPr lang="en-US" sz="1000" b="1" dirty="0">
                <a:solidFill>
                  <a:srgbClr val="D8397C"/>
                </a:solidFill>
                <a:latin typeface="Arial Nova" panose="020B0504020202020204" pitchFamily="34" charset="0"/>
              </a:rPr>
              <a:t>37%</a:t>
            </a:r>
          </a:p>
        </p:txBody>
      </p:sp>
      <p:sp>
        <p:nvSpPr>
          <p:cNvPr id="96" name="TextBox 95">
            <a:extLst>
              <a:ext uri="{FF2B5EF4-FFF2-40B4-BE49-F238E27FC236}">
                <a16:creationId xmlns:a16="http://schemas.microsoft.com/office/drawing/2014/main" id="{D366587C-AFC2-BCB0-451D-4E99B7BA6532}"/>
              </a:ext>
            </a:extLst>
          </p:cNvPr>
          <p:cNvSpPr txBox="1"/>
          <p:nvPr/>
        </p:nvSpPr>
        <p:spPr>
          <a:xfrm>
            <a:off x="8092065" y="4497687"/>
            <a:ext cx="3305146" cy="461665"/>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 of Universal Credit claimants who are working </a:t>
            </a:r>
          </a:p>
        </p:txBody>
      </p:sp>
      <p:pic>
        <p:nvPicPr>
          <p:cNvPr id="98" name="Graphic 97" descr="Employee badge with solid fill">
            <a:extLst>
              <a:ext uri="{FF2B5EF4-FFF2-40B4-BE49-F238E27FC236}">
                <a16:creationId xmlns:a16="http://schemas.microsoft.com/office/drawing/2014/main" id="{15C91B22-A344-FCB7-6721-93E5869CC283}"/>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1403477" y="4630568"/>
            <a:ext cx="492022" cy="492022"/>
          </a:xfrm>
          <a:prstGeom prst="rect">
            <a:avLst/>
          </a:prstGeom>
        </p:spPr>
      </p:pic>
      <p:sp>
        <p:nvSpPr>
          <p:cNvPr id="30" name="TextBox 29">
            <a:extLst>
              <a:ext uri="{FF2B5EF4-FFF2-40B4-BE49-F238E27FC236}">
                <a16:creationId xmlns:a16="http://schemas.microsoft.com/office/drawing/2014/main" id="{5F1040AD-DA4B-C6B8-1C4C-0950C12EC3F3}"/>
              </a:ext>
            </a:extLst>
          </p:cNvPr>
          <p:cNvSpPr txBox="1"/>
          <p:nvPr/>
        </p:nvSpPr>
        <p:spPr>
          <a:xfrm>
            <a:off x="4131598" y="4029279"/>
            <a:ext cx="3889642"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Education &amp; training participation by age group</a:t>
            </a:r>
          </a:p>
        </p:txBody>
      </p:sp>
      <p:sp>
        <p:nvSpPr>
          <p:cNvPr id="31" name="TextBox 30">
            <a:extLst>
              <a:ext uri="{FF2B5EF4-FFF2-40B4-BE49-F238E27FC236}">
                <a16:creationId xmlns:a16="http://schemas.microsoft.com/office/drawing/2014/main" id="{1D27D54B-9233-31F8-4AAB-87AD5E4E8829}"/>
              </a:ext>
            </a:extLst>
          </p:cNvPr>
          <p:cNvSpPr txBox="1"/>
          <p:nvPr/>
        </p:nvSpPr>
        <p:spPr>
          <a:xfrm>
            <a:off x="4148641" y="5300319"/>
            <a:ext cx="3076729"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Higher education participation</a:t>
            </a:r>
          </a:p>
        </p:txBody>
      </p:sp>
      <p:pic>
        <p:nvPicPr>
          <p:cNvPr id="21" name="Graphic 20" descr="Users with solid fill">
            <a:extLst>
              <a:ext uri="{FF2B5EF4-FFF2-40B4-BE49-F238E27FC236}">
                <a16:creationId xmlns:a16="http://schemas.microsoft.com/office/drawing/2014/main" id="{17122C1D-E998-CC02-E87A-72A8B30EA2A0}"/>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7555579" y="2834810"/>
            <a:ext cx="485118" cy="485118"/>
          </a:xfrm>
          <a:prstGeom prst="rect">
            <a:avLst/>
          </a:prstGeom>
        </p:spPr>
      </p:pic>
      <p:pic>
        <p:nvPicPr>
          <p:cNvPr id="82" name="Graphic 81" descr="Classroom with solid fill">
            <a:extLst>
              <a:ext uri="{FF2B5EF4-FFF2-40B4-BE49-F238E27FC236}">
                <a16:creationId xmlns:a16="http://schemas.microsoft.com/office/drawing/2014/main" id="{775247A6-289A-E10A-8502-043A6EF2A16C}"/>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7571889" y="4087380"/>
            <a:ext cx="492022" cy="492022"/>
          </a:xfrm>
          <a:prstGeom prst="rect">
            <a:avLst/>
          </a:prstGeom>
        </p:spPr>
      </p:pic>
      <p:pic>
        <p:nvPicPr>
          <p:cNvPr id="101" name="Graphic 100" descr="Graduation cap with solid fill">
            <a:extLst>
              <a:ext uri="{FF2B5EF4-FFF2-40B4-BE49-F238E27FC236}">
                <a16:creationId xmlns:a16="http://schemas.microsoft.com/office/drawing/2014/main" id="{779E9F47-F13F-986E-3EDD-BEA92481BB5B}"/>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7583953" y="5259030"/>
            <a:ext cx="492022" cy="492022"/>
          </a:xfrm>
          <a:prstGeom prst="rect">
            <a:avLst/>
          </a:prstGeom>
        </p:spPr>
      </p:pic>
      <p:sp>
        <p:nvSpPr>
          <p:cNvPr id="103" name="TextBox 102">
            <a:extLst>
              <a:ext uri="{FF2B5EF4-FFF2-40B4-BE49-F238E27FC236}">
                <a16:creationId xmlns:a16="http://schemas.microsoft.com/office/drawing/2014/main" id="{DB9FFFB4-7303-7020-4AAA-158B3EE431D8}"/>
              </a:ext>
            </a:extLst>
          </p:cNvPr>
          <p:cNvSpPr txBox="1"/>
          <p:nvPr/>
        </p:nvSpPr>
        <p:spPr>
          <a:xfrm>
            <a:off x="8100850" y="2785401"/>
            <a:ext cx="3296361"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Median annual wage of all workers</a:t>
            </a:r>
          </a:p>
        </p:txBody>
      </p:sp>
      <p:pic>
        <p:nvPicPr>
          <p:cNvPr id="109" name="Graphic 108" descr="Money with solid fill">
            <a:extLst>
              <a:ext uri="{FF2B5EF4-FFF2-40B4-BE49-F238E27FC236}">
                <a16:creationId xmlns:a16="http://schemas.microsoft.com/office/drawing/2014/main" id="{71510CCE-3103-A8CB-5801-FE5BFEC15440}"/>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1227644" y="2764971"/>
            <a:ext cx="647595" cy="647595"/>
          </a:xfrm>
          <a:prstGeom prst="rect">
            <a:avLst/>
          </a:prstGeom>
        </p:spPr>
      </p:pic>
      <p:pic>
        <p:nvPicPr>
          <p:cNvPr id="22" name="Picture 21">
            <a:extLst>
              <a:ext uri="{FF2B5EF4-FFF2-40B4-BE49-F238E27FC236}">
                <a16:creationId xmlns:a16="http://schemas.microsoft.com/office/drawing/2014/main" id="{F8E7C861-5A69-E6EE-E35A-594FAB7EF927}"/>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t="83354" r="35938" b="-1081"/>
          <a:stretch/>
        </p:blipFill>
        <p:spPr>
          <a:xfrm>
            <a:off x="7970073" y="4293762"/>
            <a:ext cx="2579083" cy="357976"/>
          </a:xfrm>
          <a:prstGeom prst="rect">
            <a:avLst/>
          </a:prstGeom>
        </p:spPr>
      </p:pic>
      <p:sp>
        <p:nvSpPr>
          <p:cNvPr id="26" name="Oval 25">
            <a:extLst>
              <a:ext uri="{FF2B5EF4-FFF2-40B4-BE49-F238E27FC236}">
                <a16:creationId xmlns:a16="http://schemas.microsoft.com/office/drawing/2014/main" id="{36EF0939-222D-EA2B-D18E-B5F90C41796F}"/>
              </a:ext>
            </a:extLst>
          </p:cNvPr>
          <p:cNvSpPr>
            <a:spLocks noChangeAspect="1"/>
          </p:cNvSpPr>
          <p:nvPr/>
        </p:nvSpPr>
        <p:spPr>
          <a:xfrm>
            <a:off x="10235188" y="3223663"/>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BC425114-5F40-8BFD-F478-B319F4560978}"/>
              </a:ext>
            </a:extLst>
          </p:cNvPr>
          <p:cNvSpPr>
            <a:spLocks noChangeAspect="1"/>
          </p:cNvSpPr>
          <p:nvPr/>
        </p:nvSpPr>
        <p:spPr>
          <a:xfrm>
            <a:off x="8491674" y="3426397"/>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461829C5-94D2-BB92-9A27-54BA60900C57}"/>
              </a:ext>
            </a:extLst>
          </p:cNvPr>
          <p:cNvSpPr>
            <a:spLocks noChangeAspect="1"/>
          </p:cNvSpPr>
          <p:nvPr/>
        </p:nvSpPr>
        <p:spPr>
          <a:xfrm>
            <a:off x="8505849" y="3685124"/>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EBE68DA0-DD02-A230-50A0-B90179A46834}"/>
              </a:ext>
            </a:extLst>
          </p:cNvPr>
          <p:cNvSpPr>
            <a:spLocks noChangeAspect="1"/>
          </p:cNvSpPr>
          <p:nvPr/>
        </p:nvSpPr>
        <p:spPr>
          <a:xfrm>
            <a:off x="10221236" y="3454748"/>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A513994E-50B5-6361-DFCD-E26EB41B2EA0}"/>
              </a:ext>
            </a:extLst>
          </p:cNvPr>
          <p:cNvSpPr>
            <a:spLocks noChangeAspect="1"/>
          </p:cNvSpPr>
          <p:nvPr/>
        </p:nvSpPr>
        <p:spPr>
          <a:xfrm>
            <a:off x="10227756" y="3451489"/>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D85387C6-44C7-40F4-2108-F1F88DB8CD33}"/>
              </a:ext>
            </a:extLst>
          </p:cNvPr>
          <p:cNvSpPr>
            <a:spLocks noChangeAspect="1"/>
          </p:cNvSpPr>
          <p:nvPr/>
        </p:nvSpPr>
        <p:spPr>
          <a:xfrm>
            <a:off x="8504358" y="3784432"/>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Graphic 40" descr="Group of people with solid fill">
            <a:extLst>
              <a:ext uri="{FF2B5EF4-FFF2-40B4-BE49-F238E27FC236}">
                <a16:creationId xmlns:a16="http://schemas.microsoft.com/office/drawing/2014/main" id="{96EC87EF-847D-A892-A652-418DB78DA291}"/>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5130423" y="5607900"/>
            <a:ext cx="824798" cy="824798"/>
          </a:xfrm>
          <a:prstGeom prst="rect">
            <a:avLst/>
          </a:prstGeom>
        </p:spPr>
      </p:pic>
      <p:sp>
        <p:nvSpPr>
          <p:cNvPr id="42" name="TextBox 41">
            <a:extLst>
              <a:ext uri="{FF2B5EF4-FFF2-40B4-BE49-F238E27FC236}">
                <a16:creationId xmlns:a16="http://schemas.microsoft.com/office/drawing/2014/main" id="{F7518A78-F87E-6DE9-ACF8-EBBA6EDB35B6}"/>
              </a:ext>
            </a:extLst>
          </p:cNvPr>
          <p:cNvSpPr txBox="1"/>
          <p:nvPr/>
        </p:nvSpPr>
        <p:spPr>
          <a:xfrm>
            <a:off x="4049889" y="5480304"/>
            <a:ext cx="1372894" cy="523220"/>
          </a:xfrm>
          <a:prstGeom prst="rect">
            <a:avLst/>
          </a:prstGeom>
          <a:noFill/>
        </p:spPr>
        <p:txBody>
          <a:bodyPr wrap="square" rtlCol="0">
            <a:spAutoFit/>
          </a:bodyPr>
          <a:lstStyle/>
          <a:p>
            <a:pPr algn="ctr"/>
            <a:r>
              <a:rPr lang="en-US" sz="2800" dirty="0">
                <a:solidFill>
                  <a:srgbClr val="268037"/>
                </a:solidFill>
                <a:latin typeface="Arial Nova" panose="020B0504020202020204" pitchFamily="34" charset="0"/>
              </a:rPr>
              <a:t>11,600</a:t>
            </a:r>
          </a:p>
        </p:txBody>
      </p:sp>
      <p:sp>
        <p:nvSpPr>
          <p:cNvPr id="44" name="TextBox 43">
            <a:extLst>
              <a:ext uri="{FF2B5EF4-FFF2-40B4-BE49-F238E27FC236}">
                <a16:creationId xmlns:a16="http://schemas.microsoft.com/office/drawing/2014/main" id="{53817ADD-CDE8-7431-0C49-69234F8BE240}"/>
              </a:ext>
            </a:extLst>
          </p:cNvPr>
          <p:cNvSpPr txBox="1"/>
          <p:nvPr/>
        </p:nvSpPr>
        <p:spPr>
          <a:xfrm>
            <a:off x="4231969" y="5871190"/>
            <a:ext cx="1038572" cy="646331"/>
          </a:xfrm>
          <a:prstGeom prst="rect">
            <a:avLst/>
          </a:prstGeom>
          <a:noFill/>
        </p:spPr>
        <p:txBody>
          <a:bodyPr wrap="square" rtlCol="0">
            <a:spAutoFit/>
          </a:bodyPr>
          <a:lstStyle/>
          <a:p>
            <a:pPr algn="ctr"/>
            <a:r>
              <a:rPr lang="en-US" sz="1200" b="1" dirty="0">
                <a:solidFill>
                  <a:schemeClr val="tx1">
                    <a:lumMod val="75000"/>
                    <a:lumOff val="25000"/>
                  </a:schemeClr>
                </a:solidFill>
                <a:latin typeface="Arial Nova" panose="020B0504020202020204" pitchFamily="34" charset="0"/>
              </a:rPr>
              <a:t>Residents</a:t>
            </a:r>
          </a:p>
          <a:p>
            <a:pPr algn="ctr"/>
            <a:r>
              <a:rPr lang="en-US" sz="1200" b="1" dirty="0">
                <a:solidFill>
                  <a:schemeClr val="tx1">
                    <a:lumMod val="75000"/>
                    <a:lumOff val="25000"/>
                  </a:schemeClr>
                </a:solidFill>
                <a:latin typeface="Arial Nova" panose="020B0504020202020204" pitchFamily="34" charset="0"/>
              </a:rPr>
              <a:t>Aged 16-64 (</a:t>
            </a:r>
            <a:r>
              <a:rPr lang="en-US" sz="1200" b="1" dirty="0">
                <a:solidFill>
                  <a:srgbClr val="0A8037"/>
                </a:solidFill>
                <a:latin typeface="Arial Nova" panose="020B0504020202020204" pitchFamily="34" charset="0"/>
              </a:rPr>
              <a:t>14%</a:t>
            </a:r>
            <a:r>
              <a:rPr lang="en-US" sz="1200" b="1" dirty="0">
                <a:solidFill>
                  <a:schemeClr val="tx1">
                    <a:lumMod val="75000"/>
                    <a:lumOff val="25000"/>
                  </a:schemeClr>
                </a:solidFill>
                <a:latin typeface="Arial Nova" panose="020B0504020202020204" pitchFamily="34" charset="0"/>
              </a:rPr>
              <a:t>)</a:t>
            </a:r>
          </a:p>
        </p:txBody>
      </p:sp>
      <p:sp>
        <p:nvSpPr>
          <p:cNvPr id="45" name="TextBox 44">
            <a:extLst>
              <a:ext uri="{FF2B5EF4-FFF2-40B4-BE49-F238E27FC236}">
                <a16:creationId xmlns:a16="http://schemas.microsoft.com/office/drawing/2014/main" id="{00D37279-99D6-BDA3-6FEB-723FA31DCA9F}"/>
              </a:ext>
            </a:extLst>
          </p:cNvPr>
          <p:cNvSpPr txBox="1"/>
          <p:nvPr/>
        </p:nvSpPr>
        <p:spPr>
          <a:xfrm>
            <a:off x="5905101" y="5622642"/>
            <a:ext cx="2072697" cy="830997"/>
          </a:xfrm>
          <a:prstGeom prst="rect">
            <a:avLst/>
          </a:prstGeom>
          <a:noFill/>
        </p:spPr>
        <p:txBody>
          <a:bodyPr wrap="square" rtlCol="0">
            <a:spAutoFit/>
          </a:bodyPr>
          <a:lstStyle/>
          <a:p>
            <a:r>
              <a:rPr lang="en-US" sz="1200" dirty="0">
                <a:solidFill>
                  <a:schemeClr val="tx1">
                    <a:lumMod val="75000"/>
                    <a:lumOff val="25000"/>
                  </a:schemeClr>
                </a:solidFill>
                <a:latin typeface="Arial Nova" panose="020B0504020202020204" pitchFamily="34" charset="0"/>
              </a:rPr>
              <a:t>live in areas that are in the bottom quintile nationally based on higher education participation rates</a:t>
            </a:r>
          </a:p>
        </p:txBody>
      </p:sp>
      <p:pic>
        <p:nvPicPr>
          <p:cNvPr id="49" name="Graphic 48" descr="Group of people with solid fill">
            <a:extLst>
              <a:ext uri="{FF2B5EF4-FFF2-40B4-BE49-F238E27FC236}">
                <a16:creationId xmlns:a16="http://schemas.microsoft.com/office/drawing/2014/main" id="{64FB15D1-99F1-209D-8BA2-9DCB64F3FE7B}"/>
              </a:ext>
            </a:extLst>
          </p:cNvPr>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9088843" y="1825751"/>
            <a:ext cx="824798" cy="824798"/>
          </a:xfrm>
          <a:prstGeom prst="rect">
            <a:avLst/>
          </a:prstGeom>
        </p:spPr>
      </p:pic>
      <p:sp>
        <p:nvSpPr>
          <p:cNvPr id="50" name="TextBox 49">
            <a:extLst>
              <a:ext uri="{FF2B5EF4-FFF2-40B4-BE49-F238E27FC236}">
                <a16:creationId xmlns:a16="http://schemas.microsoft.com/office/drawing/2014/main" id="{FEA360DA-3E4B-D2E8-B8EB-F46B3103BFE0}"/>
              </a:ext>
            </a:extLst>
          </p:cNvPr>
          <p:cNvSpPr txBox="1"/>
          <p:nvPr/>
        </p:nvSpPr>
        <p:spPr>
          <a:xfrm>
            <a:off x="7977798" y="1676889"/>
            <a:ext cx="1372894" cy="523220"/>
          </a:xfrm>
          <a:prstGeom prst="rect">
            <a:avLst/>
          </a:prstGeom>
          <a:noFill/>
        </p:spPr>
        <p:txBody>
          <a:bodyPr wrap="square" rtlCol="0">
            <a:spAutoFit/>
          </a:bodyPr>
          <a:lstStyle/>
          <a:p>
            <a:pPr algn="ctr"/>
            <a:r>
              <a:rPr lang="en-US" sz="2800" dirty="0">
                <a:solidFill>
                  <a:srgbClr val="268037"/>
                </a:solidFill>
                <a:latin typeface="Arial Nova" panose="020B0504020202020204" pitchFamily="34" charset="0"/>
              </a:rPr>
              <a:t>12,346</a:t>
            </a:r>
          </a:p>
        </p:txBody>
      </p:sp>
      <p:sp>
        <p:nvSpPr>
          <p:cNvPr id="51" name="TextBox 50">
            <a:extLst>
              <a:ext uri="{FF2B5EF4-FFF2-40B4-BE49-F238E27FC236}">
                <a16:creationId xmlns:a16="http://schemas.microsoft.com/office/drawing/2014/main" id="{E2761E15-BCDA-0787-49DA-7C0491122738}"/>
              </a:ext>
            </a:extLst>
          </p:cNvPr>
          <p:cNvSpPr txBox="1"/>
          <p:nvPr/>
        </p:nvSpPr>
        <p:spPr>
          <a:xfrm>
            <a:off x="8116793" y="2067775"/>
            <a:ext cx="1075554" cy="646331"/>
          </a:xfrm>
          <a:prstGeom prst="rect">
            <a:avLst/>
          </a:prstGeom>
          <a:noFill/>
        </p:spPr>
        <p:txBody>
          <a:bodyPr wrap="square" rtlCol="0">
            <a:spAutoFit/>
          </a:bodyPr>
          <a:lstStyle/>
          <a:p>
            <a:pPr algn="ctr"/>
            <a:r>
              <a:rPr lang="en-US" sz="1200" b="1" dirty="0">
                <a:solidFill>
                  <a:schemeClr val="tx1">
                    <a:lumMod val="75000"/>
                    <a:lumOff val="25000"/>
                  </a:schemeClr>
                </a:solidFill>
                <a:latin typeface="Arial Nova" panose="020B0504020202020204" pitchFamily="34" charset="0"/>
              </a:rPr>
              <a:t>Residents</a:t>
            </a:r>
          </a:p>
          <a:p>
            <a:pPr algn="ctr"/>
            <a:r>
              <a:rPr lang="en-US" sz="1200" b="1" dirty="0">
                <a:solidFill>
                  <a:schemeClr val="tx1">
                    <a:lumMod val="75000"/>
                    <a:lumOff val="25000"/>
                  </a:schemeClr>
                </a:solidFill>
                <a:latin typeface="Arial Nova" panose="020B0504020202020204" pitchFamily="34" charset="0"/>
              </a:rPr>
              <a:t>Aged 16+ in employment</a:t>
            </a:r>
          </a:p>
        </p:txBody>
      </p:sp>
      <p:sp>
        <p:nvSpPr>
          <p:cNvPr id="52" name="TextBox 51">
            <a:extLst>
              <a:ext uri="{FF2B5EF4-FFF2-40B4-BE49-F238E27FC236}">
                <a16:creationId xmlns:a16="http://schemas.microsoft.com/office/drawing/2014/main" id="{ED5529C3-DE95-377D-1B32-8BED7E895B50}"/>
              </a:ext>
            </a:extLst>
          </p:cNvPr>
          <p:cNvSpPr txBox="1"/>
          <p:nvPr/>
        </p:nvSpPr>
        <p:spPr>
          <a:xfrm>
            <a:off x="9820989" y="2064476"/>
            <a:ext cx="2257630" cy="646331"/>
          </a:xfrm>
          <a:prstGeom prst="rect">
            <a:avLst/>
          </a:prstGeom>
          <a:noFill/>
        </p:spPr>
        <p:txBody>
          <a:bodyPr wrap="square" rtlCol="0">
            <a:spAutoFit/>
          </a:bodyPr>
          <a:lstStyle/>
          <a:p>
            <a:r>
              <a:rPr lang="en-US" sz="1200" dirty="0">
                <a:solidFill>
                  <a:schemeClr val="tx1">
                    <a:lumMod val="75000"/>
                    <a:lumOff val="25000"/>
                  </a:schemeClr>
                </a:solidFill>
                <a:latin typeface="Arial Nova" panose="020B0504020202020204" pitchFamily="34" charset="0"/>
              </a:rPr>
              <a:t>work in either ‘Process, plant and machine operative’ or ‘Elementary’ occupations </a:t>
            </a:r>
          </a:p>
        </p:txBody>
      </p:sp>
      <p:pic>
        <p:nvPicPr>
          <p:cNvPr id="61" name="Graphic 60" descr="Factory with solid fill">
            <a:extLst>
              <a:ext uri="{FF2B5EF4-FFF2-40B4-BE49-F238E27FC236}">
                <a16:creationId xmlns:a16="http://schemas.microsoft.com/office/drawing/2014/main" id="{321D14F3-EE4D-9FB8-3A49-1368D1FB2BF3}"/>
              </a:ext>
            </a:extLst>
          </p:cNvPr>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11322753" y="1516868"/>
            <a:ext cx="572746" cy="572746"/>
          </a:xfrm>
          <a:prstGeom prst="rect">
            <a:avLst/>
          </a:prstGeom>
        </p:spPr>
      </p:pic>
      <p:sp>
        <p:nvSpPr>
          <p:cNvPr id="63" name="TextBox 62">
            <a:extLst>
              <a:ext uri="{FF2B5EF4-FFF2-40B4-BE49-F238E27FC236}">
                <a16:creationId xmlns:a16="http://schemas.microsoft.com/office/drawing/2014/main" id="{5945DCEA-BCE6-188E-2FC1-9186946D05EE}"/>
              </a:ext>
            </a:extLst>
          </p:cNvPr>
          <p:cNvSpPr txBox="1"/>
          <p:nvPr/>
        </p:nvSpPr>
        <p:spPr>
          <a:xfrm>
            <a:off x="9663385" y="1681554"/>
            <a:ext cx="990403" cy="523220"/>
          </a:xfrm>
          <a:prstGeom prst="rect">
            <a:avLst/>
          </a:prstGeom>
          <a:noFill/>
        </p:spPr>
        <p:txBody>
          <a:bodyPr wrap="square" rtlCol="0">
            <a:spAutoFit/>
          </a:bodyPr>
          <a:lstStyle/>
          <a:p>
            <a:pPr algn="r"/>
            <a:r>
              <a:rPr lang="en-US" sz="2800" dirty="0">
                <a:solidFill>
                  <a:srgbClr val="0A8037"/>
                </a:solidFill>
                <a:latin typeface="Arial Nova" panose="020B0504020202020204" pitchFamily="34" charset="0"/>
              </a:rPr>
              <a:t>18%</a:t>
            </a:r>
          </a:p>
        </p:txBody>
      </p:sp>
      <p:sp>
        <p:nvSpPr>
          <p:cNvPr id="2" name="TextBox 1">
            <a:extLst>
              <a:ext uri="{FF2B5EF4-FFF2-40B4-BE49-F238E27FC236}">
                <a16:creationId xmlns:a16="http://schemas.microsoft.com/office/drawing/2014/main" id="{154FDEBB-9164-4CB4-A7CF-A1DE6EE16AE8}"/>
              </a:ext>
            </a:extLst>
          </p:cNvPr>
          <p:cNvSpPr txBox="1"/>
          <p:nvPr/>
        </p:nvSpPr>
        <p:spPr>
          <a:xfrm>
            <a:off x="278209" y="512281"/>
            <a:ext cx="5374445" cy="954107"/>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LOCAL LEARNING COMMUNITY DASHBOARD</a:t>
            </a:r>
          </a:p>
        </p:txBody>
      </p:sp>
      <p:sp>
        <p:nvSpPr>
          <p:cNvPr id="4" name="TextBox 3">
            <a:extLst>
              <a:ext uri="{FF2B5EF4-FFF2-40B4-BE49-F238E27FC236}">
                <a16:creationId xmlns:a16="http://schemas.microsoft.com/office/drawing/2014/main" id="{6639C999-0892-F9C6-C519-9D21A646964B}"/>
              </a:ext>
            </a:extLst>
          </p:cNvPr>
          <p:cNvSpPr txBox="1"/>
          <p:nvPr/>
        </p:nvSpPr>
        <p:spPr>
          <a:xfrm>
            <a:off x="6876288" y="712264"/>
            <a:ext cx="4071197"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SOUTH KESTEVEN</a:t>
            </a:r>
          </a:p>
        </p:txBody>
      </p:sp>
      <p:pic>
        <p:nvPicPr>
          <p:cNvPr id="20" name="Picture 19">
            <a:extLst>
              <a:ext uri="{FF2B5EF4-FFF2-40B4-BE49-F238E27FC236}">
                <a16:creationId xmlns:a16="http://schemas.microsoft.com/office/drawing/2014/main" id="{AA240491-CC02-CAD0-4C1A-62B9E797D945}"/>
              </a:ext>
            </a:extLst>
          </p:cNvPr>
          <p:cNvPicPr>
            <a:picLocks noChangeAspect="1"/>
          </p:cNvPicPr>
          <p:nvPr/>
        </p:nvPicPr>
        <p:blipFill>
          <a:blip r:embed="rId32"/>
          <a:stretch>
            <a:fillRect/>
          </a:stretch>
        </p:blipFill>
        <p:spPr>
          <a:xfrm>
            <a:off x="290205" y="4400679"/>
            <a:ext cx="3784600" cy="2197100"/>
          </a:xfrm>
          <a:prstGeom prst="rect">
            <a:avLst/>
          </a:prstGeom>
        </p:spPr>
      </p:pic>
      <p:pic>
        <p:nvPicPr>
          <p:cNvPr id="38" name="Picture 37">
            <a:extLst>
              <a:ext uri="{FF2B5EF4-FFF2-40B4-BE49-F238E27FC236}">
                <a16:creationId xmlns:a16="http://schemas.microsoft.com/office/drawing/2014/main" id="{3942BA38-715C-27F0-2D1E-C9985025A4C1}"/>
              </a:ext>
            </a:extLst>
          </p:cNvPr>
          <p:cNvPicPr>
            <a:picLocks noChangeAspect="1"/>
          </p:cNvPicPr>
          <p:nvPr/>
        </p:nvPicPr>
        <p:blipFill>
          <a:blip r:embed="rId33"/>
          <a:stretch>
            <a:fillRect/>
          </a:stretch>
        </p:blipFill>
        <p:spPr>
          <a:xfrm>
            <a:off x="4070350" y="1499108"/>
            <a:ext cx="4051300" cy="1244600"/>
          </a:xfrm>
          <a:prstGeom prst="rect">
            <a:avLst/>
          </a:prstGeom>
        </p:spPr>
      </p:pic>
      <p:pic>
        <p:nvPicPr>
          <p:cNvPr id="40" name="Picture 39">
            <a:extLst>
              <a:ext uri="{FF2B5EF4-FFF2-40B4-BE49-F238E27FC236}">
                <a16:creationId xmlns:a16="http://schemas.microsoft.com/office/drawing/2014/main" id="{833F4039-98F9-4A42-2B92-E21EED96794B}"/>
              </a:ext>
            </a:extLst>
          </p:cNvPr>
          <p:cNvPicPr>
            <a:picLocks noChangeAspect="1"/>
          </p:cNvPicPr>
          <p:nvPr/>
        </p:nvPicPr>
        <p:blipFill>
          <a:blip r:embed="rId34"/>
          <a:stretch>
            <a:fillRect/>
          </a:stretch>
        </p:blipFill>
        <p:spPr>
          <a:xfrm>
            <a:off x="4114800" y="4277868"/>
            <a:ext cx="3962400" cy="990600"/>
          </a:xfrm>
          <a:prstGeom prst="rect">
            <a:avLst/>
          </a:prstGeom>
        </p:spPr>
      </p:pic>
      <p:pic>
        <p:nvPicPr>
          <p:cNvPr id="43" name="Picture 42">
            <a:extLst>
              <a:ext uri="{FF2B5EF4-FFF2-40B4-BE49-F238E27FC236}">
                <a16:creationId xmlns:a16="http://schemas.microsoft.com/office/drawing/2014/main" id="{6E99A75E-6B45-F8FE-4DD8-08BB95A79EFF}"/>
              </a:ext>
            </a:extLst>
          </p:cNvPr>
          <p:cNvPicPr>
            <a:picLocks noChangeAspect="1"/>
          </p:cNvPicPr>
          <p:nvPr/>
        </p:nvPicPr>
        <p:blipFill>
          <a:blip r:embed="rId35"/>
          <a:stretch>
            <a:fillRect/>
          </a:stretch>
        </p:blipFill>
        <p:spPr>
          <a:xfrm>
            <a:off x="4108450" y="2979420"/>
            <a:ext cx="3975100" cy="990600"/>
          </a:xfrm>
          <a:prstGeom prst="rect">
            <a:avLst/>
          </a:prstGeom>
        </p:spPr>
      </p:pic>
      <p:pic>
        <p:nvPicPr>
          <p:cNvPr id="69" name="Picture 68">
            <a:extLst>
              <a:ext uri="{FF2B5EF4-FFF2-40B4-BE49-F238E27FC236}">
                <a16:creationId xmlns:a16="http://schemas.microsoft.com/office/drawing/2014/main" id="{F39AB33F-C5C5-53B3-67EA-3CA7CEF2568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9224" r="2669" b="32427"/>
          <a:stretch/>
        </p:blipFill>
        <p:spPr>
          <a:xfrm>
            <a:off x="10795242" y="4711705"/>
            <a:ext cx="1131542" cy="1364506"/>
          </a:xfrm>
          <a:prstGeom prst="rect">
            <a:avLst/>
          </a:prstGeom>
        </p:spPr>
      </p:pic>
      <p:pic>
        <p:nvPicPr>
          <p:cNvPr id="8" name="Picture 7">
            <a:extLst>
              <a:ext uri="{FF2B5EF4-FFF2-40B4-BE49-F238E27FC236}">
                <a16:creationId xmlns:a16="http://schemas.microsoft.com/office/drawing/2014/main" id="{4621A54A-AFB1-BA85-66F4-19196B35D6B5}"/>
              </a:ext>
            </a:extLst>
          </p:cNvPr>
          <p:cNvPicPr>
            <a:picLocks noChangeAspect="1"/>
          </p:cNvPicPr>
          <p:nvPr/>
        </p:nvPicPr>
        <p:blipFill>
          <a:blip r:embed="rId36">
            <a:biLevel thresh="25000"/>
          </a:blip>
          <a:stretch>
            <a:fillRect/>
          </a:stretch>
        </p:blipFill>
        <p:spPr>
          <a:xfrm>
            <a:off x="10945983" y="496641"/>
            <a:ext cx="878871" cy="983144"/>
          </a:xfrm>
          <a:prstGeom prst="rect">
            <a:avLst/>
          </a:prstGeom>
        </p:spPr>
      </p:pic>
    </p:spTree>
    <p:extLst>
      <p:ext uri="{BB962C8B-B14F-4D97-AF65-F5344CB8AC3E}">
        <p14:creationId xmlns:p14="http://schemas.microsoft.com/office/powerpoint/2010/main" val="2208816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CB4B57A-73C9-CDEF-2C1D-1ACF4335835C}"/>
              </a:ext>
            </a:extLst>
          </p:cNvPr>
          <p:cNvSpPr/>
          <p:nvPr/>
        </p:nvSpPr>
        <p:spPr>
          <a:xfrm>
            <a:off x="8100967" y="4196130"/>
            <a:ext cx="3836205" cy="2404393"/>
          </a:xfrm>
          <a:prstGeom prst="rect">
            <a:avLst/>
          </a:prstGeom>
          <a:solidFill>
            <a:srgbClr val="2E78BD">
              <a:alpha val="19909"/>
            </a:srgb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79EC9FC0-8CD4-B09E-FB9A-6B330E8A9C3D}"/>
              </a:ext>
            </a:extLst>
          </p:cNvPr>
          <p:cNvSpPr/>
          <p:nvPr/>
        </p:nvSpPr>
        <p:spPr>
          <a:xfrm>
            <a:off x="8093274" y="1531992"/>
            <a:ext cx="3842757" cy="2598219"/>
          </a:xfrm>
          <a:prstGeom prst="rect">
            <a:avLst/>
          </a:prstGeom>
          <a:solidFill>
            <a:srgbClr val="D8397C">
              <a:alpha val="19909"/>
            </a:srgb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2BB2C33E-0425-B2C0-7BB2-79F48C693225}"/>
              </a:ext>
            </a:extLst>
          </p:cNvPr>
          <p:cNvSpPr/>
          <p:nvPr/>
        </p:nvSpPr>
        <p:spPr>
          <a:xfrm>
            <a:off x="269032" y="1523304"/>
            <a:ext cx="3828555" cy="2606907"/>
          </a:xfrm>
          <a:prstGeom prst="rect">
            <a:avLst/>
          </a:prstGeom>
          <a:solidFill>
            <a:srgbClr val="0C8036">
              <a:alpha val="10336"/>
            </a:srgb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E4353FE4-2688-A91A-9627-D42D4EB9F7F3}"/>
              </a:ext>
            </a:extLst>
          </p:cNvPr>
          <p:cNvSpPr/>
          <p:nvPr/>
        </p:nvSpPr>
        <p:spPr>
          <a:xfrm>
            <a:off x="274819" y="4182305"/>
            <a:ext cx="3820143" cy="2404393"/>
          </a:xfrm>
          <a:prstGeom prst="rect">
            <a:avLst/>
          </a:prstGeom>
          <a:solidFill>
            <a:srgbClr val="EFBF7A">
              <a:alpha val="19909"/>
            </a:srgb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8" name="TextBox 7">
            <a:extLst>
              <a:ext uri="{FF2B5EF4-FFF2-40B4-BE49-F238E27FC236}">
                <a16:creationId xmlns:a16="http://schemas.microsoft.com/office/drawing/2014/main" id="{0519F17C-5D87-E04B-9495-3C7C35CA7C6C}"/>
              </a:ext>
            </a:extLst>
          </p:cNvPr>
          <p:cNvSpPr txBox="1"/>
          <p:nvPr/>
        </p:nvSpPr>
        <p:spPr>
          <a:xfrm>
            <a:off x="274819" y="514503"/>
            <a:ext cx="5447887" cy="954107"/>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LOCAL LEARNING COMMUNITY CHARACTERISTICS</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6" name="TextBox 5">
            <a:extLst>
              <a:ext uri="{FF2B5EF4-FFF2-40B4-BE49-F238E27FC236}">
                <a16:creationId xmlns:a16="http://schemas.microsoft.com/office/drawing/2014/main" id="{E15C826F-8D95-B305-CAA8-9D3CBF7D9D79}"/>
              </a:ext>
            </a:extLst>
          </p:cNvPr>
          <p:cNvSpPr txBox="1"/>
          <p:nvPr/>
        </p:nvSpPr>
        <p:spPr>
          <a:xfrm>
            <a:off x="269033" y="1543065"/>
            <a:ext cx="3828554" cy="2362185"/>
          </a:xfrm>
          <a:prstGeom prst="rect">
            <a:avLst/>
          </a:prstGeom>
          <a:noFill/>
        </p:spPr>
        <p:txBody>
          <a:bodyPr wrap="square" rtlCol="0">
            <a:spAutoFit/>
          </a:bodyPr>
          <a:lstStyle/>
          <a:p>
            <a:pPr>
              <a:spcAft>
                <a:spcPts val="300"/>
              </a:spcAft>
            </a:pPr>
            <a:r>
              <a:rPr lang="en-US" sz="1400" b="1" dirty="0">
                <a:latin typeface="Arial Nova" panose="020B0504020202020204" pitchFamily="34" charset="0"/>
              </a:rPr>
              <a:t>Demographics:</a:t>
            </a:r>
          </a:p>
          <a:p>
            <a:pPr marL="285750" indent="-285750">
              <a:spcAft>
                <a:spcPts val="300"/>
              </a:spcAft>
              <a:buFont typeface="Wingdings" pitchFamily="2" charset="2"/>
              <a:buChar char="§"/>
            </a:pPr>
            <a:r>
              <a:rPr lang="en-US" sz="1400" dirty="0">
                <a:latin typeface="Arial Nova" panose="020B0504020202020204" pitchFamily="34" charset="0"/>
              </a:rPr>
              <a:t>A growing population driven by those aged 67 plus</a:t>
            </a:r>
          </a:p>
          <a:p>
            <a:pPr marL="285750" indent="-285750">
              <a:spcAft>
                <a:spcPts val="300"/>
              </a:spcAft>
              <a:buFont typeface="Wingdings" pitchFamily="2" charset="2"/>
              <a:buChar char="§"/>
            </a:pPr>
            <a:r>
              <a:rPr lang="en-US" sz="1400" dirty="0">
                <a:latin typeface="Arial Nova" panose="020B0504020202020204" pitchFamily="34" charset="0"/>
              </a:rPr>
              <a:t>Low population churn and in-migration from overseas with a relatively low proportion of people who self-describe as ‘not speaking English well or at all’ </a:t>
            </a:r>
          </a:p>
          <a:p>
            <a:pPr marL="285750" indent="-285750">
              <a:spcAft>
                <a:spcPts val="300"/>
              </a:spcAft>
              <a:buFont typeface="Wingdings" pitchFamily="2" charset="2"/>
              <a:buChar char="§"/>
            </a:pPr>
            <a:r>
              <a:rPr lang="en-US" sz="1400" dirty="0">
                <a:latin typeface="Arial Nova" panose="020B0504020202020204" pitchFamily="34" charset="0"/>
              </a:rPr>
              <a:t>The area compares well nationally on  qualification levels if slightly lagging on higher level qualifications.</a:t>
            </a:r>
          </a:p>
        </p:txBody>
      </p:sp>
      <p:sp>
        <p:nvSpPr>
          <p:cNvPr id="7" name="TextBox 6">
            <a:extLst>
              <a:ext uri="{FF2B5EF4-FFF2-40B4-BE49-F238E27FC236}">
                <a16:creationId xmlns:a16="http://schemas.microsoft.com/office/drawing/2014/main" id="{9A57C170-7A2F-D723-EE46-15F7E7BCA3DE}"/>
              </a:ext>
            </a:extLst>
          </p:cNvPr>
          <p:cNvSpPr txBox="1"/>
          <p:nvPr/>
        </p:nvSpPr>
        <p:spPr>
          <a:xfrm>
            <a:off x="8086659" y="1525904"/>
            <a:ext cx="3843961" cy="2262158"/>
          </a:xfrm>
          <a:prstGeom prst="rect">
            <a:avLst/>
          </a:prstGeom>
          <a:noFill/>
        </p:spPr>
        <p:txBody>
          <a:bodyPr wrap="square" rtlCol="0">
            <a:spAutoFit/>
          </a:bodyPr>
          <a:lstStyle/>
          <a:p>
            <a:pPr>
              <a:spcAft>
                <a:spcPts val="600"/>
              </a:spcAft>
            </a:pPr>
            <a:r>
              <a:rPr lang="en-US" sz="1400" b="1" dirty="0">
                <a:latin typeface="Arial Nova" panose="020B0504020202020204" pitchFamily="34" charset="0"/>
              </a:rPr>
              <a:t>Economic Participation:</a:t>
            </a:r>
          </a:p>
          <a:p>
            <a:pPr marL="285750" indent="-285750">
              <a:spcAft>
                <a:spcPts val="600"/>
              </a:spcAft>
              <a:buFont typeface="Wingdings" pitchFamily="2" charset="2"/>
              <a:buChar char="§"/>
            </a:pPr>
            <a:r>
              <a:rPr lang="en-US" sz="1400" dirty="0">
                <a:latin typeface="Arial Nova" panose="020B0504020202020204" pitchFamily="34" charset="0"/>
              </a:rPr>
              <a:t>The proportion of residents in labour- intensive jobs is low locally but above national levels</a:t>
            </a:r>
          </a:p>
          <a:p>
            <a:pPr marL="285750" indent="-285750">
              <a:spcAft>
                <a:spcPts val="600"/>
              </a:spcAft>
              <a:buFont typeface="Wingdings" pitchFamily="2" charset="2"/>
              <a:buChar char="§"/>
            </a:pPr>
            <a:r>
              <a:rPr lang="en-US" sz="1400" dirty="0">
                <a:latin typeface="Arial Nova" panose="020B0504020202020204" pitchFamily="34" charset="0"/>
              </a:rPr>
              <a:t>Pay levels below national averages and almost exactly in line with Greater Lincolnshire</a:t>
            </a:r>
          </a:p>
          <a:p>
            <a:pPr marL="285750" indent="-285750">
              <a:spcAft>
                <a:spcPts val="600"/>
              </a:spcAft>
              <a:buFont typeface="Wingdings" pitchFamily="2" charset="2"/>
              <a:buChar char="§"/>
            </a:pPr>
            <a:r>
              <a:rPr lang="en-US" sz="1400" dirty="0">
                <a:latin typeface="Arial Nova" panose="020B0504020202020204" pitchFamily="34" charset="0"/>
              </a:rPr>
              <a:t>A relatively high proportion of working residents claiming Universal Credit.</a:t>
            </a:r>
          </a:p>
        </p:txBody>
      </p:sp>
      <p:sp>
        <p:nvSpPr>
          <p:cNvPr id="9" name="TextBox 8">
            <a:extLst>
              <a:ext uri="{FF2B5EF4-FFF2-40B4-BE49-F238E27FC236}">
                <a16:creationId xmlns:a16="http://schemas.microsoft.com/office/drawing/2014/main" id="{FB3D5BCF-AEBA-2976-59B8-3B365DB4B5CD}"/>
              </a:ext>
            </a:extLst>
          </p:cNvPr>
          <p:cNvSpPr txBox="1"/>
          <p:nvPr/>
        </p:nvSpPr>
        <p:spPr>
          <a:xfrm>
            <a:off x="5735874" y="712264"/>
            <a:ext cx="5211611"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SOUTH KESTEVEN</a:t>
            </a:r>
          </a:p>
        </p:txBody>
      </p:sp>
      <p:sp>
        <p:nvSpPr>
          <p:cNvPr id="14" name="TextBox 13">
            <a:extLst>
              <a:ext uri="{FF2B5EF4-FFF2-40B4-BE49-F238E27FC236}">
                <a16:creationId xmlns:a16="http://schemas.microsoft.com/office/drawing/2014/main" id="{DA31420C-CCDF-99B5-DFAE-AFC59FDE4DB6}"/>
              </a:ext>
            </a:extLst>
          </p:cNvPr>
          <p:cNvSpPr txBox="1"/>
          <p:nvPr/>
        </p:nvSpPr>
        <p:spPr>
          <a:xfrm>
            <a:off x="269031" y="4192862"/>
            <a:ext cx="3836205" cy="2362185"/>
          </a:xfrm>
          <a:prstGeom prst="rect">
            <a:avLst/>
          </a:prstGeom>
          <a:noFill/>
        </p:spPr>
        <p:txBody>
          <a:bodyPr wrap="square" rtlCol="0">
            <a:spAutoFit/>
          </a:bodyPr>
          <a:lstStyle/>
          <a:p>
            <a:pPr>
              <a:spcAft>
                <a:spcPts val="300"/>
              </a:spcAft>
            </a:pPr>
            <a:r>
              <a:rPr lang="en-US" sz="1400" b="1" dirty="0">
                <a:latin typeface="Arial Nova" panose="020B0504020202020204" pitchFamily="34" charset="0"/>
              </a:rPr>
              <a:t>Education &amp; Skills Participation:</a:t>
            </a:r>
          </a:p>
          <a:p>
            <a:pPr marL="285750" indent="-285750">
              <a:spcAft>
                <a:spcPts val="300"/>
              </a:spcAft>
              <a:buFont typeface="Wingdings" pitchFamily="2" charset="2"/>
              <a:buChar char="§"/>
            </a:pPr>
            <a:r>
              <a:rPr lang="en-US" sz="1400" dirty="0">
                <a:latin typeface="Arial Nova" panose="020B0504020202020204" pitchFamily="34" charset="0"/>
              </a:rPr>
              <a:t>Significant growth in Apprenticeships across all levels with over half of the starts in ‘Health, Public Services, and Care’ and ‘Business Administration and Law’</a:t>
            </a:r>
          </a:p>
          <a:p>
            <a:pPr marL="285750" indent="-285750">
              <a:spcAft>
                <a:spcPts val="300"/>
              </a:spcAft>
              <a:buFont typeface="Wingdings" pitchFamily="2" charset="2"/>
              <a:buChar char="§"/>
            </a:pPr>
            <a:r>
              <a:rPr lang="en-US" sz="1400" dirty="0">
                <a:latin typeface="Arial Nova" panose="020B0504020202020204" pitchFamily="34" charset="0"/>
              </a:rPr>
              <a:t>Large increases in community learning, but a trend of decreasing participation by adults in education and training</a:t>
            </a:r>
          </a:p>
          <a:p>
            <a:pPr marL="285750" indent="-285750">
              <a:spcAft>
                <a:spcPts val="600"/>
              </a:spcAft>
              <a:buFont typeface="Wingdings" pitchFamily="2" charset="2"/>
              <a:buChar char="§"/>
            </a:pPr>
            <a:r>
              <a:rPr lang="en-US" sz="1400" dirty="0">
                <a:latin typeface="Arial Nova" panose="020B0504020202020204" pitchFamily="34" charset="0"/>
              </a:rPr>
              <a:t>High levels of higher education participation.</a:t>
            </a:r>
          </a:p>
        </p:txBody>
      </p:sp>
      <p:sp>
        <p:nvSpPr>
          <p:cNvPr id="19" name="TextBox 18">
            <a:extLst>
              <a:ext uri="{FF2B5EF4-FFF2-40B4-BE49-F238E27FC236}">
                <a16:creationId xmlns:a16="http://schemas.microsoft.com/office/drawing/2014/main" id="{8DA057EC-F202-E6DF-53A1-C9265010B21D}"/>
              </a:ext>
            </a:extLst>
          </p:cNvPr>
          <p:cNvSpPr txBox="1"/>
          <p:nvPr/>
        </p:nvSpPr>
        <p:spPr>
          <a:xfrm>
            <a:off x="8096745" y="4196130"/>
            <a:ext cx="3836205" cy="1754326"/>
          </a:xfrm>
          <a:prstGeom prst="rect">
            <a:avLst/>
          </a:prstGeom>
          <a:noFill/>
        </p:spPr>
        <p:txBody>
          <a:bodyPr wrap="square" rtlCol="0">
            <a:spAutoFit/>
          </a:bodyPr>
          <a:lstStyle/>
          <a:p>
            <a:pPr>
              <a:spcAft>
                <a:spcPts val="600"/>
              </a:spcAft>
            </a:pPr>
            <a:r>
              <a:rPr lang="en-US" sz="1400" b="1" dirty="0">
                <a:latin typeface="Arial Nova" panose="020B0504020202020204" pitchFamily="34" charset="0"/>
              </a:rPr>
              <a:t>Education, Employment, and Skills Implications / Considerations:</a:t>
            </a:r>
          </a:p>
          <a:p>
            <a:pPr marL="285750" indent="-285750">
              <a:spcAft>
                <a:spcPts val="600"/>
              </a:spcAft>
              <a:buFont typeface="Wingdings" pitchFamily="2" charset="2"/>
              <a:buChar char="§"/>
            </a:pPr>
            <a:r>
              <a:rPr lang="en-US" sz="1400" dirty="0">
                <a:latin typeface="Arial Nova" panose="020B0504020202020204" pitchFamily="34" charset="0"/>
              </a:rPr>
              <a:t>How can the trend of decline regarding adult participation in education and training be arrested?</a:t>
            </a:r>
          </a:p>
          <a:p>
            <a:pPr marL="285750" indent="-285750">
              <a:spcAft>
                <a:spcPts val="600"/>
              </a:spcAft>
              <a:buFont typeface="Wingdings" pitchFamily="2" charset="2"/>
              <a:buChar char="§"/>
            </a:pPr>
            <a:r>
              <a:rPr lang="en-US" sz="1400" dirty="0">
                <a:latin typeface="Arial Nova" panose="020B0504020202020204" pitchFamily="34" charset="0"/>
              </a:rPr>
              <a:t>Is there an opportunity for a broader base of apprenticeship occupations?</a:t>
            </a:r>
          </a:p>
        </p:txBody>
      </p:sp>
      <p:pic>
        <p:nvPicPr>
          <p:cNvPr id="2" name="Picture 1">
            <a:extLst>
              <a:ext uri="{FF2B5EF4-FFF2-40B4-BE49-F238E27FC236}">
                <a16:creationId xmlns:a16="http://schemas.microsoft.com/office/drawing/2014/main" id="{2CFF703C-BD59-3810-116B-EE620644977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36703" y="1523304"/>
            <a:ext cx="3920624" cy="5063394"/>
          </a:xfrm>
          <a:prstGeom prst="rect">
            <a:avLst/>
          </a:prstGeom>
        </p:spPr>
      </p:pic>
      <p:pic>
        <p:nvPicPr>
          <p:cNvPr id="3" name="Picture 2">
            <a:extLst>
              <a:ext uri="{FF2B5EF4-FFF2-40B4-BE49-F238E27FC236}">
                <a16:creationId xmlns:a16="http://schemas.microsoft.com/office/drawing/2014/main" id="{D0FCF88B-88B2-8350-21C4-D19A3979B012}"/>
              </a:ext>
            </a:extLst>
          </p:cNvPr>
          <p:cNvPicPr>
            <a:picLocks noChangeAspect="1"/>
          </p:cNvPicPr>
          <p:nvPr/>
        </p:nvPicPr>
        <p:blipFill>
          <a:blip r:embed="rId4">
            <a:biLevel thresh="25000"/>
          </a:blip>
          <a:stretch>
            <a:fillRect/>
          </a:stretch>
        </p:blipFill>
        <p:spPr>
          <a:xfrm>
            <a:off x="10945983" y="496641"/>
            <a:ext cx="878871" cy="983144"/>
          </a:xfrm>
          <a:prstGeom prst="rect">
            <a:avLst/>
          </a:prstGeom>
        </p:spPr>
      </p:pic>
    </p:spTree>
    <p:extLst>
      <p:ext uri="{BB962C8B-B14F-4D97-AF65-F5344CB8AC3E}">
        <p14:creationId xmlns:p14="http://schemas.microsoft.com/office/powerpoint/2010/main" val="2413559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2984D9-E041-4FA9-B011-4D47EED52240}"/>
              </a:ext>
            </a:extLst>
          </p:cNvPr>
          <p:cNvSpPr txBox="1"/>
          <p:nvPr/>
        </p:nvSpPr>
        <p:spPr>
          <a:xfrm>
            <a:off x="235314" y="1877451"/>
            <a:ext cx="7790206" cy="4576894"/>
          </a:xfrm>
          <a:prstGeom prst="rect">
            <a:avLst/>
          </a:prstGeom>
          <a:noFill/>
        </p:spPr>
        <p:txBody>
          <a:bodyPr wrap="square" rtlCol="0">
            <a:spAutoFit/>
          </a:bodyPr>
          <a:lstStyle/>
          <a:p>
            <a:pPr marL="285750" lvl="0" indent="-285750" defTabSz="457200">
              <a:lnSpc>
                <a:spcPct val="110000"/>
              </a:lnSpc>
              <a:buFontTx/>
              <a:buChar char="-"/>
              <a:defRPr/>
            </a:pP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Population growth </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of 7.2% between 2011 and 2021 is above Greater Lincolnshire and national averages.</a:t>
            </a:r>
          </a:p>
          <a:p>
            <a:pPr marL="285750" lvl="0" indent="-285750" defTabSz="457200">
              <a:lnSpc>
                <a:spcPct val="110000"/>
              </a:lnSpc>
              <a:spcAft>
                <a:spcPts val="1200"/>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Growth in population numbers can be seen across younger people (1.5%) and working age adults (2.0%), but by far the highest level of growth was in the older age population (67+) at 34.1%, second only to Rutland on this measure.  </a:t>
            </a:r>
            <a:endParaRPr lang="en-US" altLang="en-US" sz="1400" dirty="0">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0000"/>
              </a:lnSpc>
              <a:spcAft>
                <a:spcPts val="1200"/>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In terms of </a:t>
            </a:r>
            <a:r>
              <a:rPr lang="en-US" altLang="en-US" sz="1400" b="1"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usual residents living one year ago at a different address outside of the UK</a:t>
            </a: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 then at 0.4%, this proportion is lower than the Greater Lincolnshire average and the national average.</a:t>
            </a:r>
          </a:p>
          <a:p>
            <a:pPr marL="285750" lvl="0" indent="-285750" defTabSz="457200">
              <a:lnSpc>
                <a:spcPct val="110000"/>
              </a:lnSpc>
              <a:spcAft>
                <a:spcPts val="138"/>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At 3.4%, South Kesteven has a relatively low proportion of ‘households with no adult but at least one child aged 3-15 with English as main language’ / ‘households with no people who have English as their main language’ (Greater Lincolnshire, 4.4%; England, 6.4%).</a:t>
            </a:r>
          </a:p>
          <a:p>
            <a:pPr marL="285750" lvl="0" indent="-285750" defTabSz="457200">
              <a:lnSpc>
                <a:spcPct val="110000"/>
              </a:lnSpc>
              <a:spcAft>
                <a:spcPts val="1200"/>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4% of residents have a main language that is not English, and of those, 17% describe themselves as either unable to speak English well or at all (Greater Lincolnshire, 25%; England, 20%), the third lowest in Greater Lincolnshire.</a:t>
            </a:r>
          </a:p>
          <a:p>
            <a:pPr marL="285750" indent="-285750" defTabSz="457200">
              <a:lnSpc>
                <a:spcPct val="110000"/>
              </a:lnSpc>
              <a:spcAft>
                <a:spcPts val="138"/>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When compared locally, South Kesteven has both a relatively low proportion of its </a:t>
            </a: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residents aged 16+ with no qualifications </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at 17% and a relatively high proportion (30%) of </a:t>
            </a: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residents aged 16+ with level 4 qualifications and above</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 </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descr="Aerial view of people walking">
            <a:extLst>
              <a:ext uri="{FF2B5EF4-FFF2-40B4-BE49-F238E27FC236}">
                <a16:creationId xmlns:a16="http://schemas.microsoft.com/office/drawing/2014/main" id="{5338287D-EABE-434A-C222-70D9C985257A}"/>
              </a:ext>
            </a:extLst>
          </p:cNvPr>
          <p:cNvPicPr>
            <a:picLocks noChangeAspect="1"/>
          </p:cNvPicPr>
          <p:nvPr/>
        </p:nvPicPr>
        <p:blipFill rotWithShape="1">
          <a:blip r:embed="rId2" cstate="email">
            <a:alphaModFix amt="1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b="1733"/>
          <a:stretch/>
        </p:blipFill>
        <p:spPr>
          <a:xfrm>
            <a:off x="8057327" y="1531993"/>
            <a:ext cx="3836204" cy="4967130"/>
          </a:xfrm>
          <a:prstGeom prst="rect">
            <a:avLst/>
          </a:prstGeom>
        </p:spPr>
      </p:pic>
      <p:sp>
        <p:nvSpPr>
          <p:cNvPr id="8" name="Rectangle 7">
            <a:extLst>
              <a:ext uri="{FF2B5EF4-FFF2-40B4-BE49-F238E27FC236}">
                <a16:creationId xmlns:a16="http://schemas.microsoft.com/office/drawing/2014/main" id="{3FEC9BBD-0FBD-A05D-D32B-E8B9F5EFF61B}"/>
              </a:ext>
            </a:extLst>
          </p:cNvPr>
          <p:cNvSpPr/>
          <p:nvPr/>
        </p:nvSpPr>
        <p:spPr>
          <a:xfrm>
            <a:off x="8057327" y="1520051"/>
            <a:ext cx="3836204" cy="5054706"/>
          </a:xfrm>
          <a:prstGeom prst="rect">
            <a:avLst/>
          </a:prstGeom>
          <a:solidFill>
            <a:srgbClr val="0C8036">
              <a:alpha val="10336"/>
            </a:srgbClr>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descr="A picture containing text, plant, flower, wheel&#10;&#10;Description automatically generated">
            <a:extLst>
              <a:ext uri="{FF2B5EF4-FFF2-40B4-BE49-F238E27FC236}">
                <a16:creationId xmlns:a16="http://schemas.microsoft.com/office/drawing/2014/main" id="{6206F513-727C-9C98-DE6F-5EE9EC3B77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20612" y="1573965"/>
            <a:ext cx="469899" cy="714246"/>
          </a:xfrm>
          <a:prstGeom prst="rect">
            <a:avLst/>
          </a:prstGeom>
        </p:spPr>
      </p:pic>
      <p:sp>
        <p:nvSpPr>
          <p:cNvPr id="11" name="TextBox 10">
            <a:extLst>
              <a:ext uri="{FF2B5EF4-FFF2-40B4-BE49-F238E27FC236}">
                <a16:creationId xmlns:a16="http://schemas.microsoft.com/office/drawing/2014/main" id="{FC29B9BD-171C-E505-5BDB-D69AE513BAFA}"/>
              </a:ext>
            </a:extLst>
          </p:cNvPr>
          <p:cNvSpPr txBox="1"/>
          <p:nvPr/>
        </p:nvSpPr>
        <p:spPr>
          <a:xfrm>
            <a:off x="8050872" y="2190239"/>
            <a:ext cx="1195191" cy="738664"/>
          </a:xfrm>
          <a:prstGeom prst="rect">
            <a:avLst/>
          </a:prstGeom>
          <a:noFill/>
        </p:spPr>
        <p:txBody>
          <a:bodyPr wrap="square" rtlCol="0">
            <a:spAutoFit/>
          </a:bodyPr>
          <a:lstStyle/>
          <a:p>
            <a:r>
              <a:rPr lang="en-US" sz="1400" b="1" dirty="0">
                <a:latin typeface="Arial Nova" panose="020B0504020202020204" pitchFamily="34" charset="0"/>
              </a:rPr>
              <a:t>Population change, 2011-2021</a:t>
            </a:r>
          </a:p>
        </p:txBody>
      </p:sp>
      <p:sp>
        <p:nvSpPr>
          <p:cNvPr id="12" name="TextBox 11">
            <a:extLst>
              <a:ext uri="{FF2B5EF4-FFF2-40B4-BE49-F238E27FC236}">
                <a16:creationId xmlns:a16="http://schemas.microsoft.com/office/drawing/2014/main" id="{63B47F86-8D27-C516-49E9-5D9B6622B19D}"/>
              </a:ext>
            </a:extLst>
          </p:cNvPr>
          <p:cNvSpPr txBox="1"/>
          <p:nvPr/>
        </p:nvSpPr>
        <p:spPr>
          <a:xfrm>
            <a:off x="10033996" y="2422344"/>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5.4%</a:t>
            </a:r>
          </a:p>
        </p:txBody>
      </p:sp>
      <p:sp>
        <p:nvSpPr>
          <p:cNvPr id="13" name="TextBox 12">
            <a:extLst>
              <a:ext uri="{FF2B5EF4-FFF2-40B4-BE49-F238E27FC236}">
                <a16:creationId xmlns:a16="http://schemas.microsoft.com/office/drawing/2014/main" id="{E040541E-6CFF-0773-078B-39CBF9F75AEA}"/>
              </a:ext>
            </a:extLst>
          </p:cNvPr>
          <p:cNvSpPr txBox="1"/>
          <p:nvPr/>
        </p:nvSpPr>
        <p:spPr>
          <a:xfrm>
            <a:off x="8057326" y="6108515"/>
            <a:ext cx="3836203" cy="461665"/>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2011 and 2021 Censuses, Office for National Statistics</a:t>
            </a:r>
          </a:p>
        </p:txBody>
      </p:sp>
      <p:sp>
        <p:nvSpPr>
          <p:cNvPr id="14" name="TextBox 13">
            <a:extLst>
              <a:ext uri="{FF2B5EF4-FFF2-40B4-BE49-F238E27FC236}">
                <a16:creationId xmlns:a16="http://schemas.microsoft.com/office/drawing/2014/main" id="{B5002A6C-378A-2586-24F2-1F7BD1FBCBC7}"/>
              </a:ext>
            </a:extLst>
          </p:cNvPr>
          <p:cNvSpPr txBox="1"/>
          <p:nvPr/>
        </p:nvSpPr>
        <p:spPr>
          <a:xfrm>
            <a:off x="8057326" y="4024129"/>
            <a:ext cx="1467550" cy="954107"/>
          </a:xfrm>
          <a:prstGeom prst="rect">
            <a:avLst/>
          </a:prstGeom>
          <a:noFill/>
        </p:spPr>
        <p:txBody>
          <a:bodyPr wrap="square" rtlCol="0">
            <a:spAutoFit/>
          </a:bodyPr>
          <a:lstStyle/>
          <a:p>
            <a:r>
              <a:rPr lang="en-US" sz="1400" b="1" dirty="0">
                <a:latin typeface="Arial Nova" panose="020B0504020202020204" pitchFamily="34" charset="0"/>
              </a:rPr>
              <a:t>% of residents with a main language not English, 2021</a:t>
            </a:r>
          </a:p>
        </p:txBody>
      </p:sp>
      <p:sp>
        <p:nvSpPr>
          <p:cNvPr id="19" name="TextBox 18">
            <a:extLst>
              <a:ext uri="{FF2B5EF4-FFF2-40B4-BE49-F238E27FC236}">
                <a16:creationId xmlns:a16="http://schemas.microsoft.com/office/drawing/2014/main" id="{6F2D9D1C-627E-96F4-433F-FF15F0D5C3AD}"/>
              </a:ext>
            </a:extLst>
          </p:cNvPr>
          <p:cNvSpPr txBox="1"/>
          <p:nvPr/>
        </p:nvSpPr>
        <p:spPr>
          <a:xfrm>
            <a:off x="9355945" y="4249409"/>
            <a:ext cx="826967"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4%</a:t>
            </a:r>
          </a:p>
        </p:txBody>
      </p:sp>
      <p:sp>
        <p:nvSpPr>
          <p:cNvPr id="20" name="TextBox 19">
            <a:extLst>
              <a:ext uri="{FF2B5EF4-FFF2-40B4-BE49-F238E27FC236}">
                <a16:creationId xmlns:a16="http://schemas.microsoft.com/office/drawing/2014/main" id="{05CB93B7-001A-CF9B-C2E6-DEC62F588957}"/>
              </a:ext>
            </a:extLst>
          </p:cNvPr>
          <p:cNvSpPr txBox="1"/>
          <p:nvPr/>
        </p:nvSpPr>
        <p:spPr>
          <a:xfrm>
            <a:off x="10323376" y="4249410"/>
            <a:ext cx="72912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6%</a:t>
            </a:r>
          </a:p>
        </p:txBody>
      </p:sp>
      <p:sp>
        <p:nvSpPr>
          <p:cNvPr id="21" name="TextBox 20">
            <a:extLst>
              <a:ext uri="{FF2B5EF4-FFF2-40B4-BE49-F238E27FC236}">
                <a16:creationId xmlns:a16="http://schemas.microsoft.com/office/drawing/2014/main" id="{3560949F-2165-67CD-4339-89DE7D6B4A5C}"/>
              </a:ext>
            </a:extLst>
          </p:cNvPr>
          <p:cNvSpPr txBox="1"/>
          <p:nvPr/>
        </p:nvSpPr>
        <p:spPr>
          <a:xfrm>
            <a:off x="11190293" y="4249410"/>
            <a:ext cx="72912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9%</a:t>
            </a:r>
          </a:p>
        </p:txBody>
      </p:sp>
      <p:sp>
        <p:nvSpPr>
          <p:cNvPr id="26" name="TextBox 25">
            <a:extLst>
              <a:ext uri="{FF2B5EF4-FFF2-40B4-BE49-F238E27FC236}">
                <a16:creationId xmlns:a16="http://schemas.microsoft.com/office/drawing/2014/main" id="{0ED0D980-FE7D-EEDB-2F92-7BC0482E08DD}"/>
              </a:ext>
            </a:extLst>
          </p:cNvPr>
          <p:cNvSpPr txBox="1"/>
          <p:nvPr/>
        </p:nvSpPr>
        <p:spPr>
          <a:xfrm>
            <a:off x="8050872" y="2990062"/>
            <a:ext cx="1467550" cy="954107"/>
          </a:xfrm>
          <a:prstGeom prst="rect">
            <a:avLst/>
          </a:prstGeom>
          <a:noFill/>
        </p:spPr>
        <p:txBody>
          <a:bodyPr wrap="square" rtlCol="0">
            <a:spAutoFit/>
          </a:bodyPr>
          <a:lstStyle/>
          <a:p>
            <a:r>
              <a:rPr lang="en-US" sz="1400" b="1" dirty="0">
                <a:latin typeface="Arial Nova" panose="020B0504020202020204" pitchFamily="34" charset="0"/>
              </a:rPr>
              <a:t>% of residents living outside UK one year ago, 2021</a:t>
            </a:r>
          </a:p>
        </p:txBody>
      </p:sp>
      <p:sp>
        <p:nvSpPr>
          <p:cNvPr id="27" name="TextBox 26">
            <a:extLst>
              <a:ext uri="{FF2B5EF4-FFF2-40B4-BE49-F238E27FC236}">
                <a16:creationId xmlns:a16="http://schemas.microsoft.com/office/drawing/2014/main" id="{61AA945D-8649-0BEB-0C1E-66A3594C376E}"/>
              </a:ext>
            </a:extLst>
          </p:cNvPr>
          <p:cNvSpPr txBox="1"/>
          <p:nvPr/>
        </p:nvSpPr>
        <p:spPr>
          <a:xfrm>
            <a:off x="9183752" y="3231889"/>
            <a:ext cx="1077810"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0.4%</a:t>
            </a:r>
          </a:p>
        </p:txBody>
      </p:sp>
      <p:sp>
        <p:nvSpPr>
          <p:cNvPr id="28" name="TextBox 27">
            <a:extLst>
              <a:ext uri="{FF2B5EF4-FFF2-40B4-BE49-F238E27FC236}">
                <a16:creationId xmlns:a16="http://schemas.microsoft.com/office/drawing/2014/main" id="{14B16D31-3BC6-A029-0CBE-8C092ECA4415}"/>
              </a:ext>
            </a:extLst>
          </p:cNvPr>
          <p:cNvSpPr txBox="1"/>
          <p:nvPr/>
        </p:nvSpPr>
        <p:spPr>
          <a:xfrm>
            <a:off x="10034186" y="3227802"/>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0.6%</a:t>
            </a:r>
          </a:p>
        </p:txBody>
      </p:sp>
      <p:sp>
        <p:nvSpPr>
          <p:cNvPr id="29" name="TextBox 28">
            <a:extLst>
              <a:ext uri="{FF2B5EF4-FFF2-40B4-BE49-F238E27FC236}">
                <a16:creationId xmlns:a16="http://schemas.microsoft.com/office/drawing/2014/main" id="{C1737FA6-6DF6-6E78-3F87-544160AA63D1}"/>
              </a:ext>
            </a:extLst>
          </p:cNvPr>
          <p:cNvSpPr txBox="1"/>
          <p:nvPr/>
        </p:nvSpPr>
        <p:spPr>
          <a:xfrm>
            <a:off x="9257734" y="2423701"/>
            <a:ext cx="935031"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7.2%</a:t>
            </a:r>
          </a:p>
        </p:txBody>
      </p:sp>
      <p:sp>
        <p:nvSpPr>
          <p:cNvPr id="30" name="Up Arrow 29">
            <a:extLst>
              <a:ext uri="{FF2B5EF4-FFF2-40B4-BE49-F238E27FC236}">
                <a16:creationId xmlns:a16="http://schemas.microsoft.com/office/drawing/2014/main" id="{F5E4EDB3-531F-58CE-126E-41E205F98E4C}"/>
              </a:ext>
            </a:extLst>
          </p:cNvPr>
          <p:cNvSpPr/>
          <p:nvPr/>
        </p:nvSpPr>
        <p:spPr>
          <a:xfrm>
            <a:off x="9915056" y="2122635"/>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p Arrow 30">
            <a:extLst>
              <a:ext uri="{FF2B5EF4-FFF2-40B4-BE49-F238E27FC236}">
                <a16:creationId xmlns:a16="http://schemas.microsoft.com/office/drawing/2014/main" id="{91C40AE9-9FFA-3C07-DB5E-D77CEF82FCE8}"/>
              </a:ext>
            </a:extLst>
          </p:cNvPr>
          <p:cNvSpPr/>
          <p:nvPr/>
        </p:nvSpPr>
        <p:spPr>
          <a:xfrm>
            <a:off x="10763898" y="2129414"/>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Up Arrow 31">
            <a:extLst>
              <a:ext uri="{FF2B5EF4-FFF2-40B4-BE49-F238E27FC236}">
                <a16:creationId xmlns:a16="http://schemas.microsoft.com/office/drawing/2014/main" id="{5F76F31A-857C-1C51-2C8E-6B801D1D47DC}"/>
              </a:ext>
            </a:extLst>
          </p:cNvPr>
          <p:cNvSpPr/>
          <p:nvPr/>
        </p:nvSpPr>
        <p:spPr>
          <a:xfrm>
            <a:off x="11600309" y="2137880"/>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15BAD34F-577B-4054-5484-45CB6DD28697}"/>
              </a:ext>
            </a:extLst>
          </p:cNvPr>
          <p:cNvSpPr txBox="1"/>
          <p:nvPr/>
        </p:nvSpPr>
        <p:spPr>
          <a:xfrm>
            <a:off x="10878876" y="2429931"/>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6.6%</a:t>
            </a:r>
          </a:p>
        </p:txBody>
      </p:sp>
      <p:sp>
        <p:nvSpPr>
          <p:cNvPr id="34" name="TextBox 33">
            <a:extLst>
              <a:ext uri="{FF2B5EF4-FFF2-40B4-BE49-F238E27FC236}">
                <a16:creationId xmlns:a16="http://schemas.microsoft.com/office/drawing/2014/main" id="{DCC8FAC8-E426-D928-3937-A5C15BA6989D}"/>
              </a:ext>
            </a:extLst>
          </p:cNvPr>
          <p:cNvSpPr txBox="1"/>
          <p:nvPr/>
        </p:nvSpPr>
        <p:spPr>
          <a:xfrm>
            <a:off x="10896746" y="3233191"/>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0.9%</a:t>
            </a:r>
          </a:p>
        </p:txBody>
      </p:sp>
      <p:sp>
        <p:nvSpPr>
          <p:cNvPr id="35" name="TextBox 34">
            <a:extLst>
              <a:ext uri="{FF2B5EF4-FFF2-40B4-BE49-F238E27FC236}">
                <a16:creationId xmlns:a16="http://schemas.microsoft.com/office/drawing/2014/main" id="{0A04CF1D-E02F-A5E7-52D5-872C7B487A57}"/>
              </a:ext>
            </a:extLst>
          </p:cNvPr>
          <p:cNvSpPr txBox="1"/>
          <p:nvPr/>
        </p:nvSpPr>
        <p:spPr>
          <a:xfrm>
            <a:off x="8057325" y="4958600"/>
            <a:ext cx="1377620" cy="1169551"/>
          </a:xfrm>
          <a:prstGeom prst="rect">
            <a:avLst/>
          </a:prstGeom>
          <a:noFill/>
        </p:spPr>
        <p:txBody>
          <a:bodyPr wrap="square" rtlCol="0">
            <a:spAutoFit/>
          </a:bodyPr>
          <a:lstStyle/>
          <a:p>
            <a:r>
              <a:rPr lang="en-US" sz="1400" b="1" dirty="0">
                <a:latin typeface="Arial Nova" panose="020B0504020202020204" pitchFamily="34" charset="0"/>
              </a:rPr>
              <a:t>% of residents aged 16+ with no quals / level 4+ quals, 2021</a:t>
            </a:r>
          </a:p>
        </p:txBody>
      </p:sp>
      <p:sp>
        <p:nvSpPr>
          <p:cNvPr id="36" name="TextBox 35">
            <a:extLst>
              <a:ext uri="{FF2B5EF4-FFF2-40B4-BE49-F238E27FC236}">
                <a16:creationId xmlns:a16="http://schemas.microsoft.com/office/drawing/2014/main" id="{243362BE-9604-AA4B-4B55-8296CF81604B}"/>
              </a:ext>
            </a:extLst>
          </p:cNvPr>
          <p:cNvSpPr txBox="1"/>
          <p:nvPr/>
        </p:nvSpPr>
        <p:spPr>
          <a:xfrm>
            <a:off x="9355943" y="5088101"/>
            <a:ext cx="826967"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17%</a:t>
            </a:r>
          </a:p>
        </p:txBody>
      </p:sp>
      <p:sp>
        <p:nvSpPr>
          <p:cNvPr id="37" name="TextBox 36">
            <a:extLst>
              <a:ext uri="{FF2B5EF4-FFF2-40B4-BE49-F238E27FC236}">
                <a16:creationId xmlns:a16="http://schemas.microsoft.com/office/drawing/2014/main" id="{5FA1111F-BA08-E5A6-E3F6-527F76DA15FE}"/>
              </a:ext>
            </a:extLst>
          </p:cNvPr>
          <p:cNvSpPr txBox="1"/>
          <p:nvPr/>
        </p:nvSpPr>
        <p:spPr>
          <a:xfrm>
            <a:off x="10201781" y="5082545"/>
            <a:ext cx="830809"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21%</a:t>
            </a:r>
          </a:p>
        </p:txBody>
      </p:sp>
      <p:sp>
        <p:nvSpPr>
          <p:cNvPr id="38" name="TextBox 37">
            <a:extLst>
              <a:ext uri="{FF2B5EF4-FFF2-40B4-BE49-F238E27FC236}">
                <a16:creationId xmlns:a16="http://schemas.microsoft.com/office/drawing/2014/main" id="{568236B8-10E8-129A-6039-47D2FB3CC2BC}"/>
              </a:ext>
            </a:extLst>
          </p:cNvPr>
          <p:cNvSpPr txBox="1"/>
          <p:nvPr/>
        </p:nvSpPr>
        <p:spPr>
          <a:xfrm>
            <a:off x="11069497" y="5077711"/>
            <a:ext cx="795484"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18%</a:t>
            </a:r>
          </a:p>
        </p:txBody>
      </p:sp>
      <p:sp>
        <p:nvSpPr>
          <p:cNvPr id="39" name="TextBox 38">
            <a:extLst>
              <a:ext uri="{FF2B5EF4-FFF2-40B4-BE49-F238E27FC236}">
                <a16:creationId xmlns:a16="http://schemas.microsoft.com/office/drawing/2014/main" id="{9372816C-7981-8A0B-ECE3-A6A26D4E4F88}"/>
              </a:ext>
            </a:extLst>
          </p:cNvPr>
          <p:cNvSpPr txBox="1"/>
          <p:nvPr/>
        </p:nvSpPr>
        <p:spPr>
          <a:xfrm>
            <a:off x="9362869" y="5469103"/>
            <a:ext cx="826967"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30%</a:t>
            </a:r>
          </a:p>
        </p:txBody>
      </p:sp>
      <p:sp>
        <p:nvSpPr>
          <p:cNvPr id="40" name="TextBox 39">
            <a:extLst>
              <a:ext uri="{FF2B5EF4-FFF2-40B4-BE49-F238E27FC236}">
                <a16:creationId xmlns:a16="http://schemas.microsoft.com/office/drawing/2014/main" id="{5FE0CD20-98B1-C127-7960-2F3FC01DC66B}"/>
              </a:ext>
            </a:extLst>
          </p:cNvPr>
          <p:cNvSpPr txBox="1"/>
          <p:nvPr/>
        </p:nvSpPr>
        <p:spPr>
          <a:xfrm>
            <a:off x="10208707" y="5463547"/>
            <a:ext cx="830809"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25%</a:t>
            </a:r>
          </a:p>
        </p:txBody>
      </p:sp>
      <p:sp>
        <p:nvSpPr>
          <p:cNvPr id="41" name="TextBox 40">
            <a:extLst>
              <a:ext uri="{FF2B5EF4-FFF2-40B4-BE49-F238E27FC236}">
                <a16:creationId xmlns:a16="http://schemas.microsoft.com/office/drawing/2014/main" id="{A7806C2F-6E27-2A88-799B-2F355505A56D}"/>
              </a:ext>
            </a:extLst>
          </p:cNvPr>
          <p:cNvSpPr txBox="1"/>
          <p:nvPr/>
        </p:nvSpPr>
        <p:spPr>
          <a:xfrm>
            <a:off x="11076156" y="5471505"/>
            <a:ext cx="795484"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34%</a:t>
            </a:r>
          </a:p>
        </p:txBody>
      </p:sp>
      <p:cxnSp>
        <p:nvCxnSpPr>
          <p:cNvPr id="42" name="Straight Connector 41">
            <a:extLst>
              <a:ext uri="{FF2B5EF4-FFF2-40B4-BE49-F238E27FC236}">
                <a16:creationId xmlns:a16="http://schemas.microsoft.com/office/drawing/2014/main" id="{3EB3D624-327B-AABE-219A-A134104AD384}"/>
              </a:ext>
            </a:extLst>
          </p:cNvPr>
          <p:cNvCxnSpPr/>
          <p:nvPr/>
        </p:nvCxnSpPr>
        <p:spPr>
          <a:xfrm>
            <a:off x="9468747" y="5513495"/>
            <a:ext cx="574363" cy="0"/>
          </a:xfrm>
          <a:prstGeom prst="line">
            <a:avLst/>
          </a:prstGeom>
          <a:ln w="31750">
            <a:solidFill>
              <a:srgbClr val="28803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10DA198-4C12-2E84-4F04-346B6FFE48D6}"/>
              </a:ext>
            </a:extLst>
          </p:cNvPr>
          <p:cNvCxnSpPr/>
          <p:nvPr/>
        </p:nvCxnSpPr>
        <p:spPr>
          <a:xfrm>
            <a:off x="10317342" y="5510030"/>
            <a:ext cx="574363" cy="0"/>
          </a:xfrm>
          <a:prstGeom prst="line">
            <a:avLst/>
          </a:prstGeom>
          <a:ln w="31750">
            <a:solidFill>
              <a:srgbClr val="2E76B9"/>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4EEE4FF-7B13-EFD4-D88C-B53A44FC3835}"/>
              </a:ext>
            </a:extLst>
          </p:cNvPr>
          <p:cNvCxnSpPr/>
          <p:nvPr/>
        </p:nvCxnSpPr>
        <p:spPr>
          <a:xfrm>
            <a:off x="11186717" y="5506565"/>
            <a:ext cx="574363" cy="0"/>
          </a:xfrm>
          <a:prstGeom prst="line">
            <a:avLst/>
          </a:prstGeom>
          <a:ln w="31750">
            <a:solidFill>
              <a:srgbClr val="D8397E"/>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26F9791-32D6-C342-E66A-B6C50C3A9E48}"/>
              </a:ext>
            </a:extLst>
          </p:cNvPr>
          <p:cNvSpPr/>
          <p:nvPr/>
        </p:nvSpPr>
        <p:spPr>
          <a:xfrm>
            <a:off x="269034" y="520593"/>
            <a:ext cx="11657757" cy="950617"/>
          </a:xfrm>
          <a:prstGeom prst="rect">
            <a:avLst/>
          </a:prstGeom>
          <a:solidFill>
            <a:srgbClr val="288036"/>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8F992458-8615-CC83-BC5B-EEBF9821F63D}"/>
              </a:ext>
            </a:extLst>
          </p:cNvPr>
          <p:cNvSpPr txBox="1"/>
          <p:nvPr/>
        </p:nvSpPr>
        <p:spPr>
          <a:xfrm>
            <a:off x="271783" y="518217"/>
            <a:ext cx="5656406" cy="954107"/>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LOCAL LEARNING COMMUNITY - DEMOGRAPHICS</a:t>
            </a:r>
          </a:p>
        </p:txBody>
      </p:sp>
      <p:sp>
        <p:nvSpPr>
          <p:cNvPr id="22" name="TextBox 21">
            <a:extLst>
              <a:ext uri="{FF2B5EF4-FFF2-40B4-BE49-F238E27FC236}">
                <a16:creationId xmlns:a16="http://schemas.microsoft.com/office/drawing/2014/main" id="{F9C266E4-9185-5B11-1079-45CC14ABFA8B}"/>
              </a:ext>
            </a:extLst>
          </p:cNvPr>
          <p:cNvSpPr txBox="1"/>
          <p:nvPr/>
        </p:nvSpPr>
        <p:spPr>
          <a:xfrm>
            <a:off x="7415784" y="712264"/>
            <a:ext cx="3531701"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SOUTH KESTEVEN</a:t>
            </a:r>
          </a:p>
        </p:txBody>
      </p:sp>
      <p:pic>
        <p:nvPicPr>
          <p:cNvPr id="6" name="Picture 5">
            <a:extLst>
              <a:ext uri="{FF2B5EF4-FFF2-40B4-BE49-F238E27FC236}">
                <a16:creationId xmlns:a16="http://schemas.microsoft.com/office/drawing/2014/main" id="{80593E63-6F65-BD44-E283-622A49982E72}"/>
              </a:ext>
            </a:extLst>
          </p:cNvPr>
          <p:cNvPicPr>
            <a:picLocks noChangeAspect="1"/>
          </p:cNvPicPr>
          <p:nvPr/>
        </p:nvPicPr>
        <p:blipFill>
          <a:blip r:embed="rId5"/>
          <a:stretch>
            <a:fillRect/>
          </a:stretch>
        </p:blipFill>
        <p:spPr>
          <a:xfrm>
            <a:off x="9246063" y="1504144"/>
            <a:ext cx="725488" cy="811563"/>
          </a:xfrm>
          <a:prstGeom prst="rect">
            <a:avLst/>
          </a:prstGeom>
        </p:spPr>
      </p:pic>
      <p:pic>
        <p:nvPicPr>
          <p:cNvPr id="7" name="Picture 6">
            <a:extLst>
              <a:ext uri="{FF2B5EF4-FFF2-40B4-BE49-F238E27FC236}">
                <a16:creationId xmlns:a16="http://schemas.microsoft.com/office/drawing/2014/main" id="{0AD123D0-E68A-D048-0067-210FAD3BEE0D}"/>
              </a:ext>
            </a:extLst>
          </p:cNvPr>
          <p:cNvPicPr>
            <a:picLocks noChangeAspect="1"/>
          </p:cNvPicPr>
          <p:nvPr/>
        </p:nvPicPr>
        <p:blipFill>
          <a:blip r:embed="rId5">
            <a:biLevel thresh="25000"/>
          </a:blip>
          <a:stretch>
            <a:fillRect/>
          </a:stretch>
        </p:blipFill>
        <p:spPr>
          <a:xfrm>
            <a:off x="10945983" y="496641"/>
            <a:ext cx="878871" cy="983144"/>
          </a:xfrm>
          <a:prstGeom prst="rect">
            <a:avLst/>
          </a:prstGeom>
        </p:spPr>
      </p:pic>
      <p:pic>
        <p:nvPicPr>
          <p:cNvPr id="15" name="Picture 14">
            <a:extLst>
              <a:ext uri="{FF2B5EF4-FFF2-40B4-BE49-F238E27FC236}">
                <a16:creationId xmlns:a16="http://schemas.microsoft.com/office/drawing/2014/main" id="{4CFD49E6-7DCE-2FF9-FF35-0BAD3FE6FD08}"/>
              </a:ext>
            </a:extLst>
          </p:cNvPr>
          <p:cNvPicPr>
            <a:picLocks noChangeAspect="1"/>
          </p:cNvPicPr>
          <p:nvPr/>
        </p:nvPicPr>
        <p:blipFill>
          <a:blip r:embed="rId6"/>
          <a:stretch>
            <a:fillRect/>
          </a:stretch>
        </p:blipFill>
        <p:spPr>
          <a:xfrm>
            <a:off x="10312811" y="1584734"/>
            <a:ext cx="522054" cy="703477"/>
          </a:xfrm>
          <a:prstGeom prst="rect">
            <a:avLst/>
          </a:prstGeom>
        </p:spPr>
      </p:pic>
    </p:spTree>
    <p:extLst>
      <p:ext uri="{BB962C8B-B14F-4D97-AF65-F5344CB8AC3E}">
        <p14:creationId xmlns:p14="http://schemas.microsoft.com/office/powerpoint/2010/main" val="3529373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udience raising hands during work presentation">
            <a:extLst>
              <a:ext uri="{FF2B5EF4-FFF2-40B4-BE49-F238E27FC236}">
                <a16:creationId xmlns:a16="http://schemas.microsoft.com/office/drawing/2014/main" id="{3F697F64-BDD6-6148-81F8-ED727678BECD}"/>
              </a:ext>
            </a:extLst>
          </p:cNvPr>
          <p:cNvPicPr>
            <a:picLocks noChangeAspect="1"/>
          </p:cNvPicPr>
          <p:nvPr/>
        </p:nvPicPr>
        <p:blipFill rotWithShape="1">
          <a:blip r:embed="rId3" cstate="email">
            <a:alphaModFix amt="1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8088672" y="1537791"/>
            <a:ext cx="3836205" cy="5048907"/>
          </a:xfrm>
          <a:prstGeom prst="rect">
            <a:avLst/>
          </a:prstGeom>
        </p:spPr>
      </p:pic>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EE9F3F"/>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452984D9-E041-4FA9-B011-4D47EED52240}"/>
              </a:ext>
            </a:extLst>
          </p:cNvPr>
          <p:cNvSpPr txBox="1"/>
          <p:nvPr/>
        </p:nvSpPr>
        <p:spPr>
          <a:xfrm>
            <a:off x="267122" y="1561932"/>
            <a:ext cx="7790206" cy="5038046"/>
          </a:xfrm>
          <a:prstGeom prst="rect">
            <a:avLst/>
          </a:prstGeom>
          <a:noFill/>
        </p:spPr>
        <p:txBody>
          <a:bodyPr wrap="square" rtlCol="0">
            <a:spAutoFit/>
          </a:bodyPr>
          <a:lstStyle/>
          <a:p>
            <a:pPr marL="285750" indent="-285750" defTabSz="457200">
              <a:lnSpc>
                <a:spcPct val="110000"/>
              </a:lnSpc>
              <a:spcAft>
                <a:spcPts val="12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Pupils across Lincolnshire achieved an average ‘Attainment 8’ score of 48.5 in 2021/22 (compared to a national average of 48.8), down from 50.5 in 2020/21 but in line with the national trend.  </a:t>
            </a:r>
            <a:endParaRPr lang="en-US" altLang="en-US" sz="1400" dirty="0">
              <a:solidFill>
                <a:srgbClr val="FF0000"/>
              </a:solidFill>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0000"/>
              </a:lnSpc>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Overall,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apprenticeship start numbers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have improved in 2021/22, increasing from a low of 4,280 in 2020/21 to 4,830. This increase has mainly been driven by starts in advanced-level apprenticeships and increases in starts by those under 25. Starts by those aged 25+ continue to make up the largest proportion of overall starts.</a:t>
            </a:r>
          </a:p>
          <a:p>
            <a:pPr marL="285750" lvl="0" indent="-285750" defTabSz="457200">
              <a:lnSpc>
                <a:spcPct val="110000"/>
              </a:lnSpc>
              <a:spcAft>
                <a:spcPts val="12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The majority (55%) of apprenticeship starts were across the subject areas of ‘Health, public services, and care’ (1,410 starts) and ‘Business administration and law’ (1,230 starts). ‘Engineering and manufacturing technologies’ starts were in third place with 630 starts.</a:t>
            </a:r>
            <a:endParaRPr lang="en-US" altLang="en-US" sz="1400" dirty="0">
              <a:solidFill>
                <a:srgbClr val="FF0000"/>
              </a:solidFill>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0000"/>
              </a:lnSpc>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Participation levels of those aged 19+ in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community learning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increased to 5,900 in 2021/22 (up from a historic low of 4,600 in 2020/21). </a:t>
            </a:r>
          </a:p>
          <a:p>
            <a:pPr marL="285750" lvl="0" indent="-285750" defTabSz="457200">
              <a:lnSpc>
                <a:spcPct val="110000"/>
              </a:lnSpc>
              <a:spcAft>
                <a:spcPts val="12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Participation in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education and training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has continued to fall, down from 11,160 in 2020/21 to 10,180 in 2021/22.</a:t>
            </a:r>
          </a:p>
          <a:p>
            <a:pPr marL="285750" lvl="0" indent="-285750" defTabSz="457200">
              <a:lnSpc>
                <a:spcPct val="110000"/>
              </a:lnSpc>
              <a:buFontTx/>
              <a:buChar char="-"/>
              <a:defRPr/>
            </a:pP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Participation in higher education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(undergraduate and postgraduate) by Lincolnshire residents increased between 2014/15 and 2018/19 but had been slowing until it dropped slightly in the 2019/20 academic year to 18,385 students. This figure subsequently increased in the following academic year to 19,455 as young people opted to enter or remain in higher education as the pandemic impacted the labour market.</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1DCBFF79-A073-9A84-1885-FE183663C7AA}"/>
              </a:ext>
            </a:extLst>
          </p:cNvPr>
          <p:cNvSpPr/>
          <p:nvPr/>
        </p:nvSpPr>
        <p:spPr>
          <a:xfrm>
            <a:off x="8099827" y="1531992"/>
            <a:ext cx="3836204" cy="5054706"/>
          </a:xfrm>
          <a:prstGeom prst="rect">
            <a:avLst/>
          </a:prstGeom>
          <a:solidFill>
            <a:srgbClr val="EFBF7A">
              <a:alpha val="19909"/>
            </a:srgbClr>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descr="A picture containing text, plant, flower, wheel&#10;&#10;Description automatically generated">
            <a:extLst>
              <a:ext uri="{FF2B5EF4-FFF2-40B4-BE49-F238E27FC236}">
                <a16:creationId xmlns:a16="http://schemas.microsoft.com/office/drawing/2014/main" id="{86B00E7C-643A-2502-39B5-6F54915830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20612" y="1573965"/>
            <a:ext cx="469899" cy="714246"/>
          </a:xfrm>
          <a:prstGeom prst="rect">
            <a:avLst/>
          </a:prstGeom>
        </p:spPr>
      </p:pic>
      <p:sp>
        <p:nvSpPr>
          <p:cNvPr id="12" name="TextBox 11">
            <a:extLst>
              <a:ext uri="{FF2B5EF4-FFF2-40B4-BE49-F238E27FC236}">
                <a16:creationId xmlns:a16="http://schemas.microsoft.com/office/drawing/2014/main" id="{6BB58022-11F3-C46F-A902-BACD1C6F9288}"/>
              </a:ext>
            </a:extLst>
          </p:cNvPr>
          <p:cNvSpPr txBox="1"/>
          <p:nvPr/>
        </p:nvSpPr>
        <p:spPr>
          <a:xfrm>
            <a:off x="8050872" y="2190239"/>
            <a:ext cx="1505723" cy="738664"/>
          </a:xfrm>
          <a:prstGeom prst="rect">
            <a:avLst/>
          </a:prstGeom>
          <a:noFill/>
        </p:spPr>
        <p:txBody>
          <a:bodyPr wrap="square" rtlCol="0">
            <a:spAutoFit/>
          </a:bodyPr>
          <a:lstStyle/>
          <a:p>
            <a:r>
              <a:rPr lang="en-US" sz="1400" b="1" dirty="0">
                <a:latin typeface="Arial Nova" panose="020B0504020202020204" pitchFamily="34" charset="0"/>
              </a:rPr>
              <a:t>Apprenticeship Starts, </a:t>
            </a:r>
          </a:p>
          <a:p>
            <a:r>
              <a:rPr lang="en-US" sz="1400" b="1" dirty="0">
                <a:latin typeface="Arial Nova" panose="020B0504020202020204" pitchFamily="34" charset="0"/>
              </a:rPr>
              <a:t>20/21 - 21/22</a:t>
            </a:r>
          </a:p>
        </p:txBody>
      </p:sp>
      <p:sp>
        <p:nvSpPr>
          <p:cNvPr id="14" name="TextBox 13">
            <a:extLst>
              <a:ext uri="{FF2B5EF4-FFF2-40B4-BE49-F238E27FC236}">
                <a16:creationId xmlns:a16="http://schemas.microsoft.com/office/drawing/2014/main" id="{B223764D-36AF-7C40-7CAE-4FFF35DC8C8E}"/>
              </a:ext>
            </a:extLst>
          </p:cNvPr>
          <p:cNvSpPr txBox="1"/>
          <p:nvPr/>
        </p:nvSpPr>
        <p:spPr>
          <a:xfrm>
            <a:off x="10036281" y="2335516"/>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11%</a:t>
            </a:r>
          </a:p>
        </p:txBody>
      </p:sp>
      <p:sp>
        <p:nvSpPr>
          <p:cNvPr id="19" name="TextBox 18">
            <a:extLst>
              <a:ext uri="{FF2B5EF4-FFF2-40B4-BE49-F238E27FC236}">
                <a16:creationId xmlns:a16="http://schemas.microsoft.com/office/drawing/2014/main" id="{001487DC-233D-CF0F-9829-56EA65A6DF90}"/>
              </a:ext>
            </a:extLst>
          </p:cNvPr>
          <p:cNvSpPr txBox="1"/>
          <p:nvPr/>
        </p:nvSpPr>
        <p:spPr>
          <a:xfrm>
            <a:off x="10898591" y="2330939"/>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9%</a:t>
            </a:r>
          </a:p>
        </p:txBody>
      </p:sp>
      <p:sp>
        <p:nvSpPr>
          <p:cNvPr id="20" name="TextBox 19">
            <a:extLst>
              <a:ext uri="{FF2B5EF4-FFF2-40B4-BE49-F238E27FC236}">
                <a16:creationId xmlns:a16="http://schemas.microsoft.com/office/drawing/2014/main" id="{05A88410-F2E9-F503-A1D8-D3BD662F6E06}"/>
              </a:ext>
            </a:extLst>
          </p:cNvPr>
          <p:cNvSpPr txBox="1"/>
          <p:nvPr/>
        </p:nvSpPr>
        <p:spPr>
          <a:xfrm>
            <a:off x="8057948" y="2893412"/>
            <a:ext cx="1364831" cy="954107"/>
          </a:xfrm>
          <a:prstGeom prst="rect">
            <a:avLst/>
          </a:prstGeom>
          <a:noFill/>
        </p:spPr>
        <p:txBody>
          <a:bodyPr wrap="square" rtlCol="0">
            <a:spAutoFit/>
          </a:bodyPr>
          <a:lstStyle/>
          <a:p>
            <a:r>
              <a:rPr lang="en-US" sz="1400" b="1" dirty="0">
                <a:latin typeface="Arial Nova" panose="020B0504020202020204" pitchFamily="34" charset="0"/>
              </a:rPr>
              <a:t>Community Learning Participation, 20/21-21/22</a:t>
            </a:r>
          </a:p>
        </p:txBody>
      </p:sp>
      <p:sp>
        <p:nvSpPr>
          <p:cNvPr id="21" name="TextBox 20">
            <a:extLst>
              <a:ext uri="{FF2B5EF4-FFF2-40B4-BE49-F238E27FC236}">
                <a16:creationId xmlns:a16="http://schemas.microsoft.com/office/drawing/2014/main" id="{6F30AB4E-4653-27D4-5366-B6E9CAA7E186}"/>
              </a:ext>
            </a:extLst>
          </p:cNvPr>
          <p:cNvSpPr txBox="1"/>
          <p:nvPr/>
        </p:nvSpPr>
        <p:spPr>
          <a:xfrm>
            <a:off x="8048302" y="3840810"/>
            <a:ext cx="1364831" cy="954107"/>
          </a:xfrm>
          <a:prstGeom prst="rect">
            <a:avLst/>
          </a:prstGeom>
          <a:noFill/>
        </p:spPr>
        <p:txBody>
          <a:bodyPr wrap="square" rtlCol="0">
            <a:spAutoFit/>
          </a:bodyPr>
          <a:lstStyle/>
          <a:p>
            <a:r>
              <a:rPr lang="en-US" sz="1400" b="1" dirty="0">
                <a:latin typeface="Arial Nova" panose="020B0504020202020204" pitchFamily="34" charset="0"/>
              </a:rPr>
              <a:t>Education &amp;  Training Participation, 20/21-21/22</a:t>
            </a:r>
          </a:p>
        </p:txBody>
      </p:sp>
      <p:sp>
        <p:nvSpPr>
          <p:cNvPr id="22" name="TextBox 21">
            <a:extLst>
              <a:ext uri="{FF2B5EF4-FFF2-40B4-BE49-F238E27FC236}">
                <a16:creationId xmlns:a16="http://schemas.microsoft.com/office/drawing/2014/main" id="{07D262C2-CC3C-78F4-EA00-B37690B482EA}"/>
              </a:ext>
            </a:extLst>
          </p:cNvPr>
          <p:cNvSpPr txBox="1"/>
          <p:nvPr/>
        </p:nvSpPr>
        <p:spPr>
          <a:xfrm>
            <a:off x="8068476" y="4974101"/>
            <a:ext cx="1574287" cy="1384995"/>
          </a:xfrm>
          <a:prstGeom prst="rect">
            <a:avLst/>
          </a:prstGeom>
          <a:noFill/>
        </p:spPr>
        <p:txBody>
          <a:bodyPr wrap="square" rtlCol="0">
            <a:spAutoFit/>
          </a:bodyPr>
          <a:lstStyle/>
          <a:p>
            <a:r>
              <a:rPr lang="en-US" sz="1400" b="1" dirty="0">
                <a:latin typeface="Arial Nova" panose="020B0504020202020204" pitchFamily="34" charset="0"/>
              </a:rPr>
              <a:t>% of communities    in lowest /</a:t>
            </a:r>
          </a:p>
          <a:p>
            <a:r>
              <a:rPr lang="en-US" sz="1400" b="1" dirty="0">
                <a:latin typeface="Arial Nova" panose="020B0504020202020204" pitchFamily="34" charset="0"/>
              </a:rPr>
              <a:t>highest quintiles for    HE participation</a:t>
            </a:r>
          </a:p>
        </p:txBody>
      </p:sp>
      <p:sp>
        <p:nvSpPr>
          <p:cNvPr id="23" name="TextBox 22">
            <a:extLst>
              <a:ext uri="{FF2B5EF4-FFF2-40B4-BE49-F238E27FC236}">
                <a16:creationId xmlns:a16="http://schemas.microsoft.com/office/drawing/2014/main" id="{80012A4C-4EE8-5118-3079-31729AC66110}"/>
              </a:ext>
            </a:extLst>
          </p:cNvPr>
          <p:cNvSpPr txBox="1"/>
          <p:nvPr/>
        </p:nvSpPr>
        <p:spPr>
          <a:xfrm>
            <a:off x="8057326" y="6309235"/>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TUNDRA</a:t>
            </a:r>
          </a:p>
        </p:txBody>
      </p:sp>
      <p:sp>
        <p:nvSpPr>
          <p:cNvPr id="24" name="TextBox 23">
            <a:extLst>
              <a:ext uri="{FF2B5EF4-FFF2-40B4-BE49-F238E27FC236}">
                <a16:creationId xmlns:a16="http://schemas.microsoft.com/office/drawing/2014/main" id="{933E9EF7-1ECB-B703-0015-50CB93443D61}"/>
              </a:ext>
            </a:extLst>
          </p:cNvPr>
          <p:cNvSpPr txBox="1"/>
          <p:nvPr/>
        </p:nvSpPr>
        <p:spPr>
          <a:xfrm>
            <a:off x="8052272" y="4705399"/>
            <a:ext cx="3836203" cy="276999"/>
          </a:xfrm>
          <a:prstGeom prst="rect">
            <a:avLst/>
          </a:prstGeom>
          <a:noFill/>
        </p:spPr>
        <p:txBody>
          <a:bodyPr wrap="square" rtlCol="0">
            <a:spAutoFit/>
          </a:bodyPr>
          <a:lstStyle/>
          <a:p>
            <a:r>
              <a:rPr lang="en-US" sz="1200" b="1" dirty="0">
                <a:latin typeface="Arial Nova" panose="020B0504020202020204" pitchFamily="34" charset="0"/>
              </a:rPr>
              <a:t>Sources: </a:t>
            </a:r>
            <a:r>
              <a:rPr lang="en-US" sz="1200" dirty="0">
                <a:latin typeface="Arial Nova" panose="020B0504020202020204" pitchFamily="34" charset="0"/>
              </a:rPr>
              <a:t>Department for Education</a:t>
            </a:r>
          </a:p>
        </p:txBody>
      </p:sp>
      <p:sp>
        <p:nvSpPr>
          <p:cNvPr id="4" name="TextBox 3">
            <a:extLst>
              <a:ext uri="{FF2B5EF4-FFF2-40B4-BE49-F238E27FC236}">
                <a16:creationId xmlns:a16="http://schemas.microsoft.com/office/drawing/2014/main" id="{C4C72550-0EAE-63DD-F837-9780C40ED2A2}"/>
              </a:ext>
            </a:extLst>
          </p:cNvPr>
          <p:cNvSpPr txBox="1"/>
          <p:nvPr/>
        </p:nvSpPr>
        <p:spPr>
          <a:xfrm>
            <a:off x="9257734" y="2330182"/>
            <a:ext cx="935031"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13%</a:t>
            </a:r>
          </a:p>
        </p:txBody>
      </p:sp>
      <p:sp>
        <p:nvSpPr>
          <p:cNvPr id="27" name="Up Arrow 26">
            <a:extLst>
              <a:ext uri="{FF2B5EF4-FFF2-40B4-BE49-F238E27FC236}">
                <a16:creationId xmlns:a16="http://schemas.microsoft.com/office/drawing/2014/main" id="{9967046D-6C0B-A2BF-E5E8-018DB755B754}"/>
              </a:ext>
            </a:extLst>
          </p:cNvPr>
          <p:cNvSpPr/>
          <p:nvPr/>
        </p:nvSpPr>
        <p:spPr>
          <a:xfrm>
            <a:off x="9915056" y="2029116"/>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Up Arrow 27">
            <a:extLst>
              <a:ext uri="{FF2B5EF4-FFF2-40B4-BE49-F238E27FC236}">
                <a16:creationId xmlns:a16="http://schemas.microsoft.com/office/drawing/2014/main" id="{9884FB40-5E2B-D1CF-2A8A-859655AB593A}"/>
              </a:ext>
            </a:extLst>
          </p:cNvPr>
          <p:cNvSpPr/>
          <p:nvPr/>
        </p:nvSpPr>
        <p:spPr>
          <a:xfrm>
            <a:off x="10784680" y="2054753"/>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Up Arrow 28">
            <a:extLst>
              <a:ext uri="{FF2B5EF4-FFF2-40B4-BE49-F238E27FC236}">
                <a16:creationId xmlns:a16="http://schemas.microsoft.com/office/drawing/2014/main" id="{D9458CE3-418B-1FEC-28B7-46C44C3A8FD4}"/>
              </a:ext>
            </a:extLst>
          </p:cNvPr>
          <p:cNvSpPr/>
          <p:nvPr/>
        </p:nvSpPr>
        <p:spPr>
          <a:xfrm>
            <a:off x="11569136" y="2054752"/>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2DFF0FD2-E0FA-B70D-F8E7-CF98F7BCA55A}"/>
              </a:ext>
            </a:extLst>
          </p:cNvPr>
          <p:cNvSpPr txBox="1"/>
          <p:nvPr/>
        </p:nvSpPr>
        <p:spPr>
          <a:xfrm>
            <a:off x="9183752" y="3159152"/>
            <a:ext cx="1077810"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28%</a:t>
            </a:r>
          </a:p>
        </p:txBody>
      </p:sp>
      <p:sp>
        <p:nvSpPr>
          <p:cNvPr id="31" name="TextBox 30">
            <a:extLst>
              <a:ext uri="{FF2B5EF4-FFF2-40B4-BE49-F238E27FC236}">
                <a16:creationId xmlns:a16="http://schemas.microsoft.com/office/drawing/2014/main" id="{4EEB303E-8EBD-590C-2329-46E8E7FA06EE}"/>
              </a:ext>
            </a:extLst>
          </p:cNvPr>
          <p:cNvSpPr txBox="1"/>
          <p:nvPr/>
        </p:nvSpPr>
        <p:spPr>
          <a:xfrm>
            <a:off x="10034186" y="3155065"/>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22%</a:t>
            </a:r>
          </a:p>
        </p:txBody>
      </p:sp>
      <p:sp>
        <p:nvSpPr>
          <p:cNvPr id="32" name="TextBox 31">
            <a:extLst>
              <a:ext uri="{FF2B5EF4-FFF2-40B4-BE49-F238E27FC236}">
                <a16:creationId xmlns:a16="http://schemas.microsoft.com/office/drawing/2014/main" id="{375DCB28-2B2F-6AD7-F33D-000E9A6B2716}"/>
              </a:ext>
            </a:extLst>
          </p:cNvPr>
          <p:cNvSpPr txBox="1"/>
          <p:nvPr/>
        </p:nvSpPr>
        <p:spPr>
          <a:xfrm>
            <a:off x="10813618" y="3160454"/>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25%</a:t>
            </a:r>
          </a:p>
        </p:txBody>
      </p:sp>
      <p:sp>
        <p:nvSpPr>
          <p:cNvPr id="33" name="TextBox 32">
            <a:extLst>
              <a:ext uri="{FF2B5EF4-FFF2-40B4-BE49-F238E27FC236}">
                <a16:creationId xmlns:a16="http://schemas.microsoft.com/office/drawing/2014/main" id="{37760E44-8112-F3B5-4089-AC86E6FEB663}"/>
              </a:ext>
            </a:extLst>
          </p:cNvPr>
          <p:cNvSpPr txBox="1"/>
          <p:nvPr/>
        </p:nvSpPr>
        <p:spPr>
          <a:xfrm>
            <a:off x="9288904" y="4083153"/>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-9%</a:t>
            </a:r>
          </a:p>
        </p:txBody>
      </p:sp>
      <p:sp>
        <p:nvSpPr>
          <p:cNvPr id="34" name="TextBox 33">
            <a:extLst>
              <a:ext uri="{FF2B5EF4-FFF2-40B4-BE49-F238E27FC236}">
                <a16:creationId xmlns:a16="http://schemas.microsoft.com/office/drawing/2014/main" id="{17555AE4-F6B2-E6B1-7219-54EDE3F18BF6}"/>
              </a:ext>
            </a:extLst>
          </p:cNvPr>
          <p:cNvSpPr txBox="1"/>
          <p:nvPr/>
        </p:nvSpPr>
        <p:spPr>
          <a:xfrm>
            <a:off x="10209607" y="4083154"/>
            <a:ext cx="790934"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-5%</a:t>
            </a:r>
          </a:p>
        </p:txBody>
      </p:sp>
      <p:sp>
        <p:nvSpPr>
          <p:cNvPr id="35" name="TextBox 34">
            <a:extLst>
              <a:ext uri="{FF2B5EF4-FFF2-40B4-BE49-F238E27FC236}">
                <a16:creationId xmlns:a16="http://schemas.microsoft.com/office/drawing/2014/main" id="{86D66B6C-1FB6-4CA7-D7CA-827B37844B0A}"/>
              </a:ext>
            </a:extLst>
          </p:cNvPr>
          <p:cNvSpPr txBox="1"/>
          <p:nvPr/>
        </p:nvSpPr>
        <p:spPr>
          <a:xfrm>
            <a:off x="11075992" y="4083154"/>
            <a:ext cx="72912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1%</a:t>
            </a:r>
          </a:p>
        </p:txBody>
      </p:sp>
      <p:sp>
        <p:nvSpPr>
          <p:cNvPr id="38" name="Up Arrow 37">
            <a:extLst>
              <a:ext uri="{FF2B5EF4-FFF2-40B4-BE49-F238E27FC236}">
                <a16:creationId xmlns:a16="http://schemas.microsoft.com/office/drawing/2014/main" id="{200C97A0-3109-61E3-5280-3BAF910A8D3E}"/>
              </a:ext>
            </a:extLst>
          </p:cNvPr>
          <p:cNvSpPr/>
          <p:nvPr/>
        </p:nvSpPr>
        <p:spPr>
          <a:xfrm>
            <a:off x="9911591" y="2836147"/>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Up Arrow 38">
            <a:extLst>
              <a:ext uri="{FF2B5EF4-FFF2-40B4-BE49-F238E27FC236}">
                <a16:creationId xmlns:a16="http://schemas.microsoft.com/office/drawing/2014/main" id="{F3317678-9E7C-4912-9E80-791E4283D050}"/>
              </a:ext>
            </a:extLst>
          </p:cNvPr>
          <p:cNvSpPr/>
          <p:nvPr/>
        </p:nvSpPr>
        <p:spPr>
          <a:xfrm>
            <a:off x="10781215" y="2861784"/>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Up Arrow 39">
            <a:extLst>
              <a:ext uri="{FF2B5EF4-FFF2-40B4-BE49-F238E27FC236}">
                <a16:creationId xmlns:a16="http://schemas.microsoft.com/office/drawing/2014/main" id="{80CAF71B-579D-AB86-323D-0DCE087FA79F}"/>
              </a:ext>
            </a:extLst>
          </p:cNvPr>
          <p:cNvSpPr/>
          <p:nvPr/>
        </p:nvSpPr>
        <p:spPr>
          <a:xfrm>
            <a:off x="11565671" y="2861783"/>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Up Arrow 40">
            <a:extLst>
              <a:ext uri="{FF2B5EF4-FFF2-40B4-BE49-F238E27FC236}">
                <a16:creationId xmlns:a16="http://schemas.microsoft.com/office/drawing/2014/main" id="{738EB5EE-36DB-1693-A089-F14C1B03D12D}"/>
              </a:ext>
            </a:extLst>
          </p:cNvPr>
          <p:cNvSpPr/>
          <p:nvPr/>
        </p:nvSpPr>
        <p:spPr>
          <a:xfrm rot="10800000">
            <a:off x="9908126" y="3767867"/>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Up Arrow 41">
            <a:extLst>
              <a:ext uri="{FF2B5EF4-FFF2-40B4-BE49-F238E27FC236}">
                <a16:creationId xmlns:a16="http://schemas.microsoft.com/office/drawing/2014/main" id="{16622669-1580-7AB7-6EA5-9F67191B4573}"/>
              </a:ext>
            </a:extLst>
          </p:cNvPr>
          <p:cNvSpPr/>
          <p:nvPr/>
        </p:nvSpPr>
        <p:spPr>
          <a:xfrm rot="10800000">
            <a:off x="10777750" y="3793504"/>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Up Arrow 42">
            <a:extLst>
              <a:ext uri="{FF2B5EF4-FFF2-40B4-BE49-F238E27FC236}">
                <a16:creationId xmlns:a16="http://schemas.microsoft.com/office/drawing/2014/main" id="{E6B92C84-CC45-3D22-E253-924F7D4B94A5}"/>
              </a:ext>
            </a:extLst>
          </p:cNvPr>
          <p:cNvSpPr/>
          <p:nvPr/>
        </p:nvSpPr>
        <p:spPr>
          <a:xfrm>
            <a:off x="11562206" y="3793503"/>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E96F1FA2-3A3D-715D-EEAA-192A2C3FA65B}"/>
              </a:ext>
            </a:extLst>
          </p:cNvPr>
          <p:cNvSpPr txBox="1"/>
          <p:nvPr/>
        </p:nvSpPr>
        <p:spPr>
          <a:xfrm>
            <a:off x="9236144" y="5234904"/>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22%</a:t>
            </a:r>
          </a:p>
        </p:txBody>
      </p:sp>
      <p:cxnSp>
        <p:nvCxnSpPr>
          <p:cNvPr id="46" name="Straight Connector 45">
            <a:extLst>
              <a:ext uri="{FF2B5EF4-FFF2-40B4-BE49-F238E27FC236}">
                <a16:creationId xmlns:a16="http://schemas.microsoft.com/office/drawing/2014/main" id="{937BAEDF-9504-0D18-B2C0-AAD00A482C74}"/>
              </a:ext>
            </a:extLst>
          </p:cNvPr>
          <p:cNvCxnSpPr/>
          <p:nvPr/>
        </p:nvCxnSpPr>
        <p:spPr>
          <a:xfrm>
            <a:off x="9396010" y="5700533"/>
            <a:ext cx="574363" cy="0"/>
          </a:xfrm>
          <a:prstGeom prst="line">
            <a:avLst/>
          </a:prstGeom>
          <a:ln w="31750">
            <a:solidFill>
              <a:srgbClr val="288036"/>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7CF08A1E-F9BC-715A-BCA5-918379D1C8D2}"/>
              </a:ext>
            </a:extLst>
          </p:cNvPr>
          <p:cNvSpPr txBox="1"/>
          <p:nvPr/>
        </p:nvSpPr>
        <p:spPr>
          <a:xfrm>
            <a:off x="9236144" y="5703265"/>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10%</a:t>
            </a:r>
          </a:p>
        </p:txBody>
      </p:sp>
      <p:sp>
        <p:nvSpPr>
          <p:cNvPr id="48" name="TextBox 47">
            <a:extLst>
              <a:ext uri="{FF2B5EF4-FFF2-40B4-BE49-F238E27FC236}">
                <a16:creationId xmlns:a16="http://schemas.microsoft.com/office/drawing/2014/main" id="{197C9B6D-8B9B-15BE-639E-B2DE38A3976B}"/>
              </a:ext>
            </a:extLst>
          </p:cNvPr>
          <p:cNvSpPr txBox="1"/>
          <p:nvPr/>
        </p:nvSpPr>
        <p:spPr>
          <a:xfrm>
            <a:off x="10095128" y="5231441"/>
            <a:ext cx="925178"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25%</a:t>
            </a:r>
          </a:p>
        </p:txBody>
      </p:sp>
      <p:sp>
        <p:nvSpPr>
          <p:cNvPr id="49" name="TextBox 48">
            <a:extLst>
              <a:ext uri="{FF2B5EF4-FFF2-40B4-BE49-F238E27FC236}">
                <a16:creationId xmlns:a16="http://schemas.microsoft.com/office/drawing/2014/main" id="{54A1A533-38C3-59D3-60A5-9EF909796B79}"/>
              </a:ext>
            </a:extLst>
          </p:cNvPr>
          <p:cNvSpPr txBox="1"/>
          <p:nvPr/>
        </p:nvSpPr>
        <p:spPr>
          <a:xfrm>
            <a:off x="10095128" y="5699802"/>
            <a:ext cx="925178"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9%</a:t>
            </a:r>
          </a:p>
        </p:txBody>
      </p:sp>
      <p:cxnSp>
        <p:nvCxnSpPr>
          <p:cNvPr id="50" name="Straight Connector 49">
            <a:extLst>
              <a:ext uri="{FF2B5EF4-FFF2-40B4-BE49-F238E27FC236}">
                <a16:creationId xmlns:a16="http://schemas.microsoft.com/office/drawing/2014/main" id="{8932070A-FF41-F600-7D39-1AC923FF80C7}"/>
              </a:ext>
            </a:extLst>
          </p:cNvPr>
          <p:cNvCxnSpPr/>
          <p:nvPr/>
        </p:nvCxnSpPr>
        <p:spPr>
          <a:xfrm>
            <a:off x="10254996" y="5697068"/>
            <a:ext cx="574363" cy="0"/>
          </a:xfrm>
          <a:prstGeom prst="line">
            <a:avLst/>
          </a:prstGeom>
          <a:ln w="31750">
            <a:solidFill>
              <a:srgbClr val="2E76B9"/>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2347DA9-46EC-9D99-1C1F-14D8AA9ABE32}"/>
              </a:ext>
            </a:extLst>
          </p:cNvPr>
          <p:cNvSpPr txBox="1"/>
          <p:nvPr/>
        </p:nvSpPr>
        <p:spPr>
          <a:xfrm>
            <a:off x="263469" y="518217"/>
            <a:ext cx="7222637" cy="954107"/>
          </a:xfrm>
          <a:prstGeom prst="rect">
            <a:avLst/>
          </a:prstGeom>
          <a:noFill/>
        </p:spPr>
        <p:txBody>
          <a:bodyPr wrap="square" rtlCol="0">
            <a:spAutoFit/>
          </a:bodyPr>
          <a:lstStyle/>
          <a:p>
            <a:pPr lvl="0">
              <a:defRPr/>
            </a:pP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Segoe UI Historic" panose="020B0502040204020203" pitchFamily="34" charset="0"/>
                <a:cs typeface="Segoe UI Historic" panose="020B0502040204020203" pitchFamily="34" charset="0"/>
              </a:rPr>
              <a:t>LOCAL LEARNING COMMUNITY - </a:t>
            </a: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EDUCATION </a:t>
            </a: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Segoe UI Historic" panose="020B0502040204020203" pitchFamily="34" charset="0"/>
                <a:cs typeface="Segoe UI Historic" panose="020B0502040204020203" pitchFamily="34" charset="0"/>
              </a:rPr>
              <a:t>&amp; SKILLS </a:t>
            </a: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PARTICIPATION</a:t>
            </a:r>
          </a:p>
        </p:txBody>
      </p:sp>
      <p:sp>
        <p:nvSpPr>
          <p:cNvPr id="11" name="TextBox 10">
            <a:extLst>
              <a:ext uri="{FF2B5EF4-FFF2-40B4-BE49-F238E27FC236}">
                <a16:creationId xmlns:a16="http://schemas.microsoft.com/office/drawing/2014/main" id="{C0A273AA-AA3B-9D8C-B56A-9DF49E9BD6BE}"/>
              </a:ext>
            </a:extLst>
          </p:cNvPr>
          <p:cNvSpPr txBox="1"/>
          <p:nvPr/>
        </p:nvSpPr>
        <p:spPr>
          <a:xfrm>
            <a:off x="8122688" y="712264"/>
            <a:ext cx="2824797"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LINCOLNSHIRE</a:t>
            </a:r>
          </a:p>
        </p:txBody>
      </p:sp>
      <p:sp>
        <p:nvSpPr>
          <p:cNvPr id="13" name="TextBox 12">
            <a:extLst>
              <a:ext uri="{FF2B5EF4-FFF2-40B4-BE49-F238E27FC236}">
                <a16:creationId xmlns:a16="http://schemas.microsoft.com/office/drawing/2014/main" id="{DD34A933-514C-BF36-570D-CC11E3F7346B}"/>
              </a:ext>
            </a:extLst>
          </p:cNvPr>
          <p:cNvSpPr txBox="1"/>
          <p:nvPr/>
        </p:nvSpPr>
        <p:spPr>
          <a:xfrm>
            <a:off x="10965659" y="5227746"/>
            <a:ext cx="925178" cy="461665"/>
          </a:xfrm>
          <a:prstGeom prst="rect">
            <a:avLst/>
          </a:prstGeom>
          <a:noFill/>
        </p:spPr>
        <p:txBody>
          <a:bodyPr wrap="square" rtlCol="0">
            <a:spAutoFit/>
          </a:bodyPr>
          <a:lstStyle/>
          <a:p>
            <a:pPr algn="ctr"/>
            <a:r>
              <a:rPr lang="en-US" sz="2400" b="1" dirty="0">
                <a:solidFill>
                  <a:srgbClr val="D8397C"/>
                </a:solidFill>
                <a:latin typeface="Arial Nova" panose="020B0504020202020204" pitchFamily="34" charset="0"/>
              </a:rPr>
              <a:t>20%</a:t>
            </a:r>
          </a:p>
        </p:txBody>
      </p:sp>
      <p:sp>
        <p:nvSpPr>
          <p:cNvPr id="25" name="TextBox 24">
            <a:extLst>
              <a:ext uri="{FF2B5EF4-FFF2-40B4-BE49-F238E27FC236}">
                <a16:creationId xmlns:a16="http://schemas.microsoft.com/office/drawing/2014/main" id="{9700C213-1CB8-240B-C15F-13D336BA6896}"/>
              </a:ext>
            </a:extLst>
          </p:cNvPr>
          <p:cNvSpPr txBox="1"/>
          <p:nvPr/>
        </p:nvSpPr>
        <p:spPr>
          <a:xfrm>
            <a:off x="10965659" y="5696107"/>
            <a:ext cx="925178" cy="461665"/>
          </a:xfrm>
          <a:prstGeom prst="rect">
            <a:avLst/>
          </a:prstGeom>
          <a:noFill/>
        </p:spPr>
        <p:txBody>
          <a:bodyPr wrap="square" rtlCol="0">
            <a:spAutoFit/>
          </a:bodyPr>
          <a:lstStyle/>
          <a:p>
            <a:pPr algn="ctr"/>
            <a:r>
              <a:rPr lang="en-US" sz="2400" b="1" dirty="0">
                <a:solidFill>
                  <a:srgbClr val="D8397C"/>
                </a:solidFill>
                <a:latin typeface="Arial Nova" panose="020B0504020202020204" pitchFamily="34" charset="0"/>
              </a:rPr>
              <a:t>20%</a:t>
            </a:r>
          </a:p>
        </p:txBody>
      </p:sp>
      <p:cxnSp>
        <p:nvCxnSpPr>
          <p:cNvPr id="26" name="Straight Connector 25">
            <a:extLst>
              <a:ext uri="{FF2B5EF4-FFF2-40B4-BE49-F238E27FC236}">
                <a16:creationId xmlns:a16="http://schemas.microsoft.com/office/drawing/2014/main" id="{7B050114-2BA9-D05F-68EB-80CB257BC38D}"/>
              </a:ext>
            </a:extLst>
          </p:cNvPr>
          <p:cNvCxnSpPr/>
          <p:nvPr/>
        </p:nvCxnSpPr>
        <p:spPr>
          <a:xfrm>
            <a:off x="11125527" y="5693373"/>
            <a:ext cx="574363" cy="0"/>
          </a:xfrm>
          <a:prstGeom prst="line">
            <a:avLst/>
          </a:prstGeom>
          <a:ln w="31750">
            <a:solidFill>
              <a:srgbClr val="D8397C"/>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F87A1BD-F716-0F8A-E092-DFBEEA707DB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62868" y="1498256"/>
            <a:ext cx="649649" cy="777869"/>
          </a:xfrm>
          <a:prstGeom prst="rect">
            <a:avLst/>
          </a:prstGeom>
        </p:spPr>
      </p:pic>
      <p:pic>
        <p:nvPicPr>
          <p:cNvPr id="36" name="Picture 35">
            <a:extLst>
              <a:ext uri="{FF2B5EF4-FFF2-40B4-BE49-F238E27FC236}">
                <a16:creationId xmlns:a16="http://schemas.microsoft.com/office/drawing/2014/main" id="{B7CEC925-7C6B-D26C-E35A-0206F5253EEA}"/>
              </a:ext>
            </a:extLst>
          </p:cNvPr>
          <p:cNvPicPr>
            <a:picLocks noChangeAspect="1"/>
          </p:cNvPicPr>
          <p:nvPr/>
        </p:nvPicPr>
        <p:blipFill>
          <a:blip r:embed="rId7" cstate="email">
            <a:biLevel thresh="25000"/>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 uri="{28A0092B-C50C-407E-A947-70E740481C1C}">
                <a14:useLocalDpi xmlns:a14="http://schemas.microsoft.com/office/drawing/2010/main"/>
              </a:ext>
            </a:extLst>
          </a:blip>
          <a:stretch>
            <a:fillRect/>
          </a:stretch>
        </p:blipFill>
        <p:spPr>
          <a:xfrm>
            <a:off x="11018184" y="533303"/>
            <a:ext cx="773015" cy="925584"/>
          </a:xfrm>
          <a:prstGeom prst="rect">
            <a:avLst/>
          </a:prstGeom>
        </p:spPr>
      </p:pic>
      <p:pic>
        <p:nvPicPr>
          <p:cNvPr id="7" name="Picture 6">
            <a:extLst>
              <a:ext uri="{FF2B5EF4-FFF2-40B4-BE49-F238E27FC236}">
                <a16:creationId xmlns:a16="http://schemas.microsoft.com/office/drawing/2014/main" id="{9CA1474B-3A92-F253-DF8A-C9C66B8B38C5}"/>
              </a:ext>
            </a:extLst>
          </p:cNvPr>
          <p:cNvPicPr>
            <a:picLocks noChangeAspect="1"/>
          </p:cNvPicPr>
          <p:nvPr/>
        </p:nvPicPr>
        <p:blipFill>
          <a:blip r:embed="rId9"/>
          <a:stretch>
            <a:fillRect/>
          </a:stretch>
        </p:blipFill>
        <p:spPr>
          <a:xfrm>
            <a:off x="10312811" y="1584734"/>
            <a:ext cx="522054" cy="703477"/>
          </a:xfrm>
          <a:prstGeom prst="rect">
            <a:avLst/>
          </a:prstGeom>
        </p:spPr>
      </p:pic>
    </p:spTree>
    <p:extLst>
      <p:ext uri="{BB962C8B-B14F-4D97-AF65-F5344CB8AC3E}">
        <p14:creationId xmlns:p14="http://schemas.microsoft.com/office/powerpoint/2010/main" val="1022452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2984D9-E041-4FA9-B011-4D47EED52240}"/>
              </a:ext>
            </a:extLst>
          </p:cNvPr>
          <p:cNvSpPr txBox="1"/>
          <p:nvPr/>
        </p:nvSpPr>
        <p:spPr>
          <a:xfrm>
            <a:off x="267122" y="1542268"/>
            <a:ext cx="7790206" cy="5281189"/>
          </a:xfrm>
          <a:prstGeom prst="rect">
            <a:avLst/>
          </a:prstGeom>
          <a:noFill/>
        </p:spPr>
        <p:txBody>
          <a:bodyPr wrap="square" rtlCol="0">
            <a:spAutoFit/>
          </a:bodyPr>
          <a:lstStyle/>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Pupils across South Kesteven achieved an average attainment 8 score of 52.2 in 2021/22, (compared to a national average of 48.8), down from 53.5 in 2020/21 but in line with the national trend.  </a:t>
            </a:r>
            <a:endPar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0000"/>
              </a:lnSpc>
              <a:buFontTx/>
              <a:buChar char="-"/>
              <a:defRPr/>
            </a:pP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Apprenticeship starts numbers </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have recovered to 910 in 2021/22 having fallen to 770 in the previous year. </a:t>
            </a:r>
          </a:p>
          <a:p>
            <a:pPr marL="285750" lvl="0" indent="-285750" defTabSz="457200">
              <a:lnSpc>
                <a:spcPct val="110000"/>
              </a:lnSpc>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This latest increase in starts has been driven by increases in those aged 19-24 and 25 plus. Increases in starts can also be seen across all levels though most strongly in the advanced levels.</a:t>
            </a:r>
          </a:p>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The majority (51%) of apprenticeship starts were across the subject areas of ‘Health, Public Services, and Care’ (240 starts – 26%) and ‘Business Administration and Law’ (230 starts – 25%). ‘Engineering and Manufacturing Technologies’ starts were in third place with 120 starts (13%).</a:t>
            </a:r>
            <a:endParaRPr lang="en-US" altLang="en-US" sz="1400" dirty="0">
              <a:solidFill>
                <a:srgbClr val="FF0000"/>
              </a:solidFill>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Similar to other areas, participation levels of those aged 19+ in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community learning</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increased in 2021/22 to 970 (up from a low of 620 in 2020/21), whilst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education and training</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participation numbers have continued to fall, reaching 1,690 in 2021/22, down from a recent high of 2,030 in 2017/18. </a:t>
            </a:r>
            <a:endParaRPr lang="en-US" altLang="en-US" sz="1400" dirty="0">
              <a:solidFill>
                <a:srgbClr val="FF0000"/>
              </a:solidFill>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0000"/>
              </a:lnSpc>
              <a:buFontTx/>
              <a:buChar char="-"/>
              <a:defRPr/>
            </a:pPr>
            <a:r>
              <a:rPr lang="en-US" altLang="en-US" sz="1400" dirty="0">
                <a:solidFill>
                  <a:schemeClr val="bg2">
                    <a:lumMod val="25000"/>
                  </a:schemeClr>
                </a:solidFill>
                <a:latin typeface="Arial Nova" panose="020B0504020202020204" pitchFamily="34" charset="0"/>
                <a:ea typeface="Segoe UI Historic" panose="020B0502040204020203" pitchFamily="34" charset="0"/>
                <a:cs typeface="BrowalliaUPC" panose="020B0604020202020204" pitchFamily="34" charset="-34"/>
              </a:rPr>
              <a:t>South Kesteven has the second-best profile of </a:t>
            </a:r>
            <a:r>
              <a:rPr lang="en-US" altLang="en-US" sz="1400" b="1" dirty="0">
                <a:solidFill>
                  <a:schemeClr val="bg2">
                    <a:lumMod val="25000"/>
                  </a:schemeClr>
                </a:solidFill>
                <a:latin typeface="Arial Nova" panose="020B0504020202020204" pitchFamily="34" charset="0"/>
                <a:ea typeface="Segoe UI Historic" panose="020B0502040204020203" pitchFamily="34" charset="0"/>
                <a:cs typeface="BrowalliaUPC" panose="020B0604020202020204" pitchFamily="34" charset="-34"/>
              </a:rPr>
              <a:t>higher education </a:t>
            </a:r>
            <a:r>
              <a:rPr lang="en-US" altLang="en-US" sz="1400" dirty="0">
                <a:solidFill>
                  <a:schemeClr val="bg2">
                    <a:lumMod val="25000"/>
                  </a:schemeClr>
                </a:solidFill>
                <a:latin typeface="Arial Nova" panose="020B0504020202020204" pitchFamily="34" charset="0"/>
                <a:ea typeface="Segoe UI Historic" panose="020B0502040204020203" pitchFamily="34" charset="0"/>
                <a:cs typeface="BrowalliaUPC" panose="020B0604020202020204" pitchFamily="34" charset="-34"/>
              </a:rPr>
              <a:t>participation in Greater Lincolnshire (behind that of Rutland) with 27% of communities in the top quintile nationally based on the proportion of 16-year-old state-funded mainstream school pupils who go on into higher education. A further quarter of communities are in the second to top quintile, with only 15% appearing in the bottom quintile.</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descr="Audience raising hands during work presentation">
            <a:extLst>
              <a:ext uri="{FF2B5EF4-FFF2-40B4-BE49-F238E27FC236}">
                <a16:creationId xmlns:a16="http://schemas.microsoft.com/office/drawing/2014/main" id="{4F2B1B1F-5407-7B73-58D7-8A7F0C113573}"/>
              </a:ext>
            </a:extLst>
          </p:cNvPr>
          <p:cNvPicPr>
            <a:picLocks noChangeAspect="1"/>
          </p:cNvPicPr>
          <p:nvPr/>
        </p:nvPicPr>
        <p:blipFill rotWithShape="1">
          <a:blip r:embed="rId2" cstate="email">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8088672" y="1537791"/>
            <a:ext cx="3836205" cy="5048907"/>
          </a:xfrm>
          <a:prstGeom prst="rect">
            <a:avLst/>
          </a:prstGeom>
        </p:spPr>
      </p:pic>
      <p:sp>
        <p:nvSpPr>
          <p:cNvPr id="8" name="Rectangle 7">
            <a:extLst>
              <a:ext uri="{FF2B5EF4-FFF2-40B4-BE49-F238E27FC236}">
                <a16:creationId xmlns:a16="http://schemas.microsoft.com/office/drawing/2014/main" id="{E86E95A0-4A46-AF07-3354-3632BEFD86EE}"/>
              </a:ext>
            </a:extLst>
          </p:cNvPr>
          <p:cNvSpPr/>
          <p:nvPr/>
        </p:nvSpPr>
        <p:spPr>
          <a:xfrm>
            <a:off x="8099827" y="1531992"/>
            <a:ext cx="3836204" cy="5054706"/>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descr="A picture containing text, plant, flower, wheel&#10;&#10;Description automatically generated">
            <a:extLst>
              <a:ext uri="{FF2B5EF4-FFF2-40B4-BE49-F238E27FC236}">
                <a16:creationId xmlns:a16="http://schemas.microsoft.com/office/drawing/2014/main" id="{77E6EF5A-055E-2321-71E8-2008A2286B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20612" y="1573965"/>
            <a:ext cx="469899" cy="714246"/>
          </a:xfrm>
          <a:prstGeom prst="rect">
            <a:avLst/>
          </a:prstGeom>
        </p:spPr>
      </p:pic>
      <p:sp>
        <p:nvSpPr>
          <p:cNvPr id="11" name="TextBox 10">
            <a:extLst>
              <a:ext uri="{FF2B5EF4-FFF2-40B4-BE49-F238E27FC236}">
                <a16:creationId xmlns:a16="http://schemas.microsoft.com/office/drawing/2014/main" id="{49B25F82-FECB-F031-A7E3-1980D545C307}"/>
              </a:ext>
            </a:extLst>
          </p:cNvPr>
          <p:cNvSpPr txBox="1"/>
          <p:nvPr/>
        </p:nvSpPr>
        <p:spPr>
          <a:xfrm>
            <a:off x="10036281" y="2335516"/>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11%</a:t>
            </a:r>
          </a:p>
        </p:txBody>
      </p:sp>
      <p:sp>
        <p:nvSpPr>
          <p:cNvPr id="12" name="TextBox 11">
            <a:extLst>
              <a:ext uri="{FF2B5EF4-FFF2-40B4-BE49-F238E27FC236}">
                <a16:creationId xmlns:a16="http://schemas.microsoft.com/office/drawing/2014/main" id="{6036B0EB-9E6A-A8EF-337B-0D48D33317A7}"/>
              </a:ext>
            </a:extLst>
          </p:cNvPr>
          <p:cNvSpPr txBox="1"/>
          <p:nvPr/>
        </p:nvSpPr>
        <p:spPr>
          <a:xfrm>
            <a:off x="8057948" y="2893412"/>
            <a:ext cx="1364831" cy="954107"/>
          </a:xfrm>
          <a:prstGeom prst="rect">
            <a:avLst/>
          </a:prstGeom>
          <a:noFill/>
        </p:spPr>
        <p:txBody>
          <a:bodyPr wrap="square" rtlCol="0">
            <a:spAutoFit/>
          </a:bodyPr>
          <a:lstStyle/>
          <a:p>
            <a:r>
              <a:rPr lang="en-US" sz="1400" b="1" dirty="0">
                <a:latin typeface="Arial Nova" panose="020B0504020202020204" pitchFamily="34" charset="0"/>
              </a:rPr>
              <a:t>Community Learning Participation, 20/21-21/22</a:t>
            </a:r>
          </a:p>
        </p:txBody>
      </p:sp>
      <p:sp>
        <p:nvSpPr>
          <p:cNvPr id="13" name="TextBox 12">
            <a:extLst>
              <a:ext uri="{FF2B5EF4-FFF2-40B4-BE49-F238E27FC236}">
                <a16:creationId xmlns:a16="http://schemas.microsoft.com/office/drawing/2014/main" id="{F7A2CD1D-9E18-B912-C2C9-5CCB15151DD6}"/>
              </a:ext>
            </a:extLst>
          </p:cNvPr>
          <p:cNvSpPr txBox="1"/>
          <p:nvPr/>
        </p:nvSpPr>
        <p:spPr>
          <a:xfrm>
            <a:off x="8068476" y="4974101"/>
            <a:ext cx="1574287" cy="1384995"/>
          </a:xfrm>
          <a:prstGeom prst="rect">
            <a:avLst/>
          </a:prstGeom>
          <a:noFill/>
        </p:spPr>
        <p:txBody>
          <a:bodyPr wrap="square" rtlCol="0">
            <a:spAutoFit/>
          </a:bodyPr>
          <a:lstStyle/>
          <a:p>
            <a:r>
              <a:rPr lang="en-US" sz="1400" b="1" dirty="0">
                <a:latin typeface="Arial Nova" panose="020B0504020202020204" pitchFamily="34" charset="0"/>
              </a:rPr>
              <a:t>% of communities    in lowest /</a:t>
            </a:r>
          </a:p>
          <a:p>
            <a:r>
              <a:rPr lang="en-US" sz="1400" b="1" dirty="0">
                <a:latin typeface="Arial Nova" panose="020B0504020202020204" pitchFamily="34" charset="0"/>
              </a:rPr>
              <a:t>highest quintiles for    HE participation</a:t>
            </a:r>
          </a:p>
        </p:txBody>
      </p:sp>
      <p:sp>
        <p:nvSpPr>
          <p:cNvPr id="14" name="TextBox 13">
            <a:extLst>
              <a:ext uri="{FF2B5EF4-FFF2-40B4-BE49-F238E27FC236}">
                <a16:creationId xmlns:a16="http://schemas.microsoft.com/office/drawing/2014/main" id="{FA879011-A1CA-55E1-F2CE-4FD4391AEFF5}"/>
              </a:ext>
            </a:extLst>
          </p:cNvPr>
          <p:cNvSpPr txBox="1"/>
          <p:nvPr/>
        </p:nvSpPr>
        <p:spPr>
          <a:xfrm>
            <a:off x="8057326" y="6309235"/>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TUNDRA</a:t>
            </a:r>
          </a:p>
        </p:txBody>
      </p:sp>
      <p:sp>
        <p:nvSpPr>
          <p:cNvPr id="19" name="TextBox 18">
            <a:extLst>
              <a:ext uri="{FF2B5EF4-FFF2-40B4-BE49-F238E27FC236}">
                <a16:creationId xmlns:a16="http://schemas.microsoft.com/office/drawing/2014/main" id="{FDC0417E-DB63-FC5C-A80E-650AD9BCB0CC}"/>
              </a:ext>
            </a:extLst>
          </p:cNvPr>
          <p:cNvSpPr txBox="1"/>
          <p:nvPr/>
        </p:nvSpPr>
        <p:spPr>
          <a:xfrm>
            <a:off x="9257734" y="2330182"/>
            <a:ext cx="935031"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18%</a:t>
            </a:r>
          </a:p>
        </p:txBody>
      </p:sp>
      <p:sp>
        <p:nvSpPr>
          <p:cNvPr id="20" name="Up Arrow 19">
            <a:extLst>
              <a:ext uri="{FF2B5EF4-FFF2-40B4-BE49-F238E27FC236}">
                <a16:creationId xmlns:a16="http://schemas.microsoft.com/office/drawing/2014/main" id="{7DF30617-31F2-B014-E341-9D7F044E1E12}"/>
              </a:ext>
            </a:extLst>
          </p:cNvPr>
          <p:cNvSpPr/>
          <p:nvPr/>
        </p:nvSpPr>
        <p:spPr>
          <a:xfrm>
            <a:off x="10784680" y="2054753"/>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Up Arrow 20">
            <a:extLst>
              <a:ext uri="{FF2B5EF4-FFF2-40B4-BE49-F238E27FC236}">
                <a16:creationId xmlns:a16="http://schemas.microsoft.com/office/drawing/2014/main" id="{0F99BE6E-5859-52F5-53C5-2983A568D4FE}"/>
              </a:ext>
            </a:extLst>
          </p:cNvPr>
          <p:cNvSpPr/>
          <p:nvPr/>
        </p:nvSpPr>
        <p:spPr>
          <a:xfrm>
            <a:off x="11569136" y="2054752"/>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82150F3F-F486-7B8A-192C-4C34E75F87EE}"/>
              </a:ext>
            </a:extLst>
          </p:cNvPr>
          <p:cNvSpPr txBox="1"/>
          <p:nvPr/>
        </p:nvSpPr>
        <p:spPr>
          <a:xfrm>
            <a:off x="9183752" y="3159152"/>
            <a:ext cx="1077810"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56%</a:t>
            </a:r>
          </a:p>
        </p:txBody>
      </p:sp>
      <p:sp>
        <p:nvSpPr>
          <p:cNvPr id="23" name="TextBox 22">
            <a:extLst>
              <a:ext uri="{FF2B5EF4-FFF2-40B4-BE49-F238E27FC236}">
                <a16:creationId xmlns:a16="http://schemas.microsoft.com/office/drawing/2014/main" id="{E356CC1A-B8CC-D909-DB02-43AAE02E575B}"/>
              </a:ext>
            </a:extLst>
          </p:cNvPr>
          <p:cNvSpPr txBox="1"/>
          <p:nvPr/>
        </p:nvSpPr>
        <p:spPr>
          <a:xfrm>
            <a:off x="10034186" y="3155065"/>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22%</a:t>
            </a:r>
          </a:p>
        </p:txBody>
      </p:sp>
      <p:sp>
        <p:nvSpPr>
          <p:cNvPr id="24" name="TextBox 23">
            <a:extLst>
              <a:ext uri="{FF2B5EF4-FFF2-40B4-BE49-F238E27FC236}">
                <a16:creationId xmlns:a16="http://schemas.microsoft.com/office/drawing/2014/main" id="{4C2AA330-F66C-0679-FE86-A390E1E5CE84}"/>
              </a:ext>
            </a:extLst>
          </p:cNvPr>
          <p:cNvSpPr txBox="1"/>
          <p:nvPr/>
        </p:nvSpPr>
        <p:spPr>
          <a:xfrm>
            <a:off x="10813618" y="3160454"/>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25%</a:t>
            </a:r>
          </a:p>
        </p:txBody>
      </p:sp>
      <p:sp>
        <p:nvSpPr>
          <p:cNvPr id="25" name="TextBox 24">
            <a:extLst>
              <a:ext uri="{FF2B5EF4-FFF2-40B4-BE49-F238E27FC236}">
                <a16:creationId xmlns:a16="http://schemas.microsoft.com/office/drawing/2014/main" id="{A01E189F-D058-88B6-CE37-87294C77212B}"/>
              </a:ext>
            </a:extLst>
          </p:cNvPr>
          <p:cNvSpPr txBox="1"/>
          <p:nvPr/>
        </p:nvSpPr>
        <p:spPr>
          <a:xfrm>
            <a:off x="9205780" y="4083153"/>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-5%</a:t>
            </a:r>
          </a:p>
        </p:txBody>
      </p:sp>
      <p:sp>
        <p:nvSpPr>
          <p:cNvPr id="26" name="TextBox 25">
            <a:extLst>
              <a:ext uri="{FF2B5EF4-FFF2-40B4-BE49-F238E27FC236}">
                <a16:creationId xmlns:a16="http://schemas.microsoft.com/office/drawing/2014/main" id="{4D6E0F93-F09D-023A-3E66-7C305B89465C}"/>
              </a:ext>
            </a:extLst>
          </p:cNvPr>
          <p:cNvSpPr txBox="1"/>
          <p:nvPr/>
        </p:nvSpPr>
        <p:spPr>
          <a:xfrm>
            <a:off x="10209607" y="4083154"/>
            <a:ext cx="790934"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-5%</a:t>
            </a:r>
          </a:p>
        </p:txBody>
      </p:sp>
      <p:sp>
        <p:nvSpPr>
          <p:cNvPr id="27" name="TextBox 26">
            <a:extLst>
              <a:ext uri="{FF2B5EF4-FFF2-40B4-BE49-F238E27FC236}">
                <a16:creationId xmlns:a16="http://schemas.microsoft.com/office/drawing/2014/main" id="{62DAE339-F1C1-94A7-AC56-23F7C4AD6419}"/>
              </a:ext>
            </a:extLst>
          </p:cNvPr>
          <p:cNvSpPr txBox="1"/>
          <p:nvPr/>
        </p:nvSpPr>
        <p:spPr>
          <a:xfrm>
            <a:off x="11075992" y="4083154"/>
            <a:ext cx="72912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1%</a:t>
            </a:r>
          </a:p>
        </p:txBody>
      </p:sp>
      <p:sp>
        <p:nvSpPr>
          <p:cNvPr id="28" name="Up Arrow 27">
            <a:extLst>
              <a:ext uri="{FF2B5EF4-FFF2-40B4-BE49-F238E27FC236}">
                <a16:creationId xmlns:a16="http://schemas.microsoft.com/office/drawing/2014/main" id="{20DD8588-51BB-FEEC-5E4A-9887946F6847}"/>
              </a:ext>
            </a:extLst>
          </p:cNvPr>
          <p:cNvSpPr/>
          <p:nvPr/>
        </p:nvSpPr>
        <p:spPr>
          <a:xfrm>
            <a:off x="9911591" y="2836147"/>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Up Arrow 28">
            <a:extLst>
              <a:ext uri="{FF2B5EF4-FFF2-40B4-BE49-F238E27FC236}">
                <a16:creationId xmlns:a16="http://schemas.microsoft.com/office/drawing/2014/main" id="{6563AE3F-5BC8-D3E6-35EE-95CE5C717C86}"/>
              </a:ext>
            </a:extLst>
          </p:cNvPr>
          <p:cNvSpPr/>
          <p:nvPr/>
        </p:nvSpPr>
        <p:spPr>
          <a:xfrm>
            <a:off x="10781215" y="2861784"/>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Up Arrow 29">
            <a:extLst>
              <a:ext uri="{FF2B5EF4-FFF2-40B4-BE49-F238E27FC236}">
                <a16:creationId xmlns:a16="http://schemas.microsoft.com/office/drawing/2014/main" id="{E8F8E6D3-9442-E917-2C81-5D64C116668B}"/>
              </a:ext>
            </a:extLst>
          </p:cNvPr>
          <p:cNvSpPr/>
          <p:nvPr/>
        </p:nvSpPr>
        <p:spPr>
          <a:xfrm>
            <a:off x="11565671" y="2861783"/>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p Arrow 30">
            <a:extLst>
              <a:ext uri="{FF2B5EF4-FFF2-40B4-BE49-F238E27FC236}">
                <a16:creationId xmlns:a16="http://schemas.microsoft.com/office/drawing/2014/main" id="{453CF966-9C4D-A236-CBEF-A915AF7A4FDF}"/>
              </a:ext>
            </a:extLst>
          </p:cNvPr>
          <p:cNvSpPr/>
          <p:nvPr/>
        </p:nvSpPr>
        <p:spPr>
          <a:xfrm rot="10800000">
            <a:off x="9908126" y="3767867"/>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Up Arrow 31">
            <a:extLst>
              <a:ext uri="{FF2B5EF4-FFF2-40B4-BE49-F238E27FC236}">
                <a16:creationId xmlns:a16="http://schemas.microsoft.com/office/drawing/2014/main" id="{655D3604-2680-C6CF-A5FD-FE9CC5D2C66B}"/>
              </a:ext>
            </a:extLst>
          </p:cNvPr>
          <p:cNvSpPr/>
          <p:nvPr/>
        </p:nvSpPr>
        <p:spPr>
          <a:xfrm rot="10800000">
            <a:off x="10777750" y="3793504"/>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Up Arrow 32">
            <a:extLst>
              <a:ext uri="{FF2B5EF4-FFF2-40B4-BE49-F238E27FC236}">
                <a16:creationId xmlns:a16="http://schemas.microsoft.com/office/drawing/2014/main" id="{60062371-AD9D-A21E-79B3-E104B26A758B}"/>
              </a:ext>
            </a:extLst>
          </p:cNvPr>
          <p:cNvSpPr/>
          <p:nvPr/>
        </p:nvSpPr>
        <p:spPr>
          <a:xfrm>
            <a:off x="11562206" y="3793503"/>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0A195EAC-23CF-DDBB-8324-D6639D031CF5}"/>
              </a:ext>
            </a:extLst>
          </p:cNvPr>
          <p:cNvSpPr txBox="1"/>
          <p:nvPr/>
        </p:nvSpPr>
        <p:spPr>
          <a:xfrm>
            <a:off x="9236144" y="5234904"/>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15%</a:t>
            </a:r>
          </a:p>
        </p:txBody>
      </p:sp>
      <p:cxnSp>
        <p:nvCxnSpPr>
          <p:cNvPr id="35" name="Straight Connector 34">
            <a:extLst>
              <a:ext uri="{FF2B5EF4-FFF2-40B4-BE49-F238E27FC236}">
                <a16:creationId xmlns:a16="http://schemas.microsoft.com/office/drawing/2014/main" id="{7C0896CE-3DA9-5351-A214-830030A97169}"/>
              </a:ext>
            </a:extLst>
          </p:cNvPr>
          <p:cNvCxnSpPr/>
          <p:nvPr/>
        </p:nvCxnSpPr>
        <p:spPr>
          <a:xfrm>
            <a:off x="9396010" y="5700533"/>
            <a:ext cx="574363" cy="0"/>
          </a:xfrm>
          <a:prstGeom prst="line">
            <a:avLst/>
          </a:prstGeom>
          <a:ln w="31750">
            <a:solidFill>
              <a:srgbClr val="288036"/>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147A26F-D678-C737-7360-1076B5F7BFC7}"/>
              </a:ext>
            </a:extLst>
          </p:cNvPr>
          <p:cNvSpPr txBox="1"/>
          <p:nvPr/>
        </p:nvSpPr>
        <p:spPr>
          <a:xfrm>
            <a:off x="9236144" y="5703265"/>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27%</a:t>
            </a:r>
          </a:p>
        </p:txBody>
      </p:sp>
      <p:sp>
        <p:nvSpPr>
          <p:cNvPr id="37" name="TextBox 36">
            <a:extLst>
              <a:ext uri="{FF2B5EF4-FFF2-40B4-BE49-F238E27FC236}">
                <a16:creationId xmlns:a16="http://schemas.microsoft.com/office/drawing/2014/main" id="{CEF91582-82F9-B565-6329-A324CBE4723D}"/>
              </a:ext>
            </a:extLst>
          </p:cNvPr>
          <p:cNvSpPr txBox="1"/>
          <p:nvPr/>
        </p:nvSpPr>
        <p:spPr>
          <a:xfrm>
            <a:off x="10095128" y="5231441"/>
            <a:ext cx="925178"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25%</a:t>
            </a:r>
          </a:p>
        </p:txBody>
      </p:sp>
      <p:sp>
        <p:nvSpPr>
          <p:cNvPr id="38" name="TextBox 37">
            <a:extLst>
              <a:ext uri="{FF2B5EF4-FFF2-40B4-BE49-F238E27FC236}">
                <a16:creationId xmlns:a16="http://schemas.microsoft.com/office/drawing/2014/main" id="{4B98DE27-6524-B3C2-A767-0721DF5EA1F0}"/>
              </a:ext>
            </a:extLst>
          </p:cNvPr>
          <p:cNvSpPr txBox="1"/>
          <p:nvPr/>
        </p:nvSpPr>
        <p:spPr>
          <a:xfrm>
            <a:off x="10095128" y="5699802"/>
            <a:ext cx="925178"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9%</a:t>
            </a:r>
          </a:p>
        </p:txBody>
      </p:sp>
      <p:cxnSp>
        <p:nvCxnSpPr>
          <p:cNvPr id="39" name="Straight Connector 38">
            <a:extLst>
              <a:ext uri="{FF2B5EF4-FFF2-40B4-BE49-F238E27FC236}">
                <a16:creationId xmlns:a16="http://schemas.microsoft.com/office/drawing/2014/main" id="{BB03C9FB-85E8-D715-C1E1-18EF8C6CFFAB}"/>
              </a:ext>
            </a:extLst>
          </p:cNvPr>
          <p:cNvCxnSpPr/>
          <p:nvPr/>
        </p:nvCxnSpPr>
        <p:spPr>
          <a:xfrm>
            <a:off x="10254996" y="5697068"/>
            <a:ext cx="574363" cy="0"/>
          </a:xfrm>
          <a:prstGeom prst="line">
            <a:avLst/>
          </a:prstGeom>
          <a:ln w="31750">
            <a:solidFill>
              <a:srgbClr val="2E76B9"/>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F565261-F29B-77D8-8717-0EF0A1999DB1}"/>
              </a:ext>
            </a:extLst>
          </p:cNvPr>
          <p:cNvSpPr txBox="1"/>
          <p:nvPr/>
        </p:nvSpPr>
        <p:spPr>
          <a:xfrm>
            <a:off x="8050872" y="2190239"/>
            <a:ext cx="1505723" cy="738664"/>
          </a:xfrm>
          <a:prstGeom prst="rect">
            <a:avLst/>
          </a:prstGeom>
          <a:noFill/>
        </p:spPr>
        <p:txBody>
          <a:bodyPr wrap="square" rtlCol="0">
            <a:spAutoFit/>
          </a:bodyPr>
          <a:lstStyle/>
          <a:p>
            <a:r>
              <a:rPr lang="en-US" sz="1400" b="1" dirty="0">
                <a:latin typeface="Arial Nova" panose="020B0504020202020204" pitchFamily="34" charset="0"/>
              </a:rPr>
              <a:t>Apprenticeship Starts, </a:t>
            </a:r>
          </a:p>
          <a:p>
            <a:r>
              <a:rPr lang="en-US" sz="1400" b="1" dirty="0">
                <a:latin typeface="Arial Nova" panose="020B0504020202020204" pitchFamily="34" charset="0"/>
              </a:rPr>
              <a:t>20/21 - 21/22</a:t>
            </a:r>
          </a:p>
        </p:txBody>
      </p:sp>
      <p:sp>
        <p:nvSpPr>
          <p:cNvPr id="42" name="TextBox 41">
            <a:extLst>
              <a:ext uri="{FF2B5EF4-FFF2-40B4-BE49-F238E27FC236}">
                <a16:creationId xmlns:a16="http://schemas.microsoft.com/office/drawing/2014/main" id="{AC3EB745-D6D3-347E-5FB6-0B3AE23B73D9}"/>
              </a:ext>
            </a:extLst>
          </p:cNvPr>
          <p:cNvSpPr txBox="1"/>
          <p:nvPr/>
        </p:nvSpPr>
        <p:spPr>
          <a:xfrm>
            <a:off x="8048302" y="3840810"/>
            <a:ext cx="1364831" cy="954107"/>
          </a:xfrm>
          <a:prstGeom prst="rect">
            <a:avLst/>
          </a:prstGeom>
          <a:noFill/>
        </p:spPr>
        <p:txBody>
          <a:bodyPr wrap="square" rtlCol="0">
            <a:spAutoFit/>
          </a:bodyPr>
          <a:lstStyle/>
          <a:p>
            <a:r>
              <a:rPr lang="en-US" sz="1400" b="1" dirty="0">
                <a:latin typeface="Arial Nova" panose="020B0504020202020204" pitchFamily="34" charset="0"/>
              </a:rPr>
              <a:t>Education &amp;  Training Participation, 20/21-21/22</a:t>
            </a:r>
          </a:p>
        </p:txBody>
      </p:sp>
      <p:sp>
        <p:nvSpPr>
          <p:cNvPr id="43" name="TextBox 42">
            <a:extLst>
              <a:ext uri="{FF2B5EF4-FFF2-40B4-BE49-F238E27FC236}">
                <a16:creationId xmlns:a16="http://schemas.microsoft.com/office/drawing/2014/main" id="{FFBEAC51-C63B-2173-217E-52D8FDF3CB82}"/>
              </a:ext>
            </a:extLst>
          </p:cNvPr>
          <p:cNvSpPr txBox="1"/>
          <p:nvPr/>
        </p:nvSpPr>
        <p:spPr>
          <a:xfrm>
            <a:off x="8052272" y="4705399"/>
            <a:ext cx="3836203" cy="276999"/>
          </a:xfrm>
          <a:prstGeom prst="rect">
            <a:avLst/>
          </a:prstGeom>
          <a:noFill/>
        </p:spPr>
        <p:txBody>
          <a:bodyPr wrap="square" rtlCol="0">
            <a:spAutoFit/>
          </a:bodyPr>
          <a:lstStyle/>
          <a:p>
            <a:r>
              <a:rPr lang="en-US" sz="1200" b="1" dirty="0">
                <a:latin typeface="Arial Nova" panose="020B0504020202020204" pitchFamily="34" charset="0"/>
              </a:rPr>
              <a:t>Sources: </a:t>
            </a:r>
            <a:r>
              <a:rPr lang="en-US" sz="1200" dirty="0">
                <a:latin typeface="Arial Nova" panose="020B0504020202020204" pitchFamily="34" charset="0"/>
              </a:rPr>
              <a:t>Department for Education</a:t>
            </a:r>
          </a:p>
        </p:txBody>
      </p:sp>
      <p:sp>
        <p:nvSpPr>
          <p:cNvPr id="4" name="Up Arrow 3">
            <a:extLst>
              <a:ext uri="{FF2B5EF4-FFF2-40B4-BE49-F238E27FC236}">
                <a16:creationId xmlns:a16="http://schemas.microsoft.com/office/drawing/2014/main" id="{2A39C8F4-3265-D943-6491-FA76D5D51E6B}"/>
              </a:ext>
            </a:extLst>
          </p:cNvPr>
          <p:cNvSpPr/>
          <p:nvPr/>
        </p:nvSpPr>
        <p:spPr>
          <a:xfrm>
            <a:off x="9915056" y="2029116"/>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259B5EF-A343-1B63-6580-A6BCD1C85684}"/>
              </a:ext>
            </a:extLst>
          </p:cNvPr>
          <p:cNvSpPr txBox="1"/>
          <p:nvPr/>
        </p:nvSpPr>
        <p:spPr>
          <a:xfrm>
            <a:off x="10898591" y="2330939"/>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9%</a:t>
            </a:r>
          </a:p>
        </p:txBody>
      </p:sp>
      <p:sp>
        <p:nvSpPr>
          <p:cNvPr id="44" name="TextBox 43">
            <a:extLst>
              <a:ext uri="{FF2B5EF4-FFF2-40B4-BE49-F238E27FC236}">
                <a16:creationId xmlns:a16="http://schemas.microsoft.com/office/drawing/2014/main" id="{75C7F160-9E5D-96A4-83A8-FEF0687AB882}"/>
              </a:ext>
            </a:extLst>
          </p:cNvPr>
          <p:cNvSpPr txBox="1"/>
          <p:nvPr/>
        </p:nvSpPr>
        <p:spPr>
          <a:xfrm>
            <a:off x="10965659" y="5227746"/>
            <a:ext cx="925178" cy="461665"/>
          </a:xfrm>
          <a:prstGeom prst="rect">
            <a:avLst/>
          </a:prstGeom>
          <a:noFill/>
        </p:spPr>
        <p:txBody>
          <a:bodyPr wrap="square" rtlCol="0">
            <a:spAutoFit/>
          </a:bodyPr>
          <a:lstStyle/>
          <a:p>
            <a:pPr algn="ctr"/>
            <a:r>
              <a:rPr lang="en-US" sz="2400" b="1" dirty="0">
                <a:solidFill>
                  <a:srgbClr val="D8397C"/>
                </a:solidFill>
                <a:latin typeface="Arial Nova" panose="020B0504020202020204" pitchFamily="34" charset="0"/>
              </a:rPr>
              <a:t>20%</a:t>
            </a:r>
          </a:p>
        </p:txBody>
      </p:sp>
      <p:sp>
        <p:nvSpPr>
          <p:cNvPr id="45" name="TextBox 44">
            <a:extLst>
              <a:ext uri="{FF2B5EF4-FFF2-40B4-BE49-F238E27FC236}">
                <a16:creationId xmlns:a16="http://schemas.microsoft.com/office/drawing/2014/main" id="{2AF02F3D-FB3B-9932-88B4-A41C9D34D3A5}"/>
              </a:ext>
            </a:extLst>
          </p:cNvPr>
          <p:cNvSpPr txBox="1"/>
          <p:nvPr/>
        </p:nvSpPr>
        <p:spPr>
          <a:xfrm>
            <a:off x="10965659" y="5696107"/>
            <a:ext cx="925178" cy="461665"/>
          </a:xfrm>
          <a:prstGeom prst="rect">
            <a:avLst/>
          </a:prstGeom>
          <a:noFill/>
        </p:spPr>
        <p:txBody>
          <a:bodyPr wrap="square" rtlCol="0">
            <a:spAutoFit/>
          </a:bodyPr>
          <a:lstStyle/>
          <a:p>
            <a:pPr algn="ctr"/>
            <a:r>
              <a:rPr lang="en-US" sz="2400" b="1" dirty="0">
                <a:solidFill>
                  <a:srgbClr val="D8397C"/>
                </a:solidFill>
                <a:latin typeface="Arial Nova" panose="020B0504020202020204" pitchFamily="34" charset="0"/>
              </a:rPr>
              <a:t>20%</a:t>
            </a:r>
          </a:p>
        </p:txBody>
      </p:sp>
      <p:cxnSp>
        <p:nvCxnSpPr>
          <p:cNvPr id="46" name="Straight Connector 45">
            <a:extLst>
              <a:ext uri="{FF2B5EF4-FFF2-40B4-BE49-F238E27FC236}">
                <a16:creationId xmlns:a16="http://schemas.microsoft.com/office/drawing/2014/main" id="{104B3796-AE58-817F-6837-B2995B9071EC}"/>
              </a:ext>
            </a:extLst>
          </p:cNvPr>
          <p:cNvCxnSpPr/>
          <p:nvPr/>
        </p:nvCxnSpPr>
        <p:spPr>
          <a:xfrm>
            <a:off x="11125527" y="5693373"/>
            <a:ext cx="574363" cy="0"/>
          </a:xfrm>
          <a:prstGeom prst="line">
            <a:avLst/>
          </a:prstGeom>
          <a:ln w="31750">
            <a:solidFill>
              <a:srgbClr val="D8397C"/>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33007177-C979-9B05-A93E-21D18A76F315}"/>
              </a:ext>
            </a:extLst>
          </p:cNvPr>
          <p:cNvSpPr/>
          <p:nvPr/>
        </p:nvSpPr>
        <p:spPr>
          <a:xfrm>
            <a:off x="269034" y="520593"/>
            <a:ext cx="11657757" cy="950617"/>
          </a:xfrm>
          <a:prstGeom prst="rect">
            <a:avLst/>
          </a:prstGeom>
          <a:solidFill>
            <a:srgbClr val="EE9F3F"/>
          </a:solidFill>
          <a:ln>
            <a:noFill/>
          </a:ln>
          <a:effectLst/>
        </p:spPr>
        <p:style>
          <a:lnRef idx="1">
            <a:schemeClr val="accent1"/>
          </a:lnRef>
          <a:fillRef idx="3">
            <a:schemeClr val="accent1"/>
          </a:fillRef>
          <a:effectRef idx="2">
            <a:schemeClr val="accent1"/>
          </a:effectRef>
          <a:fontRef idx="minor">
            <a:schemeClr val="lt1"/>
          </a:fontRef>
        </p:style>
      </p:sp>
      <p:sp>
        <p:nvSpPr>
          <p:cNvPr id="47" name="TextBox 46">
            <a:extLst>
              <a:ext uri="{FF2B5EF4-FFF2-40B4-BE49-F238E27FC236}">
                <a16:creationId xmlns:a16="http://schemas.microsoft.com/office/drawing/2014/main" id="{36A53946-CDB7-8DEB-09A4-45DEB3273E51}"/>
              </a:ext>
            </a:extLst>
          </p:cNvPr>
          <p:cNvSpPr txBox="1"/>
          <p:nvPr/>
        </p:nvSpPr>
        <p:spPr>
          <a:xfrm>
            <a:off x="263469" y="518217"/>
            <a:ext cx="6951147" cy="954107"/>
          </a:xfrm>
          <a:prstGeom prst="rect">
            <a:avLst/>
          </a:prstGeom>
          <a:noFill/>
        </p:spPr>
        <p:txBody>
          <a:bodyPr wrap="square" rtlCol="0">
            <a:spAutoFit/>
          </a:bodyPr>
          <a:lstStyle/>
          <a:p>
            <a:pPr lvl="0">
              <a:defRPr/>
            </a:pP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Segoe UI Historic" panose="020B0502040204020203" pitchFamily="34" charset="0"/>
                <a:cs typeface="Segoe UI Historic" panose="020B0502040204020203" pitchFamily="34" charset="0"/>
              </a:rPr>
              <a:t>LOCAL LEARNING COMMUNITY - </a:t>
            </a: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EDUCATION </a:t>
            </a: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Segoe UI Historic" panose="020B0502040204020203" pitchFamily="34" charset="0"/>
                <a:cs typeface="Segoe UI Historic" panose="020B0502040204020203" pitchFamily="34" charset="0"/>
              </a:rPr>
              <a:t>&amp; SKILLS </a:t>
            </a: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PARTICIPATION</a:t>
            </a:r>
          </a:p>
        </p:txBody>
      </p:sp>
      <p:sp>
        <p:nvSpPr>
          <p:cNvPr id="48" name="TextBox 47">
            <a:extLst>
              <a:ext uri="{FF2B5EF4-FFF2-40B4-BE49-F238E27FC236}">
                <a16:creationId xmlns:a16="http://schemas.microsoft.com/office/drawing/2014/main" id="{569D1DF1-2825-2D9A-CE87-BBB12287B243}"/>
              </a:ext>
            </a:extLst>
          </p:cNvPr>
          <p:cNvSpPr txBox="1"/>
          <p:nvPr/>
        </p:nvSpPr>
        <p:spPr>
          <a:xfrm>
            <a:off x="7415784" y="712264"/>
            <a:ext cx="3531701"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SOUTH KESTEVEN</a:t>
            </a:r>
          </a:p>
        </p:txBody>
      </p:sp>
      <p:pic>
        <p:nvPicPr>
          <p:cNvPr id="6" name="Picture 5">
            <a:extLst>
              <a:ext uri="{FF2B5EF4-FFF2-40B4-BE49-F238E27FC236}">
                <a16:creationId xmlns:a16="http://schemas.microsoft.com/office/drawing/2014/main" id="{309A811D-3C24-F066-4C4C-33F9F57A200A}"/>
              </a:ext>
            </a:extLst>
          </p:cNvPr>
          <p:cNvPicPr>
            <a:picLocks noChangeAspect="1"/>
          </p:cNvPicPr>
          <p:nvPr/>
        </p:nvPicPr>
        <p:blipFill>
          <a:blip r:embed="rId5"/>
          <a:stretch>
            <a:fillRect/>
          </a:stretch>
        </p:blipFill>
        <p:spPr>
          <a:xfrm>
            <a:off x="9246063" y="1504144"/>
            <a:ext cx="725488" cy="811563"/>
          </a:xfrm>
          <a:prstGeom prst="rect">
            <a:avLst/>
          </a:prstGeom>
        </p:spPr>
      </p:pic>
      <p:pic>
        <p:nvPicPr>
          <p:cNvPr id="7" name="Picture 6">
            <a:extLst>
              <a:ext uri="{FF2B5EF4-FFF2-40B4-BE49-F238E27FC236}">
                <a16:creationId xmlns:a16="http://schemas.microsoft.com/office/drawing/2014/main" id="{6FF06381-7CC1-C766-A445-9F9F65D3D56D}"/>
              </a:ext>
            </a:extLst>
          </p:cNvPr>
          <p:cNvPicPr>
            <a:picLocks noChangeAspect="1"/>
          </p:cNvPicPr>
          <p:nvPr/>
        </p:nvPicPr>
        <p:blipFill>
          <a:blip r:embed="rId5">
            <a:biLevel thresh="25000"/>
          </a:blip>
          <a:stretch>
            <a:fillRect/>
          </a:stretch>
        </p:blipFill>
        <p:spPr>
          <a:xfrm>
            <a:off x="10945983" y="496641"/>
            <a:ext cx="878871" cy="983144"/>
          </a:xfrm>
          <a:prstGeom prst="rect">
            <a:avLst/>
          </a:prstGeom>
        </p:spPr>
      </p:pic>
      <p:pic>
        <p:nvPicPr>
          <p:cNvPr id="15" name="Picture 14">
            <a:extLst>
              <a:ext uri="{FF2B5EF4-FFF2-40B4-BE49-F238E27FC236}">
                <a16:creationId xmlns:a16="http://schemas.microsoft.com/office/drawing/2014/main" id="{4BF9B1AA-71E5-9B79-4FDB-A0000B0B1317}"/>
              </a:ext>
            </a:extLst>
          </p:cNvPr>
          <p:cNvPicPr>
            <a:picLocks noChangeAspect="1"/>
          </p:cNvPicPr>
          <p:nvPr/>
        </p:nvPicPr>
        <p:blipFill>
          <a:blip r:embed="rId6"/>
          <a:stretch>
            <a:fillRect/>
          </a:stretch>
        </p:blipFill>
        <p:spPr>
          <a:xfrm>
            <a:off x="10312811" y="1584734"/>
            <a:ext cx="522054" cy="703477"/>
          </a:xfrm>
          <a:prstGeom prst="rect">
            <a:avLst/>
          </a:prstGeom>
        </p:spPr>
      </p:pic>
    </p:spTree>
    <p:extLst>
      <p:ext uri="{BB962C8B-B14F-4D97-AF65-F5344CB8AC3E}">
        <p14:creationId xmlns:p14="http://schemas.microsoft.com/office/powerpoint/2010/main" val="1748203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descr="Steel workers walking in a factory">
            <a:extLst>
              <a:ext uri="{FF2B5EF4-FFF2-40B4-BE49-F238E27FC236}">
                <a16:creationId xmlns:a16="http://schemas.microsoft.com/office/drawing/2014/main" id="{B346739A-271A-D1E6-A41C-0740E8A6CB88}"/>
              </a:ext>
            </a:extLst>
          </p:cNvPr>
          <p:cNvPicPr>
            <a:picLocks noChangeAspect="1"/>
          </p:cNvPicPr>
          <p:nvPr/>
        </p:nvPicPr>
        <p:blipFill rotWithShape="1">
          <a:blip r:embed="rId3" cstate="email">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8089553" y="1529923"/>
            <a:ext cx="3838908" cy="5058843"/>
          </a:xfrm>
          <a:prstGeom prst="rect">
            <a:avLst/>
          </a:prstGeom>
        </p:spPr>
      </p:pic>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D8397C"/>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452984D9-E041-4FA9-B011-4D47EED52240}"/>
              </a:ext>
            </a:extLst>
          </p:cNvPr>
          <p:cNvSpPr txBox="1"/>
          <p:nvPr/>
        </p:nvSpPr>
        <p:spPr>
          <a:xfrm>
            <a:off x="267122" y="1495428"/>
            <a:ext cx="7790206" cy="5069849"/>
          </a:xfrm>
          <a:prstGeom prst="rect">
            <a:avLst/>
          </a:prstGeom>
          <a:noFill/>
        </p:spPr>
        <p:txBody>
          <a:bodyPr wrap="square" rtlCol="0">
            <a:spAutoFit/>
          </a:bodyPr>
          <a:lstStyle/>
          <a:p>
            <a:pPr marL="285750" indent="-285750" defTabSz="457200">
              <a:lnSpc>
                <a:spcPct val="110000"/>
              </a:lnSpc>
              <a:spcAft>
                <a:spcPts val="4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18% of the resident population aged 16 plus are in either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‘Process, plant, and machine operative’ or ‘Elementary’ occupations</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This is lower than the Greater Lincolnshire average (24%) and slightly higher than the national average (17%).</a:t>
            </a:r>
          </a:p>
          <a:p>
            <a:pPr marL="285750" indent="-285750" defTabSz="457200">
              <a:lnSpc>
                <a:spcPct val="110000"/>
              </a:lnSpc>
              <a:spcAft>
                <a:spcPts val="4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We estimate that around 33% of all residents in work earn below £20,319 per annum (AEB low-pay indicator). This compares with around 33% across Greater Lincolnshire and 30% nationally.</a:t>
            </a:r>
          </a:p>
          <a:p>
            <a:pPr marL="285750" indent="-285750" defTabSz="457200">
              <a:lnSpc>
                <a:spcPct val="110000"/>
              </a:lnSpc>
              <a:spcAft>
                <a:spcPts val="4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On average, the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basic hours worked (excluding overtime)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by full-time workers who are resident in South Kesteven align with the Greater Lincolnshire and national average at  37.5 hours per week. </a:t>
            </a:r>
          </a:p>
          <a:p>
            <a:pPr marL="285750" indent="-285750" defTabSz="457200">
              <a:lnSpc>
                <a:spcPct val="110000"/>
              </a:lnSpc>
              <a:spcAft>
                <a:spcPts val="4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Based on the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claimant count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(the number of people claiming Jobseeker's Allowance plus those who claim Universal Credit and are required to seek work and be available for work), 2.7% of working-age residents were claiming an out-of-work benefit compared to 3.4% across Greater Lincolnshire, and 3.7% nationally.</a:t>
            </a:r>
          </a:p>
          <a:p>
            <a:pPr marL="285750" indent="-285750" defTabSz="457200">
              <a:lnSpc>
                <a:spcPct val="110000"/>
              </a:lnSpc>
              <a:spcAft>
                <a:spcPts val="4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As of February 2023, 10,631 South Kesteven residents claimed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Universal Credit</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Of these, 40% (4,239 residents) were in work (compared to 37% across Greater Lincolnshire and 36% nationally), whilst 21% (2,188 residents) were searching for work (compared to 21% across Greater Lincolnshire and 24% nationally). </a:t>
            </a:r>
          </a:p>
          <a:p>
            <a:pPr marL="285750" indent="-285750" defTabSz="457200">
              <a:lnSpc>
                <a:spcPct val="110000"/>
              </a:lnSpc>
              <a:spcAft>
                <a:spcPts val="4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5.3% of working-age South Kesteven residents (4,560 people) are disabled, and their day-to-day activities are limited. This is lower than the Greater Lincolnshire (6.6%) and national (5.8%) averages.</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D3E58AAA-0622-FD94-8DB5-E9FF9F560A06}"/>
              </a:ext>
            </a:extLst>
          </p:cNvPr>
          <p:cNvSpPr txBox="1"/>
          <p:nvPr/>
        </p:nvSpPr>
        <p:spPr>
          <a:xfrm>
            <a:off x="265477" y="516418"/>
            <a:ext cx="612805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Segoe UI Historic" panose="020B0502040204020203" pitchFamily="34" charset="0"/>
                <a:cs typeface="Segoe UI Historic" panose="020B0502040204020203" pitchFamily="34" charset="0"/>
              </a:rPr>
              <a:t>LOCAL LEARNING COMMUNITY - </a:t>
            </a: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ECONOMIC PARTICIPATION</a:t>
            </a:r>
          </a:p>
        </p:txBody>
      </p:sp>
      <p:sp>
        <p:nvSpPr>
          <p:cNvPr id="8" name="Rectangle 7">
            <a:extLst>
              <a:ext uri="{FF2B5EF4-FFF2-40B4-BE49-F238E27FC236}">
                <a16:creationId xmlns:a16="http://schemas.microsoft.com/office/drawing/2014/main" id="{1DCBFF79-A073-9A84-1885-FE183663C7AA}"/>
              </a:ext>
            </a:extLst>
          </p:cNvPr>
          <p:cNvSpPr/>
          <p:nvPr/>
        </p:nvSpPr>
        <p:spPr>
          <a:xfrm>
            <a:off x="8089553" y="1531992"/>
            <a:ext cx="3836204" cy="5054706"/>
          </a:xfrm>
          <a:prstGeom prst="rect">
            <a:avLst/>
          </a:prstGeom>
          <a:solidFill>
            <a:srgbClr val="D8397C">
              <a:alpha val="19909"/>
            </a:srgbClr>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descr="A picture containing text, plant, flower, wheel&#10;&#10;Description automatically generated">
            <a:extLst>
              <a:ext uri="{FF2B5EF4-FFF2-40B4-BE49-F238E27FC236}">
                <a16:creationId xmlns:a16="http://schemas.microsoft.com/office/drawing/2014/main" id="{86B00E7C-643A-2502-39B5-6F54915830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20612" y="1573965"/>
            <a:ext cx="469899" cy="714246"/>
          </a:xfrm>
          <a:prstGeom prst="rect">
            <a:avLst/>
          </a:prstGeom>
        </p:spPr>
      </p:pic>
      <p:sp>
        <p:nvSpPr>
          <p:cNvPr id="12" name="TextBox 11">
            <a:extLst>
              <a:ext uri="{FF2B5EF4-FFF2-40B4-BE49-F238E27FC236}">
                <a16:creationId xmlns:a16="http://schemas.microsoft.com/office/drawing/2014/main" id="{6BB58022-11F3-C46F-A902-BACD1C6F9288}"/>
              </a:ext>
            </a:extLst>
          </p:cNvPr>
          <p:cNvSpPr txBox="1"/>
          <p:nvPr/>
        </p:nvSpPr>
        <p:spPr>
          <a:xfrm>
            <a:off x="8050872" y="2148199"/>
            <a:ext cx="1505723" cy="830997"/>
          </a:xfrm>
          <a:prstGeom prst="rect">
            <a:avLst/>
          </a:prstGeom>
          <a:noFill/>
        </p:spPr>
        <p:txBody>
          <a:bodyPr wrap="square" rtlCol="0">
            <a:spAutoFit/>
          </a:bodyPr>
          <a:lstStyle/>
          <a:p>
            <a:r>
              <a:rPr lang="en-US" sz="1200" b="1" dirty="0">
                <a:latin typeface="Arial Nova" panose="020B0504020202020204" pitchFamily="34" charset="0"/>
              </a:rPr>
              <a:t>% of resident population aged 16+ in ‘labour intensive’ roles</a:t>
            </a:r>
          </a:p>
        </p:txBody>
      </p:sp>
      <p:sp>
        <p:nvSpPr>
          <p:cNvPr id="14" name="TextBox 13">
            <a:extLst>
              <a:ext uri="{FF2B5EF4-FFF2-40B4-BE49-F238E27FC236}">
                <a16:creationId xmlns:a16="http://schemas.microsoft.com/office/drawing/2014/main" id="{B223764D-36AF-7C40-7CAE-4FFF35DC8C8E}"/>
              </a:ext>
            </a:extLst>
          </p:cNvPr>
          <p:cNvSpPr txBox="1"/>
          <p:nvPr/>
        </p:nvSpPr>
        <p:spPr>
          <a:xfrm>
            <a:off x="10036281" y="2335516"/>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24%</a:t>
            </a:r>
          </a:p>
        </p:txBody>
      </p:sp>
      <p:sp>
        <p:nvSpPr>
          <p:cNvPr id="19" name="TextBox 18">
            <a:extLst>
              <a:ext uri="{FF2B5EF4-FFF2-40B4-BE49-F238E27FC236}">
                <a16:creationId xmlns:a16="http://schemas.microsoft.com/office/drawing/2014/main" id="{001487DC-233D-CF0F-9829-56EA65A6DF90}"/>
              </a:ext>
            </a:extLst>
          </p:cNvPr>
          <p:cNvSpPr txBox="1"/>
          <p:nvPr/>
        </p:nvSpPr>
        <p:spPr>
          <a:xfrm>
            <a:off x="10898591" y="2330939"/>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17%</a:t>
            </a:r>
          </a:p>
        </p:txBody>
      </p:sp>
      <p:sp>
        <p:nvSpPr>
          <p:cNvPr id="20" name="TextBox 19">
            <a:extLst>
              <a:ext uri="{FF2B5EF4-FFF2-40B4-BE49-F238E27FC236}">
                <a16:creationId xmlns:a16="http://schemas.microsoft.com/office/drawing/2014/main" id="{05A88410-F2E9-F503-A1D8-D3BD662F6E06}"/>
              </a:ext>
            </a:extLst>
          </p:cNvPr>
          <p:cNvSpPr txBox="1"/>
          <p:nvPr/>
        </p:nvSpPr>
        <p:spPr>
          <a:xfrm>
            <a:off x="8048301" y="3165617"/>
            <a:ext cx="1420427" cy="830997"/>
          </a:xfrm>
          <a:prstGeom prst="rect">
            <a:avLst/>
          </a:prstGeom>
          <a:noFill/>
        </p:spPr>
        <p:txBody>
          <a:bodyPr wrap="square" rtlCol="0">
            <a:spAutoFit/>
          </a:bodyPr>
          <a:lstStyle/>
          <a:p>
            <a:r>
              <a:rPr lang="en-US" sz="1200" b="1" dirty="0">
                <a:latin typeface="Arial Nova" panose="020B0504020202020204" pitchFamily="34" charset="0"/>
              </a:rPr>
              <a:t>Median basic hours worked per week by full-time workers</a:t>
            </a:r>
          </a:p>
        </p:txBody>
      </p:sp>
      <p:sp>
        <p:nvSpPr>
          <p:cNvPr id="21" name="TextBox 20">
            <a:extLst>
              <a:ext uri="{FF2B5EF4-FFF2-40B4-BE49-F238E27FC236}">
                <a16:creationId xmlns:a16="http://schemas.microsoft.com/office/drawing/2014/main" id="{6F30AB4E-4653-27D4-5366-B6E9CAA7E186}"/>
              </a:ext>
            </a:extLst>
          </p:cNvPr>
          <p:cNvSpPr txBox="1"/>
          <p:nvPr/>
        </p:nvSpPr>
        <p:spPr>
          <a:xfrm>
            <a:off x="8048303" y="4366318"/>
            <a:ext cx="1209432" cy="1015663"/>
          </a:xfrm>
          <a:prstGeom prst="rect">
            <a:avLst/>
          </a:prstGeom>
          <a:noFill/>
        </p:spPr>
        <p:txBody>
          <a:bodyPr wrap="square" rtlCol="0">
            <a:spAutoFit/>
          </a:bodyPr>
          <a:lstStyle/>
          <a:p>
            <a:r>
              <a:rPr lang="en-US" sz="1200" b="1" dirty="0">
                <a:latin typeface="Arial Nova" panose="020B0504020202020204" pitchFamily="34" charset="0"/>
              </a:rPr>
              <a:t>Claimant count as a % of working age residents (Feb 2023)</a:t>
            </a:r>
          </a:p>
        </p:txBody>
      </p:sp>
      <p:sp>
        <p:nvSpPr>
          <p:cNvPr id="22" name="TextBox 21">
            <a:extLst>
              <a:ext uri="{FF2B5EF4-FFF2-40B4-BE49-F238E27FC236}">
                <a16:creationId xmlns:a16="http://schemas.microsoft.com/office/drawing/2014/main" id="{07D262C2-CC3C-78F4-EA00-B37690B482EA}"/>
              </a:ext>
            </a:extLst>
          </p:cNvPr>
          <p:cNvSpPr txBox="1"/>
          <p:nvPr/>
        </p:nvSpPr>
        <p:spPr>
          <a:xfrm>
            <a:off x="8068476" y="5604716"/>
            <a:ext cx="1488119" cy="830997"/>
          </a:xfrm>
          <a:prstGeom prst="rect">
            <a:avLst/>
          </a:prstGeom>
          <a:noFill/>
        </p:spPr>
        <p:txBody>
          <a:bodyPr wrap="square" rtlCol="0">
            <a:spAutoFit/>
          </a:bodyPr>
          <a:lstStyle/>
          <a:p>
            <a:r>
              <a:rPr lang="en-US" sz="1200" b="1" dirty="0">
                <a:latin typeface="Arial Nova" panose="020B0504020202020204" pitchFamily="34" charset="0"/>
              </a:rPr>
              <a:t>% of Universal Credit claimants in work (Feb 2023)</a:t>
            </a:r>
          </a:p>
        </p:txBody>
      </p:sp>
      <p:sp>
        <p:nvSpPr>
          <p:cNvPr id="23" name="TextBox 22">
            <a:extLst>
              <a:ext uri="{FF2B5EF4-FFF2-40B4-BE49-F238E27FC236}">
                <a16:creationId xmlns:a16="http://schemas.microsoft.com/office/drawing/2014/main" id="{80012A4C-4EE8-5118-3079-31729AC66110}"/>
              </a:ext>
            </a:extLst>
          </p:cNvPr>
          <p:cNvSpPr txBox="1"/>
          <p:nvPr/>
        </p:nvSpPr>
        <p:spPr>
          <a:xfrm>
            <a:off x="8057326" y="6330255"/>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Department for Work and Pensions</a:t>
            </a:r>
          </a:p>
        </p:txBody>
      </p:sp>
      <p:sp>
        <p:nvSpPr>
          <p:cNvPr id="4" name="TextBox 3">
            <a:extLst>
              <a:ext uri="{FF2B5EF4-FFF2-40B4-BE49-F238E27FC236}">
                <a16:creationId xmlns:a16="http://schemas.microsoft.com/office/drawing/2014/main" id="{C4C72550-0EAE-63DD-F837-9780C40ED2A2}"/>
              </a:ext>
            </a:extLst>
          </p:cNvPr>
          <p:cNvSpPr txBox="1"/>
          <p:nvPr/>
        </p:nvSpPr>
        <p:spPr>
          <a:xfrm>
            <a:off x="9257734" y="2330182"/>
            <a:ext cx="935031"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18%</a:t>
            </a:r>
          </a:p>
        </p:txBody>
      </p:sp>
      <p:sp>
        <p:nvSpPr>
          <p:cNvPr id="30" name="TextBox 29">
            <a:extLst>
              <a:ext uri="{FF2B5EF4-FFF2-40B4-BE49-F238E27FC236}">
                <a16:creationId xmlns:a16="http://schemas.microsoft.com/office/drawing/2014/main" id="{2DFF0FD2-E0FA-B70D-F8E7-CF98F7BCA55A}"/>
              </a:ext>
            </a:extLst>
          </p:cNvPr>
          <p:cNvSpPr txBox="1"/>
          <p:nvPr/>
        </p:nvSpPr>
        <p:spPr>
          <a:xfrm>
            <a:off x="9183752" y="3337822"/>
            <a:ext cx="1077810"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37.5</a:t>
            </a:r>
          </a:p>
        </p:txBody>
      </p:sp>
      <p:sp>
        <p:nvSpPr>
          <p:cNvPr id="31" name="TextBox 30">
            <a:extLst>
              <a:ext uri="{FF2B5EF4-FFF2-40B4-BE49-F238E27FC236}">
                <a16:creationId xmlns:a16="http://schemas.microsoft.com/office/drawing/2014/main" id="{4EEB303E-8EBD-590C-2329-46E8E7FA06EE}"/>
              </a:ext>
            </a:extLst>
          </p:cNvPr>
          <p:cNvSpPr txBox="1"/>
          <p:nvPr/>
        </p:nvSpPr>
        <p:spPr>
          <a:xfrm>
            <a:off x="10034186" y="3333735"/>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37.5</a:t>
            </a:r>
          </a:p>
        </p:txBody>
      </p:sp>
      <p:sp>
        <p:nvSpPr>
          <p:cNvPr id="32" name="TextBox 31">
            <a:extLst>
              <a:ext uri="{FF2B5EF4-FFF2-40B4-BE49-F238E27FC236}">
                <a16:creationId xmlns:a16="http://schemas.microsoft.com/office/drawing/2014/main" id="{375DCB28-2B2F-6AD7-F33D-000E9A6B2716}"/>
              </a:ext>
            </a:extLst>
          </p:cNvPr>
          <p:cNvSpPr txBox="1"/>
          <p:nvPr/>
        </p:nvSpPr>
        <p:spPr>
          <a:xfrm>
            <a:off x="10906165" y="3339124"/>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37.5</a:t>
            </a:r>
          </a:p>
        </p:txBody>
      </p:sp>
      <p:sp>
        <p:nvSpPr>
          <p:cNvPr id="33" name="TextBox 32">
            <a:extLst>
              <a:ext uri="{FF2B5EF4-FFF2-40B4-BE49-F238E27FC236}">
                <a16:creationId xmlns:a16="http://schemas.microsoft.com/office/drawing/2014/main" id="{37760E44-8112-F3B5-4089-AC86E6FEB663}"/>
              </a:ext>
            </a:extLst>
          </p:cNvPr>
          <p:cNvSpPr txBox="1"/>
          <p:nvPr/>
        </p:nvSpPr>
        <p:spPr>
          <a:xfrm>
            <a:off x="9220081" y="4629681"/>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2.7%</a:t>
            </a:r>
          </a:p>
        </p:txBody>
      </p:sp>
      <p:sp>
        <p:nvSpPr>
          <p:cNvPr id="34" name="TextBox 33">
            <a:extLst>
              <a:ext uri="{FF2B5EF4-FFF2-40B4-BE49-F238E27FC236}">
                <a16:creationId xmlns:a16="http://schemas.microsoft.com/office/drawing/2014/main" id="{17555AE4-F6B2-E6B1-7219-54EDE3F18BF6}"/>
              </a:ext>
            </a:extLst>
          </p:cNvPr>
          <p:cNvSpPr txBox="1"/>
          <p:nvPr/>
        </p:nvSpPr>
        <p:spPr>
          <a:xfrm>
            <a:off x="10082897" y="4629682"/>
            <a:ext cx="911005"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3.4%</a:t>
            </a:r>
          </a:p>
        </p:txBody>
      </p:sp>
      <p:sp>
        <p:nvSpPr>
          <p:cNvPr id="35" name="TextBox 34">
            <a:extLst>
              <a:ext uri="{FF2B5EF4-FFF2-40B4-BE49-F238E27FC236}">
                <a16:creationId xmlns:a16="http://schemas.microsoft.com/office/drawing/2014/main" id="{86D66B6C-1FB6-4CA7-D7CA-827B37844B0A}"/>
              </a:ext>
            </a:extLst>
          </p:cNvPr>
          <p:cNvSpPr txBox="1"/>
          <p:nvPr/>
        </p:nvSpPr>
        <p:spPr>
          <a:xfrm>
            <a:off x="10941983" y="4629682"/>
            <a:ext cx="911005"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3.7%</a:t>
            </a:r>
          </a:p>
        </p:txBody>
      </p:sp>
      <p:sp>
        <p:nvSpPr>
          <p:cNvPr id="44" name="TextBox 43">
            <a:extLst>
              <a:ext uri="{FF2B5EF4-FFF2-40B4-BE49-F238E27FC236}">
                <a16:creationId xmlns:a16="http://schemas.microsoft.com/office/drawing/2014/main" id="{E96F1FA2-3A3D-715D-EEAA-192A2C3FA65B}"/>
              </a:ext>
            </a:extLst>
          </p:cNvPr>
          <p:cNvSpPr txBox="1"/>
          <p:nvPr/>
        </p:nvSpPr>
        <p:spPr>
          <a:xfrm>
            <a:off x="9261545" y="5823479"/>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40%</a:t>
            </a:r>
          </a:p>
        </p:txBody>
      </p:sp>
      <p:sp>
        <p:nvSpPr>
          <p:cNvPr id="48" name="TextBox 47">
            <a:extLst>
              <a:ext uri="{FF2B5EF4-FFF2-40B4-BE49-F238E27FC236}">
                <a16:creationId xmlns:a16="http://schemas.microsoft.com/office/drawing/2014/main" id="{197C9B6D-8B9B-15BE-639E-B2DE38A3976B}"/>
              </a:ext>
            </a:extLst>
          </p:cNvPr>
          <p:cNvSpPr txBox="1"/>
          <p:nvPr/>
        </p:nvSpPr>
        <p:spPr>
          <a:xfrm>
            <a:off x="10103595" y="5820016"/>
            <a:ext cx="925178"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37%</a:t>
            </a:r>
          </a:p>
        </p:txBody>
      </p:sp>
      <p:sp>
        <p:nvSpPr>
          <p:cNvPr id="13" name="TextBox 12">
            <a:extLst>
              <a:ext uri="{FF2B5EF4-FFF2-40B4-BE49-F238E27FC236}">
                <a16:creationId xmlns:a16="http://schemas.microsoft.com/office/drawing/2014/main" id="{18763106-647C-D7F1-E7F9-8435B94C7E41}"/>
              </a:ext>
            </a:extLst>
          </p:cNvPr>
          <p:cNvSpPr txBox="1"/>
          <p:nvPr/>
        </p:nvSpPr>
        <p:spPr>
          <a:xfrm>
            <a:off x="10983266" y="5820016"/>
            <a:ext cx="911005"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36%</a:t>
            </a:r>
          </a:p>
        </p:txBody>
      </p:sp>
      <p:sp>
        <p:nvSpPr>
          <p:cNvPr id="25" name="TextBox 24">
            <a:extLst>
              <a:ext uri="{FF2B5EF4-FFF2-40B4-BE49-F238E27FC236}">
                <a16:creationId xmlns:a16="http://schemas.microsoft.com/office/drawing/2014/main" id="{DAD8B6B7-F7C4-D750-D9EA-756B3E3A5CF2}"/>
              </a:ext>
            </a:extLst>
          </p:cNvPr>
          <p:cNvSpPr txBox="1"/>
          <p:nvPr/>
        </p:nvSpPr>
        <p:spPr>
          <a:xfrm>
            <a:off x="8053362" y="2876595"/>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2021 Census, Office for National Statistics</a:t>
            </a:r>
          </a:p>
        </p:txBody>
      </p:sp>
      <p:sp>
        <p:nvSpPr>
          <p:cNvPr id="26" name="TextBox 25">
            <a:extLst>
              <a:ext uri="{FF2B5EF4-FFF2-40B4-BE49-F238E27FC236}">
                <a16:creationId xmlns:a16="http://schemas.microsoft.com/office/drawing/2014/main" id="{6C419E77-EFB8-7566-7308-6FC247BCFDFE}"/>
              </a:ext>
            </a:extLst>
          </p:cNvPr>
          <p:cNvSpPr txBox="1"/>
          <p:nvPr/>
        </p:nvSpPr>
        <p:spPr>
          <a:xfrm>
            <a:off x="8048301" y="3891757"/>
            <a:ext cx="3836203" cy="461665"/>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2022</a:t>
            </a:r>
            <a:r>
              <a:rPr lang="en-US" sz="1200" b="1" dirty="0">
                <a:latin typeface="Arial Nova" panose="020B0504020202020204" pitchFamily="34" charset="0"/>
              </a:rPr>
              <a:t> </a:t>
            </a:r>
            <a:r>
              <a:rPr lang="en-US" sz="1200" dirty="0">
                <a:latin typeface="Arial Nova" panose="020B0504020202020204" pitchFamily="34" charset="0"/>
              </a:rPr>
              <a:t>Annual Survey of Hours and Earnings, Office for National Statistics</a:t>
            </a:r>
          </a:p>
        </p:txBody>
      </p:sp>
      <p:sp>
        <p:nvSpPr>
          <p:cNvPr id="36" name="TextBox 35">
            <a:extLst>
              <a:ext uri="{FF2B5EF4-FFF2-40B4-BE49-F238E27FC236}">
                <a16:creationId xmlns:a16="http://schemas.microsoft.com/office/drawing/2014/main" id="{CD2EC2ED-4924-D598-F5AB-9793BE966FE9}"/>
              </a:ext>
            </a:extLst>
          </p:cNvPr>
          <p:cNvSpPr txBox="1"/>
          <p:nvPr/>
        </p:nvSpPr>
        <p:spPr>
          <a:xfrm>
            <a:off x="8040482" y="5299150"/>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Office for National Statistics</a:t>
            </a:r>
          </a:p>
        </p:txBody>
      </p:sp>
      <p:sp>
        <p:nvSpPr>
          <p:cNvPr id="3" name="TextBox 2">
            <a:extLst>
              <a:ext uri="{FF2B5EF4-FFF2-40B4-BE49-F238E27FC236}">
                <a16:creationId xmlns:a16="http://schemas.microsoft.com/office/drawing/2014/main" id="{132C17A1-8A79-53A8-D460-C259F6B61D99}"/>
              </a:ext>
            </a:extLst>
          </p:cNvPr>
          <p:cNvSpPr txBox="1"/>
          <p:nvPr/>
        </p:nvSpPr>
        <p:spPr>
          <a:xfrm>
            <a:off x="7415784" y="712264"/>
            <a:ext cx="3531701"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SOUTH KESTEVEN</a:t>
            </a:r>
          </a:p>
        </p:txBody>
      </p:sp>
      <p:pic>
        <p:nvPicPr>
          <p:cNvPr id="6" name="Picture 5">
            <a:extLst>
              <a:ext uri="{FF2B5EF4-FFF2-40B4-BE49-F238E27FC236}">
                <a16:creationId xmlns:a16="http://schemas.microsoft.com/office/drawing/2014/main" id="{B800C5C0-BCFF-9CE3-AF3E-6AF0386B2E90}"/>
              </a:ext>
            </a:extLst>
          </p:cNvPr>
          <p:cNvPicPr>
            <a:picLocks noChangeAspect="1"/>
          </p:cNvPicPr>
          <p:nvPr/>
        </p:nvPicPr>
        <p:blipFill>
          <a:blip r:embed="rId6"/>
          <a:stretch>
            <a:fillRect/>
          </a:stretch>
        </p:blipFill>
        <p:spPr>
          <a:xfrm>
            <a:off x="9246063" y="1504144"/>
            <a:ext cx="725488" cy="811563"/>
          </a:xfrm>
          <a:prstGeom prst="rect">
            <a:avLst/>
          </a:prstGeom>
        </p:spPr>
      </p:pic>
      <p:pic>
        <p:nvPicPr>
          <p:cNvPr id="7" name="Picture 6">
            <a:extLst>
              <a:ext uri="{FF2B5EF4-FFF2-40B4-BE49-F238E27FC236}">
                <a16:creationId xmlns:a16="http://schemas.microsoft.com/office/drawing/2014/main" id="{11CEB23A-2504-9E5E-7B4E-D035B87388A0}"/>
              </a:ext>
            </a:extLst>
          </p:cNvPr>
          <p:cNvPicPr>
            <a:picLocks noChangeAspect="1"/>
          </p:cNvPicPr>
          <p:nvPr/>
        </p:nvPicPr>
        <p:blipFill>
          <a:blip r:embed="rId6">
            <a:biLevel thresh="25000"/>
          </a:blip>
          <a:stretch>
            <a:fillRect/>
          </a:stretch>
        </p:blipFill>
        <p:spPr>
          <a:xfrm>
            <a:off x="10945983" y="496641"/>
            <a:ext cx="878871" cy="983144"/>
          </a:xfrm>
          <a:prstGeom prst="rect">
            <a:avLst/>
          </a:prstGeom>
        </p:spPr>
      </p:pic>
      <p:pic>
        <p:nvPicPr>
          <p:cNvPr id="11" name="Picture 10">
            <a:extLst>
              <a:ext uri="{FF2B5EF4-FFF2-40B4-BE49-F238E27FC236}">
                <a16:creationId xmlns:a16="http://schemas.microsoft.com/office/drawing/2014/main" id="{06DD0750-3BE0-FF7A-DAB9-534DB4234345}"/>
              </a:ext>
            </a:extLst>
          </p:cNvPr>
          <p:cNvPicPr>
            <a:picLocks noChangeAspect="1"/>
          </p:cNvPicPr>
          <p:nvPr/>
        </p:nvPicPr>
        <p:blipFill>
          <a:blip r:embed="rId7"/>
          <a:stretch>
            <a:fillRect/>
          </a:stretch>
        </p:blipFill>
        <p:spPr>
          <a:xfrm>
            <a:off x="10312811" y="1584734"/>
            <a:ext cx="522054" cy="703477"/>
          </a:xfrm>
          <a:prstGeom prst="rect">
            <a:avLst/>
          </a:prstGeom>
        </p:spPr>
      </p:pic>
    </p:spTree>
    <p:extLst>
      <p:ext uri="{BB962C8B-B14F-4D97-AF65-F5344CB8AC3E}">
        <p14:creationId xmlns:p14="http://schemas.microsoft.com/office/powerpoint/2010/main" val="1532152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09AD7249-F450-C5F1-1B3E-09BC8F60D11E}"/>
              </a:ext>
            </a:extLst>
          </p:cNvPr>
          <p:cNvSpPr/>
          <p:nvPr/>
        </p:nvSpPr>
        <p:spPr>
          <a:xfrm>
            <a:off x="8101891" y="2796807"/>
            <a:ext cx="3817375" cy="1829875"/>
          </a:xfrm>
          <a:prstGeom prst="rect">
            <a:avLst/>
          </a:prstGeom>
          <a:solidFill>
            <a:srgbClr val="D8397C">
              <a:alpha val="19970"/>
            </a:srgb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3462981A-A23A-0757-0654-A0C33FD4C0C5}"/>
              </a:ext>
            </a:extLst>
          </p:cNvPr>
          <p:cNvSpPr/>
          <p:nvPr/>
        </p:nvSpPr>
        <p:spPr>
          <a:xfrm>
            <a:off x="8101777" y="4664744"/>
            <a:ext cx="3831375" cy="1865046"/>
          </a:xfrm>
          <a:prstGeom prst="rect">
            <a:avLst/>
          </a:prstGeom>
          <a:solidFill>
            <a:srgbClr val="D8397C">
              <a:alpha val="19970"/>
            </a:srgbClr>
          </a:solidFill>
          <a:ln>
            <a:noFill/>
          </a:ln>
          <a:effectLst/>
        </p:spPr>
        <p:style>
          <a:lnRef idx="1">
            <a:schemeClr val="accent1"/>
          </a:lnRef>
          <a:fillRef idx="3">
            <a:schemeClr val="accent1"/>
          </a:fillRef>
          <a:effectRef idx="2">
            <a:schemeClr val="accent1"/>
          </a:effectRef>
          <a:fontRef idx="minor">
            <a:schemeClr val="lt1"/>
          </a:fontRef>
        </p:style>
      </p:sp>
      <p:pic>
        <p:nvPicPr>
          <p:cNvPr id="48" name="Picture 47">
            <a:extLst>
              <a:ext uri="{FF2B5EF4-FFF2-40B4-BE49-F238E27FC236}">
                <a16:creationId xmlns:a16="http://schemas.microsoft.com/office/drawing/2014/main" id="{54AD587F-0405-7304-52D4-37E7F02993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0443" b="46056"/>
          <a:stretch/>
        </p:blipFill>
        <p:spPr>
          <a:xfrm>
            <a:off x="8165840" y="4830414"/>
            <a:ext cx="2667804" cy="1555171"/>
          </a:xfrm>
          <a:prstGeom prst="rect">
            <a:avLst/>
          </a:prstGeom>
        </p:spPr>
      </p:pic>
      <p:pic>
        <p:nvPicPr>
          <p:cNvPr id="47" name="Picture 46">
            <a:extLst>
              <a:ext uri="{FF2B5EF4-FFF2-40B4-BE49-F238E27FC236}">
                <a16:creationId xmlns:a16="http://schemas.microsoft.com/office/drawing/2014/main" id="{C2C6FEAC-6A5B-2304-2E73-3B017FE053A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613" b="31948"/>
          <a:stretch/>
        </p:blipFill>
        <p:spPr>
          <a:xfrm>
            <a:off x="8214327" y="2985408"/>
            <a:ext cx="3799934" cy="1374169"/>
          </a:xfrm>
          <a:prstGeom prst="rect">
            <a:avLst/>
          </a:prstGeom>
        </p:spPr>
      </p:pic>
      <p:sp>
        <p:nvSpPr>
          <p:cNvPr id="3" name="Rectangle 2">
            <a:extLst>
              <a:ext uri="{FF2B5EF4-FFF2-40B4-BE49-F238E27FC236}">
                <a16:creationId xmlns:a16="http://schemas.microsoft.com/office/drawing/2014/main" id="{D96659EA-186D-37B1-6788-1ECD913304EB}"/>
              </a:ext>
            </a:extLst>
          </p:cNvPr>
          <p:cNvSpPr/>
          <p:nvPr/>
        </p:nvSpPr>
        <p:spPr>
          <a:xfrm>
            <a:off x="269033" y="1531992"/>
            <a:ext cx="3836204" cy="2468508"/>
          </a:xfrm>
          <a:prstGeom prst="rect">
            <a:avLst/>
          </a:prstGeom>
          <a:solidFill>
            <a:srgbClr val="0C8036">
              <a:alpha val="9722"/>
            </a:srgbClr>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a:extLst>
              <a:ext uri="{FF2B5EF4-FFF2-40B4-BE49-F238E27FC236}">
                <a16:creationId xmlns:a16="http://schemas.microsoft.com/office/drawing/2014/main" id="{D5293CDB-C6AF-BF56-6A60-86E9B89A243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2381" r="10665" b="5433"/>
          <a:stretch/>
        </p:blipFill>
        <p:spPr>
          <a:xfrm>
            <a:off x="335345" y="2033571"/>
            <a:ext cx="3460412" cy="1930939"/>
          </a:xfrm>
          <a:prstGeom prst="rect">
            <a:avLst/>
          </a:prstGeom>
        </p:spPr>
      </p:pic>
      <p:sp>
        <p:nvSpPr>
          <p:cNvPr id="24" name="Rectangle 23">
            <a:extLst>
              <a:ext uri="{FF2B5EF4-FFF2-40B4-BE49-F238E27FC236}">
                <a16:creationId xmlns:a16="http://schemas.microsoft.com/office/drawing/2014/main" id="{A887E63B-D123-5080-0E59-1E6731A08222}"/>
              </a:ext>
            </a:extLst>
          </p:cNvPr>
          <p:cNvSpPr/>
          <p:nvPr/>
        </p:nvSpPr>
        <p:spPr>
          <a:xfrm>
            <a:off x="4154090" y="5333237"/>
            <a:ext cx="3900917" cy="1193994"/>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72E90E82-1564-9352-1D85-953EEAD874D2}"/>
              </a:ext>
            </a:extLst>
          </p:cNvPr>
          <p:cNvSpPr/>
          <p:nvPr/>
        </p:nvSpPr>
        <p:spPr>
          <a:xfrm>
            <a:off x="4154090" y="4054335"/>
            <a:ext cx="3900917" cy="1229562"/>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152A6942-9233-A0DE-B5D3-2E2C4DD91A02}"/>
              </a:ext>
            </a:extLst>
          </p:cNvPr>
          <p:cNvSpPr/>
          <p:nvPr/>
        </p:nvSpPr>
        <p:spPr>
          <a:xfrm>
            <a:off x="4153049" y="2808515"/>
            <a:ext cx="3900917" cy="1193994"/>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5">
            <a:extLst>
              <a:ext uri="{FF2B5EF4-FFF2-40B4-BE49-F238E27FC236}">
                <a16:creationId xmlns:a16="http://schemas.microsoft.com/office/drawing/2014/main" id="{62F72092-1A25-EB15-CB03-A5D46D5D4D81}"/>
              </a:ext>
            </a:extLst>
          </p:cNvPr>
          <p:cNvSpPr/>
          <p:nvPr/>
        </p:nvSpPr>
        <p:spPr>
          <a:xfrm>
            <a:off x="8101778" y="1529612"/>
            <a:ext cx="3821190" cy="1229134"/>
          </a:xfrm>
          <a:prstGeom prst="rect">
            <a:avLst/>
          </a:prstGeom>
          <a:solidFill>
            <a:srgbClr val="D8397C">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5" name="Rectangle 4">
            <a:extLst>
              <a:ext uri="{FF2B5EF4-FFF2-40B4-BE49-F238E27FC236}">
                <a16:creationId xmlns:a16="http://schemas.microsoft.com/office/drawing/2014/main" id="{318EE0B7-B037-DC14-787E-C8C192380FD3}"/>
              </a:ext>
            </a:extLst>
          </p:cNvPr>
          <p:cNvSpPr/>
          <p:nvPr/>
        </p:nvSpPr>
        <p:spPr>
          <a:xfrm>
            <a:off x="269033" y="4061282"/>
            <a:ext cx="3836204" cy="2468508"/>
          </a:xfrm>
          <a:prstGeom prst="rect">
            <a:avLst/>
          </a:prstGeom>
          <a:solidFill>
            <a:srgbClr val="0C8036">
              <a:alpha val="10000"/>
            </a:srgbClr>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1AE17A6A-7467-022D-D7E5-41051A7FF51D}"/>
              </a:ext>
            </a:extLst>
          </p:cNvPr>
          <p:cNvSpPr/>
          <p:nvPr/>
        </p:nvSpPr>
        <p:spPr>
          <a:xfrm>
            <a:off x="4153049" y="1529613"/>
            <a:ext cx="3900917" cy="1229562"/>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14" name="TextBox 13">
            <a:extLst>
              <a:ext uri="{FF2B5EF4-FFF2-40B4-BE49-F238E27FC236}">
                <a16:creationId xmlns:a16="http://schemas.microsoft.com/office/drawing/2014/main" id="{A361AAD9-8876-3E52-7E3A-40D198A0E3E6}"/>
              </a:ext>
            </a:extLst>
          </p:cNvPr>
          <p:cNvSpPr txBox="1"/>
          <p:nvPr/>
        </p:nvSpPr>
        <p:spPr>
          <a:xfrm>
            <a:off x="4158018" y="1507529"/>
            <a:ext cx="3296361"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Apprenticeship starts by age group</a:t>
            </a:r>
          </a:p>
        </p:txBody>
      </p:sp>
      <p:sp>
        <p:nvSpPr>
          <p:cNvPr id="53" name="TextBox 52">
            <a:extLst>
              <a:ext uri="{FF2B5EF4-FFF2-40B4-BE49-F238E27FC236}">
                <a16:creationId xmlns:a16="http://schemas.microsoft.com/office/drawing/2014/main" id="{F3532C53-2339-B817-9EBB-5EA84BB13FF1}"/>
              </a:ext>
            </a:extLst>
          </p:cNvPr>
          <p:cNvSpPr txBox="1"/>
          <p:nvPr/>
        </p:nvSpPr>
        <p:spPr>
          <a:xfrm>
            <a:off x="269033" y="1511849"/>
            <a:ext cx="2904274" cy="461665"/>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Change in resident population by age group, 2011-2021</a:t>
            </a:r>
          </a:p>
        </p:txBody>
      </p:sp>
      <p:pic>
        <p:nvPicPr>
          <p:cNvPr id="58" name="Graphic 57" descr="Diploma roll with solid fill">
            <a:extLst>
              <a:ext uri="{FF2B5EF4-FFF2-40B4-BE49-F238E27FC236}">
                <a16:creationId xmlns:a16="http://schemas.microsoft.com/office/drawing/2014/main" id="{152954A3-60FF-EA72-6F49-7FECBB1A382E}"/>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493549" y="3972988"/>
            <a:ext cx="575200" cy="575200"/>
          </a:xfrm>
          <a:prstGeom prst="rect">
            <a:avLst/>
          </a:prstGeom>
        </p:spPr>
      </p:pic>
      <p:sp>
        <p:nvSpPr>
          <p:cNvPr id="66" name="TextBox 65">
            <a:extLst>
              <a:ext uri="{FF2B5EF4-FFF2-40B4-BE49-F238E27FC236}">
                <a16:creationId xmlns:a16="http://schemas.microsoft.com/office/drawing/2014/main" id="{49963036-E2EA-8DE8-FC46-0B1E9892B8B0}"/>
              </a:ext>
            </a:extLst>
          </p:cNvPr>
          <p:cNvSpPr txBox="1"/>
          <p:nvPr/>
        </p:nvSpPr>
        <p:spPr>
          <a:xfrm>
            <a:off x="4125468" y="2758746"/>
            <a:ext cx="3844605"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Community learning participation by age group</a:t>
            </a:r>
          </a:p>
        </p:txBody>
      </p:sp>
      <p:pic>
        <p:nvPicPr>
          <p:cNvPr id="28" name="Graphic 27" descr="Business Growth with solid fill">
            <a:extLst>
              <a:ext uri="{FF2B5EF4-FFF2-40B4-BE49-F238E27FC236}">
                <a16:creationId xmlns:a16="http://schemas.microsoft.com/office/drawing/2014/main" id="{F44A0544-BEDC-87CB-CDB1-C78CE0E25479}"/>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485970" y="1498384"/>
            <a:ext cx="601790" cy="601790"/>
          </a:xfrm>
          <a:prstGeom prst="rect">
            <a:avLst/>
          </a:prstGeom>
        </p:spPr>
      </p:pic>
      <p:sp>
        <p:nvSpPr>
          <p:cNvPr id="29" name="TextBox 28">
            <a:extLst>
              <a:ext uri="{FF2B5EF4-FFF2-40B4-BE49-F238E27FC236}">
                <a16:creationId xmlns:a16="http://schemas.microsoft.com/office/drawing/2014/main" id="{EB66552F-8613-3D2C-9747-C0516E8C18C5}"/>
              </a:ext>
            </a:extLst>
          </p:cNvPr>
          <p:cNvSpPr txBox="1"/>
          <p:nvPr/>
        </p:nvSpPr>
        <p:spPr>
          <a:xfrm>
            <a:off x="272734" y="4052974"/>
            <a:ext cx="2904274"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Qualifications by age, 2021</a:t>
            </a:r>
          </a:p>
        </p:txBody>
      </p:sp>
      <p:sp>
        <p:nvSpPr>
          <p:cNvPr id="46" name="TextBox 45">
            <a:extLst>
              <a:ext uri="{FF2B5EF4-FFF2-40B4-BE49-F238E27FC236}">
                <a16:creationId xmlns:a16="http://schemas.microsoft.com/office/drawing/2014/main" id="{13EAC1B9-7B01-AB4D-3046-84F3005D176A}"/>
              </a:ext>
            </a:extLst>
          </p:cNvPr>
          <p:cNvSpPr txBox="1"/>
          <p:nvPr/>
        </p:nvSpPr>
        <p:spPr>
          <a:xfrm>
            <a:off x="2308032" y="3688660"/>
            <a:ext cx="545175" cy="246221"/>
          </a:xfrm>
          <a:prstGeom prst="rect">
            <a:avLst/>
          </a:prstGeom>
          <a:noFill/>
        </p:spPr>
        <p:txBody>
          <a:bodyPr wrap="square" rtlCol="0">
            <a:spAutoFit/>
          </a:bodyPr>
          <a:lstStyle/>
          <a:p>
            <a:r>
              <a:rPr lang="en-US" sz="1000" b="1" dirty="0">
                <a:latin typeface="Arial Nova" panose="020B0504020202020204" pitchFamily="34" charset="0"/>
              </a:rPr>
              <a:t>(1%)</a:t>
            </a:r>
          </a:p>
        </p:txBody>
      </p:sp>
      <p:sp>
        <p:nvSpPr>
          <p:cNvPr id="55" name="TextBox 54">
            <a:extLst>
              <a:ext uri="{FF2B5EF4-FFF2-40B4-BE49-F238E27FC236}">
                <a16:creationId xmlns:a16="http://schemas.microsoft.com/office/drawing/2014/main" id="{AB767D32-CDC6-2C94-EDBE-F72CBFEE88E9}"/>
              </a:ext>
            </a:extLst>
          </p:cNvPr>
          <p:cNvSpPr txBox="1"/>
          <p:nvPr/>
        </p:nvSpPr>
        <p:spPr>
          <a:xfrm>
            <a:off x="1145111" y="3393120"/>
            <a:ext cx="545175" cy="246221"/>
          </a:xfrm>
          <a:prstGeom prst="rect">
            <a:avLst/>
          </a:prstGeom>
          <a:noFill/>
        </p:spPr>
        <p:txBody>
          <a:bodyPr wrap="square" rtlCol="0">
            <a:spAutoFit/>
          </a:bodyPr>
          <a:lstStyle/>
          <a:p>
            <a:r>
              <a:rPr lang="en-US" sz="1000" b="1" dirty="0">
                <a:latin typeface="Arial Nova" panose="020B0504020202020204" pitchFamily="34" charset="0"/>
              </a:rPr>
              <a:t>(-9%)</a:t>
            </a:r>
          </a:p>
        </p:txBody>
      </p:sp>
      <p:sp>
        <p:nvSpPr>
          <p:cNvPr id="56" name="TextBox 55">
            <a:extLst>
              <a:ext uri="{FF2B5EF4-FFF2-40B4-BE49-F238E27FC236}">
                <a16:creationId xmlns:a16="http://schemas.microsoft.com/office/drawing/2014/main" id="{3A0EF9AE-01E4-04A7-9285-C96176E8EAFD}"/>
              </a:ext>
            </a:extLst>
          </p:cNvPr>
          <p:cNvSpPr txBox="1"/>
          <p:nvPr/>
        </p:nvSpPr>
        <p:spPr>
          <a:xfrm>
            <a:off x="2611735" y="3082384"/>
            <a:ext cx="545175" cy="246221"/>
          </a:xfrm>
          <a:prstGeom prst="rect">
            <a:avLst/>
          </a:prstGeom>
          <a:noFill/>
        </p:spPr>
        <p:txBody>
          <a:bodyPr wrap="square" rtlCol="0">
            <a:spAutoFit/>
          </a:bodyPr>
          <a:lstStyle/>
          <a:p>
            <a:r>
              <a:rPr lang="en-US" sz="1000" b="1" dirty="0">
                <a:latin typeface="Arial Nova" panose="020B0504020202020204" pitchFamily="34" charset="0"/>
              </a:rPr>
              <a:t>(24%)</a:t>
            </a:r>
          </a:p>
        </p:txBody>
      </p:sp>
      <p:sp>
        <p:nvSpPr>
          <p:cNvPr id="57" name="TextBox 56">
            <a:extLst>
              <a:ext uri="{FF2B5EF4-FFF2-40B4-BE49-F238E27FC236}">
                <a16:creationId xmlns:a16="http://schemas.microsoft.com/office/drawing/2014/main" id="{C0752149-B6A4-0B7B-2A2B-8AD192D09A98}"/>
              </a:ext>
            </a:extLst>
          </p:cNvPr>
          <p:cNvSpPr txBox="1"/>
          <p:nvPr/>
        </p:nvSpPr>
        <p:spPr>
          <a:xfrm>
            <a:off x="640081" y="2784211"/>
            <a:ext cx="640079" cy="246221"/>
          </a:xfrm>
          <a:prstGeom prst="rect">
            <a:avLst/>
          </a:prstGeom>
          <a:noFill/>
        </p:spPr>
        <p:txBody>
          <a:bodyPr wrap="square" rtlCol="0">
            <a:spAutoFit/>
          </a:bodyPr>
          <a:lstStyle/>
          <a:p>
            <a:r>
              <a:rPr lang="en-US" sz="1000" b="1" dirty="0">
                <a:latin typeface="Arial Nova" panose="020B0504020202020204" pitchFamily="34" charset="0"/>
              </a:rPr>
              <a:t>(-15%)</a:t>
            </a:r>
          </a:p>
        </p:txBody>
      </p:sp>
      <p:sp>
        <p:nvSpPr>
          <p:cNvPr id="59" name="TextBox 58">
            <a:extLst>
              <a:ext uri="{FF2B5EF4-FFF2-40B4-BE49-F238E27FC236}">
                <a16:creationId xmlns:a16="http://schemas.microsoft.com/office/drawing/2014/main" id="{60B3789A-17A8-C08B-03B0-BA97D77FEEF1}"/>
              </a:ext>
            </a:extLst>
          </p:cNvPr>
          <p:cNvSpPr txBox="1"/>
          <p:nvPr/>
        </p:nvSpPr>
        <p:spPr>
          <a:xfrm>
            <a:off x="2606993" y="2473315"/>
            <a:ext cx="545175" cy="246221"/>
          </a:xfrm>
          <a:prstGeom prst="rect">
            <a:avLst/>
          </a:prstGeom>
          <a:noFill/>
        </p:spPr>
        <p:txBody>
          <a:bodyPr wrap="square" rtlCol="0">
            <a:spAutoFit/>
          </a:bodyPr>
          <a:lstStyle/>
          <a:p>
            <a:r>
              <a:rPr lang="en-US" sz="1000" b="1" dirty="0">
                <a:latin typeface="Arial Nova" panose="020B0504020202020204" pitchFamily="34" charset="0"/>
              </a:rPr>
              <a:t>(8%)</a:t>
            </a:r>
          </a:p>
        </p:txBody>
      </p:sp>
      <p:sp>
        <p:nvSpPr>
          <p:cNvPr id="60" name="TextBox 59">
            <a:extLst>
              <a:ext uri="{FF2B5EF4-FFF2-40B4-BE49-F238E27FC236}">
                <a16:creationId xmlns:a16="http://schemas.microsoft.com/office/drawing/2014/main" id="{7CD903A1-EBD7-07A0-E76C-5DB610A7F9AC}"/>
              </a:ext>
            </a:extLst>
          </p:cNvPr>
          <p:cNvSpPr txBox="1"/>
          <p:nvPr/>
        </p:nvSpPr>
        <p:spPr>
          <a:xfrm>
            <a:off x="3658553" y="2171563"/>
            <a:ext cx="545175" cy="246221"/>
          </a:xfrm>
          <a:prstGeom prst="rect">
            <a:avLst/>
          </a:prstGeom>
          <a:noFill/>
        </p:spPr>
        <p:txBody>
          <a:bodyPr wrap="square" rtlCol="0">
            <a:spAutoFit/>
          </a:bodyPr>
          <a:lstStyle/>
          <a:p>
            <a:r>
              <a:rPr lang="en-US" sz="1000" b="1" dirty="0">
                <a:latin typeface="Arial Nova" panose="020B0504020202020204" pitchFamily="34" charset="0"/>
              </a:rPr>
              <a:t>(33%)</a:t>
            </a:r>
          </a:p>
        </p:txBody>
      </p:sp>
      <p:pic>
        <p:nvPicPr>
          <p:cNvPr id="62" name="Graphic 61" descr="Office worker male with solid fill">
            <a:extLst>
              <a:ext uri="{FF2B5EF4-FFF2-40B4-BE49-F238E27FC236}">
                <a16:creationId xmlns:a16="http://schemas.microsoft.com/office/drawing/2014/main" id="{DA263BF6-E4EC-1FFF-02E7-D82087BF51F5}"/>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621682" y="1548453"/>
            <a:ext cx="485118" cy="485118"/>
          </a:xfrm>
          <a:prstGeom prst="rect">
            <a:avLst/>
          </a:prstGeom>
        </p:spPr>
      </p:pic>
      <p:sp>
        <p:nvSpPr>
          <p:cNvPr id="77" name="TextBox 76">
            <a:extLst>
              <a:ext uri="{FF2B5EF4-FFF2-40B4-BE49-F238E27FC236}">
                <a16:creationId xmlns:a16="http://schemas.microsoft.com/office/drawing/2014/main" id="{BA049A3F-6BD5-0C6A-72F9-F7F12410A817}"/>
              </a:ext>
            </a:extLst>
          </p:cNvPr>
          <p:cNvSpPr txBox="1"/>
          <p:nvPr/>
        </p:nvSpPr>
        <p:spPr>
          <a:xfrm>
            <a:off x="8107116" y="1510392"/>
            <a:ext cx="3296361"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Labour intensive roles</a:t>
            </a:r>
          </a:p>
        </p:txBody>
      </p:sp>
      <p:pic>
        <p:nvPicPr>
          <p:cNvPr id="79" name="Picture 78">
            <a:extLst>
              <a:ext uri="{FF2B5EF4-FFF2-40B4-BE49-F238E27FC236}">
                <a16:creationId xmlns:a16="http://schemas.microsoft.com/office/drawing/2014/main" id="{56889C8E-E951-C9BC-C071-0E393C8BB13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t="62116" r="26389" b="15042"/>
          <a:stretch/>
        </p:blipFill>
        <p:spPr>
          <a:xfrm>
            <a:off x="8168576" y="5947204"/>
            <a:ext cx="2823263" cy="626592"/>
          </a:xfrm>
          <a:prstGeom prst="rect">
            <a:avLst/>
          </a:prstGeom>
        </p:spPr>
      </p:pic>
      <p:pic>
        <p:nvPicPr>
          <p:cNvPr id="83" name="Graphic 82" descr="Construction worker female with solid fill">
            <a:extLst>
              <a:ext uri="{FF2B5EF4-FFF2-40B4-BE49-F238E27FC236}">
                <a16:creationId xmlns:a16="http://schemas.microsoft.com/office/drawing/2014/main" id="{F64A7BD9-15FA-6F86-C0D3-915569BA5779}"/>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285463" y="1550368"/>
            <a:ext cx="485119" cy="485119"/>
          </a:xfrm>
          <a:prstGeom prst="rect">
            <a:avLst/>
          </a:prstGeom>
        </p:spPr>
      </p:pic>
      <p:sp>
        <p:nvSpPr>
          <p:cNvPr id="84" name="Oval 83">
            <a:extLst>
              <a:ext uri="{FF2B5EF4-FFF2-40B4-BE49-F238E27FC236}">
                <a16:creationId xmlns:a16="http://schemas.microsoft.com/office/drawing/2014/main" id="{AFB8C5D7-69B3-F0F4-8C0A-0BCA0C682720}"/>
              </a:ext>
            </a:extLst>
          </p:cNvPr>
          <p:cNvSpPr>
            <a:spLocks noChangeAspect="1"/>
          </p:cNvSpPr>
          <p:nvPr/>
        </p:nvSpPr>
        <p:spPr>
          <a:xfrm>
            <a:off x="8360985" y="5435951"/>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Box 84">
            <a:extLst>
              <a:ext uri="{FF2B5EF4-FFF2-40B4-BE49-F238E27FC236}">
                <a16:creationId xmlns:a16="http://schemas.microsoft.com/office/drawing/2014/main" id="{78DD0D7F-2233-438D-7059-A6D56CA4CD6B}"/>
              </a:ext>
            </a:extLst>
          </p:cNvPr>
          <p:cNvSpPr txBox="1"/>
          <p:nvPr/>
        </p:nvSpPr>
        <p:spPr>
          <a:xfrm>
            <a:off x="8163360" y="5472366"/>
            <a:ext cx="545175" cy="246221"/>
          </a:xfrm>
          <a:prstGeom prst="rect">
            <a:avLst/>
          </a:prstGeom>
          <a:noFill/>
        </p:spPr>
        <p:txBody>
          <a:bodyPr wrap="square" rtlCol="0">
            <a:spAutoFit/>
          </a:bodyPr>
          <a:lstStyle/>
          <a:p>
            <a:pPr algn="ctr"/>
            <a:r>
              <a:rPr lang="en-US" sz="1000" b="1" dirty="0">
                <a:solidFill>
                  <a:srgbClr val="268037"/>
                </a:solidFill>
                <a:latin typeface="Arial Nova" panose="020B0504020202020204" pitchFamily="34" charset="0"/>
              </a:rPr>
              <a:t>36%</a:t>
            </a:r>
          </a:p>
        </p:txBody>
      </p:sp>
      <p:sp>
        <p:nvSpPr>
          <p:cNvPr id="86" name="Oval 85">
            <a:extLst>
              <a:ext uri="{FF2B5EF4-FFF2-40B4-BE49-F238E27FC236}">
                <a16:creationId xmlns:a16="http://schemas.microsoft.com/office/drawing/2014/main" id="{C17BDF51-E20D-34CC-6063-514C649C3C58}"/>
              </a:ext>
            </a:extLst>
          </p:cNvPr>
          <p:cNvSpPr>
            <a:spLocks noChangeAspect="1"/>
          </p:cNvSpPr>
          <p:nvPr/>
        </p:nvSpPr>
        <p:spPr>
          <a:xfrm>
            <a:off x="10636467" y="5571952"/>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extBox 86">
            <a:extLst>
              <a:ext uri="{FF2B5EF4-FFF2-40B4-BE49-F238E27FC236}">
                <a16:creationId xmlns:a16="http://schemas.microsoft.com/office/drawing/2014/main" id="{08801321-8C68-584E-B383-E41CB35E7A53}"/>
              </a:ext>
            </a:extLst>
          </p:cNvPr>
          <p:cNvSpPr txBox="1"/>
          <p:nvPr/>
        </p:nvSpPr>
        <p:spPr>
          <a:xfrm>
            <a:off x="10420510" y="5594952"/>
            <a:ext cx="545175" cy="246221"/>
          </a:xfrm>
          <a:prstGeom prst="rect">
            <a:avLst/>
          </a:prstGeom>
          <a:noFill/>
        </p:spPr>
        <p:txBody>
          <a:bodyPr wrap="square" rtlCol="0">
            <a:spAutoFit/>
          </a:bodyPr>
          <a:lstStyle/>
          <a:p>
            <a:pPr algn="ctr"/>
            <a:r>
              <a:rPr lang="en-US" sz="1000" b="1" dirty="0">
                <a:solidFill>
                  <a:srgbClr val="268037"/>
                </a:solidFill>
                <a:latin typeface="Arial Nova" panose="020B0504020202020204" pitchFamily="34" charset="0"/>
              </a:rPr>
              <a:t>34%</a:t>
            </a:r>
          </a:p>
        </p:txBody>
      </p:sp>
      <p:sp>
        <p:nvSpPr>
          <p:cNvPr id="88" name="Oval 87">
            <a:extLst>
              <a:ext uri="{FF2B5EF4-FFF2-40B4-BE49-F238E27FC236}">
                <a16:creationId xmlns:a16="http://schemas.microsoft.com/office/drawing/2014/main" id="{6F4B968F-6CA8-5580-96ED-16E2E97A40BF}"/>
              </a:ext>
            </a:extLst>
          </p:cNvPr>
          <p:cNvSpPr>
            <a:spLocks noChangeAspect="1"/>
          </p:cNvSpPr>
          <p:nvPr/>
        </p:nvSpPr>
        <p:spPr>
          <a:xfrm>
            <a:off x="8371492" y="5279034"/>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5017A138-BF1A-FF27-9222-1E4355DF5508}"/>
              </a:ext>
            </a:extLst>
          </p:cNvPr>
          <p:cNvSpPr>
            <a:spLocks noChangeAspect="1"/>
          </p:cNvSpPr>
          <p:nvPr/>
        </p:nvSpPr>
        <p:spPr>
          <a:xfrm>
            <a:off x="10636468" y="5361543"/>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C1D308C1-E3CD-F903-C69F-02D80ABD1BE2}"/>
              </a:ext>
            </a:extLst>
          </p:cNvPr>
          <p:cNvSpPr>
            <a:spLocks noChangeAspect="1"/>
          </p:cNvSpPr>
          <p:nvPr/>
        </p:nvSpPr>
        <p:spPr>
          <a:xfrm>
            <a:off x="8366237" y="5362899"/>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2214C032-D2B3-AA36-07BF-86ADE33419DD}"/>
              </a:ext>
            </a:extLst>
          </p:cNvPr>
          <p:cNvSpPr>
            <a:spLocks noChangeAspect="1"/>
          </p:cNvSpPr>
          <p:nvPr/>
        </p:nvSpPr>
        <p:spPr>
          <a:xfrm>
            <a:off x="10636462" y="5449293"/>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a:extLst>
              <a:ext uri="{FF2B5EF4-FFF2-40B4-BE49-F238E27FC236}">
                <a16:creationId xmlns:a16="http://schemas.microsoft.com/office/drawing/2014/main" id="{80AEC07D-AF30-7FB4-E63F-FDB820E79CCB}"/>
              </a:ext>
            </a:extLst>
          </p:cNvPr>
          <p:cNvSpPr txBox="1"/>
          <p:nvPr/>
        </p:nvSpPr>
        <p:spPr>
          <a:xfrm>
            <a:off x="10565882" y="5363675"/>
            <a:ext cx="545175" cy="246221"/>
          </a:xfrm>
          <a:prstGeom prst="rect">
            <a:avLst/>
          </a:prstGeom>
          <a:noFill/>
        </p:spPr>
        <p:txBody>
          <a:bodyPr wrap="square" rtlCol="0">
            <a:spAutoFit/>
          </a:bodyPr>
          <a:lstStyle/>
          <a:p>
            <a:pPr algn="ctr"/>
            <a:r>
              <a:rPr lang="en-US" sz="1000" b="1" dirty="0">
                <a:solidFill>
                  <a:srgbClr val="D8397C"/>
                </a:solidFill>
                <a:latin typeface="Arial Nova" panose="020B0504020202020204" pitchFamily="34" charset="0"/>
              </a:rPr>
              <a:t>36%</a:t>
            </a:r>
          </a:p>
        </p:txBody>
      </p:sp>
      <p:sp>
        <p:nvSpPr>
          <p:cNvPr id="93" name="TextBox 92">
            <a:extLst>
              <a:ext uri="{FF2B5EF4-FFF2-40B4-BE49-F238E27FC236}">
                <a16:creationId xmlns:a16="http://schemas.microsoft.com/office/drawing/2014/main" id="{1DF91CC0-857A-3A28-C631-1F57CDBD86B2}"/>
              </a:ext>
            </a:extLst>
          </p:cNvPr>
          <p:cNvSpPr txBox="1"/>
          <p:nvPr/>
        </p:nvSpPr>
        <p:spPr>
          <a:xfrm>
            <a:off x="10429654" y="5159227"/>
            <a:ext cx="545175" cy="246221"/>
          </a:xfrm>
          <a:prstGeom prst="rect">
            <a:avLst/>
          </a:prstGeom>
          <a:noFill/>
        </p:spPr>
        <p:txBody>
          <a:bodyPr wrap="square" rtlCol="0">
            <a:spAutoFit/>
          </a:bodyPr>
          <a:lstStyle/>
          <a:p>
            <a:pPr algn="ctr"/>
            <a:r>
              <a:rPr lang="en-US" sz="1000" b="1" dirty="0">
                <a:solidFill>
                  <a:srgbClr val="2E78BD"/>
                </a:solidFill>
                <a:latin typeface="Arial Nova" panose="020B0504020202020204" pitchFamily="34" charset="0"/>
              </a:rPr>
              <a:t>37%</a:t>
            </a:r>
          </a:p>
        </p:txBody>
      </p:sp>
      <p:sp>
        <p:nvSpPr>
          <p:cNvPr id="94" name="TextBox 93">
            <a:extLst>
              <a:ext uri="{FF2B5EF4-FFF2-40B4-BE49-F238E27FC236}">
                <a16:creationId xmlns:a16="http://schemas.microsoft.com/office/drawing/2014/main" id="{4473C60C-385E-8183-4A01-6EECF2E07825}"/>
              </a:ext>
            </a:extLst>
          </p:cNvPr>
          <p:cNvSpPr txBox="1"/>
          <p:nvPr/>
        </p:nvSpPr>
        <p:spPr>
          <a:xfrm>
            <a:off x="8175976" y="5054154"/>
            <a:ext cx="545175" cy="246221"/>
          </a:xfrm>
          <a:prstGeom prst="rect">
            <a:avLst/>
          </a:prstGeom>
          <a:noFill/>
        </p:spPr>
        <p:txBody>
          <a:bodyPr wrap="square" rtlCol="0">
            <a:spAutoFit/>
          </a:bodyPr>
          <a:lstStyle/>
          <a:p>
            <a:pPr algn="ctr"/>
            <a:r>
              <a:rPr lang="en-US" sz="1000" b="1" dirty="0">
                <a:solidFill>
                  <a:srgbClr val="2E78BD"/>
                </a:solidFill>
                <a:latin typeface="Arial Nova" panose="020B0504020202020204" pitchFamily="34" charset="0"/>
              </a:rPr>
              <a:t>38%</a:t>
            </a:r>
          </a:p>
        </p:txBody>
      </p:sp>
      <p:sp>
        <p:nvSpPr>
          <p:cNvPr id="95" name="TextBox 94">
            <a:extLst>
              <a:ext uri="{FF2B5EF4-FFF2-40B4-BE49-F238E27FC236}">
                <a16:creationId xmlns:a16="http://schemas.microsoft.com/office/drawing/2014/main" id="{92277A4B-7599-EA82-F580-DD4D88A3D21F}"/>
              </a:ext>
            </a:extLst>
          </p:cNvPr>
          <p:cNvSpPr txBox="1"/>
          <p:nvPr/>
        </p:nvSpPr>
        <p:spPr>
          <a:xfrm>
            <a:off x="7969736" y="5273072"/>
            <a:ext cx="545175" cy="246221"/>
          </a:xfrm>
          <a:prstGeom prst="rect">
            <a:avLst/>
          </a:prstGeom>
          <a:noFill/>
        </p:spPr>
        <p:txBody>
          <a:bodyPr wrap="square" rtlCol="0">
            <a:spAutoFit/>
          </a:bodyPr>
          <a:lstStyle/>
          <a:p>
            <a:pPr algn="ctr"/>
            <a:r>
              <a:rPr lang="en-US" sz="1000" b="1" dirty="0">
                <a:solidFill>
                  <a:srgbClr val="D8397C"/>
                </a:solidFill>
                <a:latin typeface="Arial Nova" panose="020B0504020202020204" pitchFamily="34" charset="0"/>
              </a:rPr>
              <a:t>37%</a:t>
            </a:r>
          </a:p>
        </p:txBody>
      </p:sp>
      <p:sp>
        <p:nvSpPr>
          <p:cNvPr id="96" name="TextBox 95">
            <a:extLst>
              <a:ext uri="{FF2B5EF4-FFF2-40B4-BE49-F238E27FC236}">
                <a16:creationId xmlns:a16="http://schemas.microsoft.com/office/drawing/2014/main" id="{D366587C-AFC2-BCB0-451D-4E99B7BA6532}"/>
              </a:ext>
            </a:extLst>
          </p:cNvPr>
          <p:cNvSpPr txBox="1"/>
          <p:nvPr/>
        </p:nvSpPr>
        <p:spPr>
          <a:xfrm>
            <a:off x="8092065" y="4643991"/>
            <a:ext cx="3305146" cy="461665"/>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 of Universal Credit claimants who are working </a:t>
            </a:r>
          </a:p>
        </p:txBody>
      </p:sp>
      <p:pic>
        <p:nvPicPr>
          <p:cNvPr id="98" name="Graphic 97" descr="Employee badge with solid fill">
            <a:extLst>
              <a:ext uri="{FF2B5EF4-FFF2-40B4-BE49-F238E27FC236}">
                <a16:creationId xmlns:a16="http://schemas.microsoft.com/office/drawing/2014/main" id="{15C91B22-A344-FCB7-6721-93E5869CC283}"/>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1403477" y="4630568"/>
            <a:ext cx="492022" cy="492022"/>
          </a:xfrm>
          <a:prstGeom prst="rect">
            <a:avLst/>
          </a:prstGeom>
        </p:spPr>
      </p:pic>
      <p:sp>
        <p:nvSpPr>
          <p:cNvPr id="30" name="TextBox 29">
            <a:extLst>
              <a:ext uri="{FF2B5EF4-FFF2-40B4-BE49-F238E27FC236}">
                <a16:creationId xmlns:a16="http://schemas.microsoft.com/office/drawing/2014/main" id="{5F1040AD-DA4B-C6B8-1C4C-0950C12EC3F3}"/>
              </a:ext>
            </a:extLst>
          </p:cNvPr>
          <p:cNvSpPr txBox="1"/>
          <p:nvPr/>
        </p:nvSpPr>
        <p:spPr>
          <a:xfrm>
            <a:off x="4131598" y="4029279"/>
            <a:ext cx="3889642"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Education &amp; training participation by age group</a:t>
            </a:r>
          </a:p>
        </p:txBody>
      </p:sp>
      <p:sp>
        <p:nvSpPr>
          <p:cNvPr id="31" name="TextBox 30">
            <a:extLst>
              <a:ext uri="{FF2B5EF4-FFF2-40B4-BE49-F238E27FC236}">
                <a16:creationId xmlns:a16="http://schemas.microsoft.com/office/drawing/2014/main" id="{1D27D54B-9233-31F8-4AAB-87AD5E4E8829}"/>
              </a:ext>
            </a:extLst>
          </p:cNvPr>
          <p:cNvSpPr txBox="1"/>
          <p:nvPr/>
        </p:nvSpPr>
        <p:spPr>
          <a:xfrm>
            <a:off x="4148641" y="5300319"/>
            <a:ext cx="3076729"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Higher education participation</a:t>
            </a:r>
          </a:p>
        </p:txBody>
      </p:sp>
      <p:pic>
        <p:nvPicPr>
          <p:cNvPr id="21" name="Graphic 20" descr="Users with solid fill">
            <a:extLst>
              <a:ext uri="{FF2B5EF4-FFF2-40B4-BE49-F238E27FC236}">
                <a16:creationId xmlns:a16="http://schemas.microsoft.com/office/drawing/2014/main" id="{17122C1D-E998-CC02-E87A-72A8B30EA2A0}"/>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7555579" y="2834810"/>
            <a:ext cx="485118" cy="485118"/>
          </a:xfrm>
          <a:prstGeom prst="rect">
            <a:avLst/>
          </a:prstGeom>
        </p:spPr>
      </p:pic>
      <p:pic>
        <p:nvPicPr>
          <p:cNvPr id="82" name="Graphic 81" descr="Classroom with solid fill">
            <a:extLst>
              <a:ext uri="{FF2B5EF4-FFF2-40B4-BE49-F238E27FC236}">
                <a16:creationId xmlns:a16="http://schemas.microsoft.com/office/drawing/2014/main" id="{775247A6-289A-E10A-8502-043A6EF2A16C}"/>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7571889" y="4087380"/>
            <a:ext cx="492022" cy="492022"/>
          </a:xfrm>
          <a:prstGeom prst="rect">
            <a:avLst/>
          </a:prstGeom>
        </p:spPr>
      </p:pic>
      <p:pic>
        <p:nvPicPr>
          <p:cNvPr id="101" name="Graphic 100" descr="Graduation cap with solid fill">
            <a:extLst>
              <a:ext uri="{FF2B5EF4-FFF2-40B4-BE49-F238E27FC236}">
                <a16:creationId xmlns:a16="http://schemas.microsoft.com/office/drawing/2014/main" id="{779E9F47-F13F-986E-3EDD-BEA92481BB5B}"/>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7583953" y="5259030"/>
            <a:ext cx="492022" cy="492022"/>
          </a:xfrm>
          <a:prstGeom prst="rect">
            <a:avLst/>
          </a:prstGeom>
        </p:spPr>
      </p:pic>
      <p:sp>
        <p:nvSpPr>
          <p:cNvPr id="103" name="TextBox 102">
            <a:extLst>
              <a:ext uri="{FF2B5EF4-FFF2-40B4-BE49-F238E27FC236}">
                <a16:creationId xmlns:a16="http://schemas.microsoft.com/office/drawing/2014/main" id="{DB9FFFB4-7303-7020-4AAA-158B3EE431D8}"/>
              </a:ext>
            </a:extLst>
          </p:cNvPr>
          <p:cNvSpPr txBox="1"/>
          <p:nvPr/>
        </p:nvSpPr>
        <p:spPr>
          <a:xfrm>
            <a:off x="8100850" y="2785401"/>
            <a:ext cx="3296361"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Median annual wage of all workers</a:t>
            </a:r>
          </a:p>
        </p:txBody>
      </p:sp>
      <p:pic>
        <p:nvPicPr>
          <p:cNvPr id="109" name="Graphic 108" descr="Money with solid fill">
            <a:extLst>
              <a:ext uri="{FF2B5EF4-FFF2-40B4-BE49-F238E27FC236}">
                <a16:creationId xmlns:a16="http://schemas.microsoft.com/office/drawing/2014/main" id="{71510CCE-3103-A8CB-5801-FE5BFEC15440}"/>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1227644" y="2764971"/>
            <a:ext cx="647595" cy="647595"/>
          </a:xfrm>
          <a:prstGeom prst="rect">
            <a:avLst/>
          </a:prstGeom>
        </p:spPr>
      </p:pic>
      <p:pic>
        <p:nvPicPr>
          <p:cNvPr id="22" name="Picture 21">
            <a:extLst>
              <a:ext uri="{FF2B5EF4-FFF2-40B4-BE49-F238E27FC236}">
                <a16:creationId xmlns:a16="http://schemas.microsoft.com/office/drawing/2014/main" id="{F8E7C861-5A69-E6EE-E35A-594FAB7EF927}"/>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t="83354" r="35938" b="-1081"/>
          <a:stretch/>
        </p:blipFill>
        <p:spPr>
          <a:xfrm>
            <a:off x="7970073" y="4293762"/>
            <a:ext cx="2579083" cy="357976"/>
          </a:xfrm>
          <a:prstGeom prst="rect">
            <a:avLst/>
          </a:prstGeom>
        </p:spPr>
      </p:pic>
      <p:sp>
        <p:nvSpPr>
          <p:cNvPr id="26" name="Oval 25">
            <a:extLst>
              <a:ext uri="{FF2B5EF4-FFF2-40B4-BE49-F238E27FC236}">
                <a16:creationId xmlns:a16="http://schemas.microsoft.com/office/drawing/2014/main" id="{36EF0939-222D-EA2B-D18E-B5F90C41796F}"/>
              </a:ext>
            </a:extLst>
          </p:cNvPr>
          <p:cNvSpPr>
            <a:spLocks noChangeAspect="1"/>
          </p:cNvSpPr>
          <p:nvPr/>
        </p:nvSpPr>
        <p:spPr>
          <a:xfrm>
            <a:off x="10235188" y="3223663"/>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BC425114-5F40-8BFD-F478-B319F4560978}"/>
              </a:ext>
            </a:extLst>
          </p:cNvPr>
          <p:cNvSpPr>
            <a:spLocks noChangeAspect="1"/>
          </p:cNvSpPr>
          <p:nvPr/>
        </p:nvSpPr>
        <p:spPr>
          <a:xfrm>
            <a:off x="8491674" y="3426397"/>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461829C5-94D2-BB92-9A27-54BA60900C57}"/>
              </a:ext>
            </a:extLst>
          </p:cNvPr>
          <p:cNvSpPr>
            <a:spLocks noChangeAspect="1"/>
          </p:cNvSpPr>
          <p:nvPr/>
        </p:nvSpPr>
        <p:spPr>
          <a:xfrm>
            <a:off x="8505849" y="3685124"/>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EBE68DA0-DD02-A230-50A0-B90179A46834}"/>
              </a:ext>
            </a:extLst>
          </p:cNvPr>
          <p:cNvSpPr>
            <a:spLocks noChangeAspect="1"/>
          </p:cNvSpPr>
          <p:nvPr/>
        </p:nvSpPr>
        <p:spPr>
          <a:xfrm>
            <a:off x="10221236" y="3454748"/>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A513994E-50B5-6361-DFCD-E26EB41B2EA0}"/>
              </a:ext>
            </a:extLst>
          </p:cNvPr>
          <p:cNvSpPr>
            <a:spLocks noChangeAspect="1"/>
          </p:cNvSpPr>
          <p:nvPr/>
        </p:nvSpPr>
        <p:spPr>
          <a:xfrm>
            <a:off x="10227756" y="3168025"/>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D85387C6-44C7-40F4-2108-F1F88DB8CD33}"/>
              </a:ext>
            </a:extLst>
          </p:cNvPr>
          <p:cNvSpPr>
            <a:spLocks noChangeAspect="1"/>
          </p:cNvSpPr>
          <p:nvPr/>
        </p:nvSpPr>
        <p:spPr>
          <a:xfrm>
            <a:off x="8504358" y="3409528"/>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Graphic 40" descr="Group of people with solid fill">
            <a:extLst>
              <a:ext uri="{FF2B5EF4-FFF2-40B4-BE49-F238E27FC236}">
                <a16:creationId xmlns:a16="http://schemas.microsoft.com/office/drawing/2014/main" id="{96EC87EF-847D-A892-A652-418DB78DA291}"/>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5130423" y="5607900"/>
            <a:ext cx="824798" cy="824798"/>
          </a:xfrm>
          <a:prstGeom prst="rect">
            <a:avLst/>
          </a:prstGeom>
        </p:spPr>
      </p:pic>
      <p:sp>
        <p:nvSpPr>
          <p:cNvPr id="42" name="TextBox 41">
            <a:extLst>
              <a:ext uri="{FF2B5EF4-FFF2-40B4-BE49-F238E27FC236}">
                <a16:creationId xmlns:a16="http://schemas.microsoft.com/office/drawing/2014/main" id="{F7518A78-F87E-6DE9-ACF8-EBBA6EDB35B6}"/>
              </a:ext>
            </a:extLst>
          </p:cNvPr>
          <p:cNvSpPr txBox="1"/>
          <p:nvPr/>
        </p:nvSpPr>
        <p:spPr>
          <a:xfrm>
            <a:off x="4049889" y="5480304"/>
            <a:ext cx="1372894" cy="523220"/>
          </a:xfrm>
          <a:prstGeom prst="rect">
            <a:avLst/>
          </a:prstGeom>
          <a:noFill/>
        </p:spPr>
        <p:txBody>
          <a:bodyPr wrap="square" rtlCol="0">
            <a:spAutoFit/>
          </a:bodyPr>
          <a:lstStyle/>
          <a:p>
            <a:pPr algn="ctr"/>
            <a:r>
              <a:rPr lang="en-US" sz="2800" dirty="0">
                <a:solidFill>
                  <a:srgbClr val="268037"/>
                </a:solidFill>
                <a:latin typeface="Arial Nova" panose="020B0504020202020204" pitchFamily="34" charset="0"/>
              </a:rPr>
              <a:t>12,200</a:t>
            </a:r>
          </a:p>
        </p:txBody>
      </p:sp>
      <p:sp>
        <p:nvSpPr>
          <p:cNvPr id="44" name="TextBox 43">
            <a:extLst>
              <a:ext uri="{FF2B5EF4-FFF2-40B4-BE49-F238E27FC236}">
                <a16:creationId xmlns:a16="http://schemas.microsoft.com/office/drawing/2014/main" id="{53817ADD-CDE8-7431-0C49-69234F8BE240}"/>
              </a:ext>
            </a:extLst>
          </p:cNvPr>
          <p:cNvSpPr txBox="1"/>
          <p:nvPr/>
        </p:nvSpPr>
        <p:spPr>
          <a:xfrm>
            <a:off x="4231969" y="5871190"/>
            <a:ext cx="1038572" cy="646331"/>
          </a:xfrm>
          <a:prstGeom prst="rect">
            <a:avLst/>
          </a:prstGeom>
          <a:noFill/>
        </p:spPr>
        <p:txBody>
          <a:bodyPr wrap="square" rtlCol="0">
            <a:spAutoFit/>
          </a:bodyPr>
          <a:lstStyle/>
          <a:p>
            <a:pPr algn="ctr"/>
            <a:r>
              <a:rPr lang="en-US" sz="1200" b="1" dirty="0">
                <a:solidFill>
                  <a:schemeClr val="tx1">
                    <a:lumMod val="75000"/>
                    <a:lumOff val="25000"/>
                  </a:schemeClr>
                </a:solidFill>
                <a:latin typeface="Arial Nova" panose="020B0504020202020204" pitchFamily="34" charset="0"/>
              </a:rPr>
              <a:t>Residents</a:t>
            </a:r>
          </a:p>
          <a:p>
            <a:pPr algn="ctr"/>
            <a:r>
              <a:rPr lang="en-US" sz="1200" b="1" dirty="0">
                <a:solidFill>
                  <a:schemeClr val="tx1">
                    <a:lumMod val="75000"/>
                    <a:lumOff val="25000"/>
                  </a:schemeClr>
                </a:solidFill>
                <a:latin typeface="Arial Nova" panose="020B0504020202020204" pitchFamily="34" charset="0"/>
              </a:rPr>
              <a:t>Aged 16-64 (</a:t>
            </a:r>
            <a:r>
              <a:rPr lang="en-US" sz="1200" b="1" dirty="0">
                <a:solidFill>
                  <a:srgbClr val="0A8037"/>
                </a:solidFill>
                <a:latin typeface="Arial Nova" panose="020B0504020202020204" pitchFamily="34" charset="0"/>
              </a:rPr>
              <a:t>22%</a:t>
            </a:r>
            <a:r>
              <a:rPr lang="en-US" sz="1200" b="1" dirty="0">
                <a:solidFill>
                  <a:schemeClr val="tx1">
                    <a:lumMod val="75000"/>
                    <a:lumOff val="25000"/>
                  </a:schemeClr>
                </a:solidFill>
                <a:latin typeface="Arial Nova" panose="020B0504020202020204" pitchFamily="34" charset="0"/>
              </a:rPr>
              <a:t>)</a:t>
            </a:r>
          </a:p>
        </p:txBody>
      </p:sp>
      <p:sp>
        <p:nvSpPr>
          <p:cNvPr id="45" name="TextBox 44">
            <a:extLst>
              <a:ext uri="{FF2B5EF4-FFF2-40B4-BE49-F238E27FC236}">
                <a16:creationId xmlns:a16="http://schemas.microsoft.com/office/drawing/2014/main" id="{00D37279-99D6-BDA3-6FEB-723FA31DCA9F}"/>
              </a:ext>
            </a:extLst>
          </p:cNvPr>
          <p:cNvSpPr txBox="1"/>
          <p:nvPr/>
        </p:nvSpPr>
        <p:spPr>
          <a:xfrm>
            <a:off x="5905101" y="5622642"/>
            <a:ext cx="2072697" cy="830997"/>
          </a:xfrm>
          <a:prstGeom prst="rect">
            <a:avLst/>
          </a:prstGeom>
          <a:noFill/>
        </p:spPr>
        <p:txBody>
          <a:bodyPr wrap="square" rtlCol="0">
            <a:spAutoFit/>
          </a:bodyPr>
          <a:lstStyle/>
          <a:p>
            <a:r>
              <a:rPr lang="en-US" sz="1200" dirty="0">
                <a:solidFill>
                  <a:schemeClr val="tx1">
                    <a:lumMod val="75000"/>
                    <a:lumOff val="25000"/>
                  </a:schemeClr>
                </a:solidFill>
                <a:latin typeface="Arial Nova" panose="020B0504020202020204" pitchFamily="34" charset="0"/>
              </a:rPr>
              <a:t>live in areas that are in the bottom quintile nationally based on higher education participation rates</a:t>
            </a:r>
          </a:p>
        </p:txBody>
      </p:sp>
      <p:pic>
        <p:nvPicPr>
          <p:cNvPr id="49" name="Graphic 48" descr="Group of people with solid fill">
            <a:extLst>
              <a:ext uri="{FF2B5EF4-FFF2-40B4-BE49-F238E27FC236}">
                <a16:creationId xmlns:a16="http://schemas.microsoft.com/office/drawing/2014/main" id="{64FB15D1-99F1-209D-8BA2-9DCB64F3FE7B}"/>
              </a:ext>
            </a:extLst>
          </p:cNvPr>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9088843" y="1825751"/>
            <a:ext cx="824798" cy="824798"/>
          </a:xfrm>
          <a:prstGeom prst="rect">
            <a:avLst/>
          </a:prstGeom>
        </p:spPr>
      </p:pic>
      <p:sp>
        <p:nvSpPr>
          <p:cNvPr id="50" name="TextBox 49">
            <a:extLst>
              <a:ext uri="{FF2B5EF4-FFF2-40B4-BE49-F238E27FC236}">
                <a16:creationId xmlns:a16="http://schemas.microsoft.com/office/drawing/2014/main" id="{FEA360DA-3E4B-D2E8-B8EB-F46B3103BFE0}"/>
              </a:ext>
            </a:extLst>
          </p:cNvPr>
          <p:cNvSpPr txBox="1"/>
          <p:nvPr/>
        </p:nvSpPr>
        <p:spPr>
          <a:xfrm>
            <a:off x="7977798" y="1676889"/>
            <a:ext cx="1372894" cy="523220"/>
          </a:xfrm>
          <a:prstGeom prst="rect">
            <a:avLst/>
          </a:prstGeom>
          <a:noFill/>
        </p:spPr>
        <p:txBody>
          <a:bodyPr wrap="square" rtlCol="0">
            <a:spAutoFit/>
          </a:bodyPr>
          <a:lstStyle/>
          <a:p>
            <a:pPr algn="ctr"/>
            <a:r>
              <a:rPr lang="en-US" sz="2800" dirty="0">
                <a:solidFill>
                  <a:srgbClr val="268037"/>
                </a:solidFill>
                <a:latin typeface="Arial Nova" panose="020B0504020202020204" pitchFamily="34" charset="0"/>
              </a:rPr>
              <a:t>7,247</a:t>
            </a:r>
          </a:p>
        </p:txBody>
      </p:sp>
      <p:sp>
        <p:nvSpPr>
          <p:cNvPr id="51" name="TextBox 50">
            <a:extLst>
              <a:ext uri="{FF2B5EF4-FFF2-40B4-BE49-F238E27FC236}">
                <a16:creationId xmlns:a16="http://schemas.microsoft.com/office/drawing/2014/main" id="{E2761E15-BCDA-0787-49DA-7C0491122738}"/>
              </a:ext>
            </a:extLst>
          </p:cNvPr>
          <p:cNvSpPr txBox="1"/>
          <p:nvPr/>
        </p:nvSpPr>
        <p:spPr>
          <a:xfrm>
            <a:off x="8116793" y="2067775"/>
            <a:ext cx="1075554" cy="646331"/>
          </a:xfrm>
          <a:prstGeom prst="rect">
            <a:avLst/>
          </a:prstGeom>
          <a:noFill/>
        </p:spPr>
        <p:txBody>
          <a:bodyPr wrap="square" rtlCol="0">
            <a:spAutoFit/>
          </a:bodyPr>
          <a:lstStyle/>
          <a:p>
            <a:pPr algn="ctr"/>
            <a:r>
              <a:rPr lang="en-US" sz="1200" b="1" dirty="0">
                <a:solidFill>
                  <a:schemeClr val="tx1">
                    <a:lumMod val="75000"/>
                    <a:lumOff val="25000"/>
                  </a:schemeClr>
                </a:solidFill>
                <a:latin typeface="Arial Nova" panose="020B0504020202020204" pitchFamily="34" charset="0"/>
              </a:rPr>
              <a:t>Residents</a:t>
            </a:r>
          </a:p>
          <a:p>
            <a:pPr algn="ctr"/>
            <a:r>
              <a:rPr lang="en-US" sz="1200" b="1" dirty="0">
                <a:solidFill>
                  <a:schemeClr val="tx1">
                    <a:lumMod val="75000"/>
                    <a:lumOff val="25000"/>
                  </a:schemeClr>
                </a:solidFill>
                <a:latin typeface="Arial Nova" panose="020B0504020202020204" pitchFamily="34" charset="0"/>
              </a:rPr>
              <a:t>Aged 16+ in employment</a:t>
            </a:r>
          </a:p>
        </p:txBody>
      </p:sp>
      <p:sp>
        <p:nvSpPr>
          <p:cNvPr id="52" name="TextBox 51">
            <a:extLst>
              <a:ext uri="{FF2B5EF4-FFF2-40B4-BE49-F238E27FC236}">
                <a16:creationId xmlns:a16="http://schemas.microsoft.com/office/drawing/2014/main" id="{ED5529C3-DE95-377D-1B32-8BED7E895B50}"/>
              </a:ext>
            </a:extLst>
          </p:cNvPr>
          <p:cNvSpPr txBox="1"/>
          <p:nvPr/>
        </p:nvSpPr>
        <p:spPr>
          <a:xfrm>
            <a:off x="9820989" y="2064476"/>
            <a:ext cx="2257630" cy="646331"/>
          </a:xfrm>
          <a:prstGeom prst="rect">
            <a:avLst/>
          </a:prstGeom>
          <a:noFill/>
        </p:spPr>
        <p:txBody>
          <a:bodyPr wrap="square" rtlCol="0">
            <a:spAutoFit/>
          </a:bodyPr>
          <a:lstStyle/>
          <a:p>
            <a:r>
              <a:rPr lang="en-US" sz="1200" dirty="0">
                <a:solidFill>
                  <a:schemeClr val="tx1">
                    <a:lumMod val="75000"/>
                    <a:lumOff val="25000"/>
                  </a:schemeClr>
                </a:solidFill>
                <a:latin typeface="Arial Nova" panose="020B0504020202020204" pitchFamily="34" charset="0"/>
              </a:rPr>
              <a:t>work in either ‘Process, plant and machine operative’ or ‘Elementary’ occupations </a:t>
            </a:r>
          </a:p>
        </p:txBody>
      </p:sp>
      <p:pic>
        <p:nvPicPr>
          <p:cNvPr id="61" name="Graphic 60" descr="Factory with solid fill">
            <a:extLst>
              <a:ext uri="{FF2B5EF4-FFF2-40B4-BE49-F238E27FC236}">
                <a16:creationId xmlns:a16="http://schemas.microsoft.com/office/drawing/2014/main" id="{321D14F3-EE4D-9FB8-3A49-1368D1FB2BF3}"/>
              </a:ext>
            </a:extLst>
          </p:cNvPr>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11322753" y="1516868"/>
            <a:ext cx="572746" cy="572746"/>
          </a:xfrm>
          <a:prstGeom prst="rect">
            <a:avLst/>
          </a:prstGeom>
        </p:spPr>
      </p:pic>
      <p:sp>
        <p:nvSpPr>
          <p:cNvPr id="63" name="TextBox 62">
            <a:extLst>
              <a:ext uri="{FF2B5EF4-FFF2-40B4-BE49-F238E27FC236}">
                <a16:creationId xmlns:a16="http://schemas.microsoft.com/office/drawing/2014/main" id="{5945DCEA-BCE6-188E-2FC1-9186946D05EE}"/>
              </a:ext>
            </a:extLst>
          </p:cNvPr>
          <p:cNvSpPr txBox="1"/>
          <p:nvPr/>
        </p:nvSpPr>
        <p:spPr>
          <a:xfrm>
            <a:off x="9663385" y="1681554"/>
            <a:ext cx="990403" cy="523220"/>
          </a:xfrm>
          <a:prstGeom prst="rect">
            <a:avLst/>
          </a:prstGeom>
          <a:noFill/>
        </p:spPr>
        <p:txBody>
          <a:bodyPr wrap="square" rtlCol="0">
            <a:spAutoFit/>
          </a:bodyPr>
          <a:lstStyle/>
          <a:p>
            <a:pPr algn="r"/>
            <a:r>
              <a:rPr lang="en-US" sz="2800" dirty="0">
                <a:solidFill>
                  <a:srgbClr val="0A8037"/>
                </a:solidFill>
                <a:latin typeface="Arial Nova" panose="020B0504020202020204" pitchFamily="34" charset="0"/>
              </a:rPr>
              <a:t>17%</a:t>
            </a:r>
          </a:p>
        </p:txBody>
      </p:sp>
      <p:sp>
        <p:nvSpPr>
          <p:cNvPr id="2" name="TextBox 1">
            <a:extLst>
              <a:ext uri="{FF2B5EF4-FFF2-40B4-BE49-F238E27FC236}">
                <a16:creationId xmlns:a16="http://schemas.microsoft.com/office/drawing/2014/main" id="{154FDEBB-9164-4CB4-A7CF-A1DE6EE16AE8}"/>
              </a:ext>
            </a:extLst>
          </p:cNvPr>
          <p:cNvSpPr txBox="1"/>
          <p:nvPr/>
        </p:nvSpPr>
        <p:spPr>
          <a:xfrm>
            <a:off x="278209" y="512281"/>
            <a:ext cx="5374445" cy="954107"/>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LOCAL LEARNING COMMUNITY DASHBOARD</a:t>
            </a:r>
          </a:p>
        </p:txBody>
      </p:sp>
      <p:sp>
        <p:nvSpPr>
          <p:cNvPr id="8" name="TextBox 7">
            <a:extLst>
              <a:ext uri="{FF2B5EF4-FFF2-40B4-BE49-F238E27FC236}">
                <a16:creationId xmlns:a16="http://schemas.microsoft.com/office/drawing/2014/main" id="{DC53B480-72D6-3DCA-2585-BF3F34062C24}"/>
              </a:ext>
            </a:extLst>
          </p:cNvPr>
          <p:cNvSpPr txBox="1"/>
          <p:nvPr/>
        </p:nvSpPr>
        <p:spPr>
          <a:xfrm>
            <a:off x="7621682" y="712264"/>
            <a:ext cx="3325803"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WEST LINDSEY</a:t>
            </a:r>
          </a:p>
        </p:txBody>
      </p:sp>
      <p:pic>
        <p:nvPicPr>
          <p:cNvPr id="11" name="Picture 10">
            <a:extLst>
              <a:ext uri="{FF2B5EF4-FFF2-40B4-BE49-F238E27FC236}">
                <a16:creationId xmlns:a16="http://schemas.microsoft.com/office/drawing/2014/main" id="{BA29F358-7202-CAAC-4774-0B688C5712A4}"/>
              </a:ext>
            </a:extLst>
          </p:cNvPr>
          <p:cNvPicPr>
            <a:picLocks noChangeAspect="1"/>
          </p:cNvPicPr>
          <p:nvPr/>
        </p:nvPicPr>
        <p:blipFill>
          <a:blip r:embed="rId32"/>
          <a:stretch>
            <a:fillRect/>
          </a:stretch>
        </p:blipFill>
        <p:spPr>
          <a:xfrm>
            <a:off x="290205" y="4398797"/>
            <a:ext cx="3784600" cy="2197100"/>
          </a:xfrm>
          <a:prstGeom prst="rect">
            <a:avLst/>
          </a:prstGeom>
        </p:spPr>
      </p:pic>
      <p:pic>
        <p:nvPicPr>
          <p:cNvPr id="12" name="Picture 11">
            <a:extLst>
              <a:ext uri="{FF2B5EF4-FFF2-40B4-BE49-F238E27FC236}">
                <a16:creationId xmlns:a16="http://schemas.microsoft.com/office/drawing/2014/main" id="{9193331F-7D91-655C-0FDE-B293B5850F89}"/>
              </a:ext>
            </a:extLst>
          </p:cNvPr>
          <p:cNvPicPr>
            <a:picLocks noChangeAspect="1"/>
          </p:cNvPicPr>
          <p:nvPr/>
        </p:nvPicPr>
        <p:blipFill>
          <a:blip r:embed="rId33"/>
          <a:stretch>
            <a:fillRect/>
          </a:stretch>
        </p:blipFill>
        <p:spPr>
          <a:xfrm>
            <a:off x="4070350" y="1489964"/>
            <a:ext cx="4051300" cy="1244600"/>
          </a:xfrm>
          <a:prstGeom prst="rect">
            <a:avLst/>
          </a:prstGeom>
        </p:spPr>
      </p:pic>
      <p:pic>
        <p:nvPicPr>
          <p:cNvPr id="35" name="Picture 34">
            <a:extLst>
              <a:ext uri="{FF2B5EF4-FFF2-40B4-BE49-F238E27FC236}">
                <a16:creationId xmlns:a16="http://schemas.microsoft.com/office/drawing/2014/main" id="{8A743141-2593-F62D-2965-4E358F065073}"/>
              </a:ext>
            </a:extLst>
          </p:cNvPr>
          <p:cNvPicPr>
            <a:picLocks noChangeAspect="1"/>
          </p:cNvPicPr>
          <p:nvPr/>
        </p:nvPicPr>
        <p:blipFill>
          <a:blip r:embed="rId34"/>
          <a:stretch>
            <a:fillRect/>
          </a:stretch>
        </p:blipFill>
        <p:spPr>
          <a:xfrm>
            <a:off x="4114800" y="4259580"/>
            <a:ext cx="3962400" cy="990600"/>
          </a:xfrm>
          <a:prstGeom prst="rect">
            <a:avLst/>
          </a:prstGeom>
        </p:spPr>
      </p:pic>
      <p:pic>
        <p:nvPicPr>
          <p:cNvPr id="36" name="Picture 35">
            <a:extLst>
              <a:ext uri="{FF2B5EF4-FFF2-40B4-BE49-F238E27FC236}">
                <a16:creationId xmlns:a16="http://schemas.microsoft.com/office/drawing/2014/main" id="{75F950D8-3266-76B2-1FE5-D81903513A08}"/>
              </a:ext>
            </a:extLst>
          </p:cNvPr>
          <p:cNvPicPr>
            <a:picLocks noChangeAspect="1"/>
          </p:cNvPicPr>
          <p:nvPr/>
        </p:nvPicPr>
        <p:blipFill>
          <a:blip r:embed="rId35"/>
          <a:stretch>
            <a:fillRect/>
          </a:stretch>
        </p:blipFill>
        <p:spPr>
          <a:xfrm>
            <a:off x="4108450" y="2970276"/>
            <a:ext cx="3975100" cy="990600"/>
          </a:xfrm>
          <a:prstGeom prst="rect">
            <a:avLst/>
          </a:prstGeom>
        </p:spPr>
      </p:pic>
      <p:pic>
        <p:nvPicPr>
          <p:cNvPr id="64" name="Picture 63">
            <a:extLst>
              <a:ext uri="{FF2B5EF4-FFF2-40B4-BE49-F238E27FC236}">
                <a16:creationId xmlns:a16="http://schemas.microsoft.com/office/drawing/2014/main" id="{1E8120FC-BB47-BE1D-BE33-35EC540C2A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0396" b="31948"/>
          <a:stretch/>
        </p:blipFill>
        <p:spPr>
          <a:xfrm>
            <a:off x="10828525" y="4774584"/>
            <a:ext cx="1191832" cy="1374169"/>
          </a:xfrm>
          <a:prstGeom prst="rect">
            <a:avLst/>
          </a:prstGeom>
        </p:spPr>
      </p:pic>
      <p:pic>
        <p:nvPicPr>
          <p:cNvPr id="4" name="Picture 3">
            <a:extLst>
              <a:ext uri="{FF2B5EF4-FFF2-40B4-BE49-F238E27FC236}">
                <a16:creationId xmlns:a16="http://schemas.microsoft.com/office/drawing/2014/main" id="{763AFF28-B782-5043-C3C7-43399DB460AB}"/>
              </a:ext>
            </a:extLst>
          </p:cNvPr>
          <p:cNvPicPr>
            <a:picLocks noChangeAspect="1"/>
          </p:cNvPicPr>
          <p:nvPr/>
        </p:nvPicPr>
        <p:blipFill>
          <a:blip r:embed="rId36">
            <a:biLevel thresh="25000"/>
          </a:blip>
          <a:stretch>
            <a:fillRect/>
          </a:stretch>
        </p:blipFill>
        <p:spPr>
          <a:xfrm>
            <a:off x="10896838" y="512426"/>
            <a:ext cx="969517" cy="969517"/>
          </a:xfrm>
          <a:prstGeom prst="rect">
            <a:avLst/>
          </a:prstGeom>
        </p:spPr>
      </p:pic>
    </p:spTree>
    <p:extLst>
      <p:ext uri="{BB962C8B-B14F-4D97-AF65-F5344CB8AC3E}">
        <p14:creationId xmlns:p14="http://schemas.microsoft.com/office/powerpoint/2010/main" val="1563825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4D11F6-7076-F9E7-43F8-ACAEF8F2CE6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36703" y="1523304"/>
            <a:ext cx="3904688" cy="5063394"/>
          </a:xfrm>
          <a:prstGeom prst="rect">
            <a:avLst/>
          </a:prstGeom>
        </p:spPr>
      </p:pic>
      <p:sp>
        <p:nvSpPr>
          <p:cNvPr id="13" name="Rectangle 12">
            <a:extLst>
              <a:ext uri="{FF2B5EF4-FFF2-40B4-BE49-F238E27FC236}">
                <a16:creationId xmlns:a16="http://schemas.microsoft.com/office/drawing/2014/main" id="{FCB4B57A-73C9-CDEF-2C1D-1ACF4335835C}"/>
              </a:ext>
            </a:extLst>
          </p:cNvPr>
          <p:cNvSpPr/>
          <p:nvPr/>
        </p:nvSpPr>
        <p:spPr>
          <a:xfrm>
            <a:off x="8099827" y="4182305"/>
            <a:ext cx="3826964" cy="2404393"/>
          </a:xfrm>
          <a:prstGeom prst="rect">
            <a:avLst/>
          </a:prstGeom>
          <a:solidFill>
            <a:srgbClr val="2E78BD">
              <a:alpha val="19909"/>
            </a:srgb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79EC9FC0-8CD4-B09E-FB9A-6B330E8A9C3D}"/>
              </a:ext>
            </a:extLst>
          </p:cNvPr>
          <p:cNvSpPr/>
          <p:nvPr/>
        </p:nvSpPr>
        <p:spPr>
          <a:xfrm>
            <a:off x="8099827" y="1531992"/>
            <a:ext cx="3836204" cy="2598219"/>
          </a:xfrm>
          <a:prstGeom prst="rect">
            <a:avLst/>
          </a:prstGeom>
          <a:solidFill>
            <a:srgbClr val="D8397C">
              <a:alpha val="19909"/>
            </a:srgb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2BB2C33E-0425-B2C0-7BB2-79F48C693225}"/>
              </a:ext>
            </a:extLst>
          </p:cNvPr>
          <p:cNvSpPr/>
          <p:nvPr/>
        </p:nvSpPr>
        <p:spPr>
          <a:xfrm>
            <a:off x="269032" y="1523304"/>
            <a:ext cx="3828555" cy="2606907"/>
          </a:xfrm>
          <a:prstGeom prst="rect">
            <a:avLst/>
          </a:prstGeom>
          <a:solidFill>
            <a:srgbClr val="0C8036">
              <a:alpha val="10336"/>
            </a:srgb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E4353FE4-2688-A91A-9627-D42D4EB9F7F3}"/>
              </a:ext>
            </a:extLst>
          </p:cNvPr>
          <p:cNvSpPr/>
          <p:nvPr/>
        </p:nvSpPr>
        <p:spPr>
          <a:xfrm>
            <a:off x="274819" y="4182305"/>
            <a:ext cx="3820143" cy="2404393"/>
          </a:xfrm>
          <a:prstGeom prst="rect">
            <a:avLst/>
          </a:prstGeom>
          <a:solidFill>
            <a:srgbClr val="EFBF7A">
              <a:alpha val="19909"/>
            </a:srgb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8" name="TextBox 7">
            <a:extLst>
              <a:ext uri="{FF2B5EF4-FFF2-40B4-BE49-F238E27FC236}">
                <a16:creationId xmlns:a16="http://schemas.microsoft.com/office/drawing/2014/main" id="{0519F17C-5D87-E04B-9495-3C7C35CA7C6C}"/>
              </a:ext>
            </a:extLst>
          </p:cNvPr>
          <p:cNvSpPr txBox="1"/>
          <p:nvPr/>
        </p:nvSpPr>
        <p:spPr>
          <a:xfrm>
            <a:off x="274819" y="514503"/>
            <a:ext cx="5447887" cy="954107"/>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LOCAL LEARNING COMMUNITY CHARACTERISTICS</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6" name="TextBox 5">
            <a:extLst>
              <a:ext uri="{FF2B5EF4-FFF2-40B4-BE49-F238E27FC236}">
                <a16:creationId xmlns:a16="http://schemas.microsoft.com/office/drawing/2014/main" id="{E15C826F-8D95-B305-CAA8-9D3CBF7D9D79}"/>
              </a:ext>
            </a:extLst>
          </p:cNvPr>
          <p:cNvSpPr txBox="1"/>
          <p:nvPr/>
        </p:nvSpPr>
        <p:spPr>
          <a:xfrm>
            <a:off x="269033" y="1543065"/>
            <a:ext cx="3828554" cy="2577629"/>
          </a:xfrm>
          <a:prstGeom prst="rect">
            <a:avLst/>
          </a:prstGeom>
          <a:noFill/>
        </p:spPr>
        <p:txBody>
          <a:bodyPr wrap="square" rtlCol="0">
            <a:spAutoFit/>
          </a:bodyPr>
          <a:lstStyle/>
          <a:p>
            <a:pPr>
              <a:spcAft>
                <a:spcPts val="300"/>
              </a:spcAft>
            </a:pPr>
            <a:r>
              <a:rPr lang="en-US" sz="1400" b="1" dirty="0">
                <a:latin typeface="Arial Nova" panose="020B0504020202020204" pitchFamily="34" charset="0"/>
              </a:rPr>
              <a:t>Demographics:</a:t>
            </a:r>
          </a:p>
          <a:p>
            <a:pPr marL="285750" indent="-285750">
              <a:spcAft>
                <a:spcPts val="300"/>
              </a:spcAft>
              <a:buFont typeface="Wingdings" pitchFamily="2" charset="2"/>
              <a:buChar char="§"/>
            </a:pPr>
            <a:r>
              <a:rPr lang="en-US" sz="1400" dirty="0">
                <a:latin typeface="Arial Nova" panose="020B0504020202020204" pitchFamily="34" charset="0"/>
              </a:rPr>
              <a:t>Population growth in line with the UK average, mainly driven by older people</a:t>
            </a:r>
          </a:p>
          <a:p>
            <a:pPr marL="285750" indent="-285750">
              <a:spcAft>
                <a:spcPts val="300"/>
              </a:spcAft>
              <a:buFont typeface="Wingdings" pitchFamily="2" charset="2"/>
              <a:buChar char="§"/>
            </a:pPr>
            <a:r>
              <a:rPr lang="en-US" sz="1400" dirty="0">
                <a:latin typeface="Arial Nova" panose="020B0504020202020204" pitchFamily="34" charset="0"/>
              </a:rPr>
              <a:t>Low levels of population churn, in-migration from overseas, and adults where English is not their main language</a:t>
            </a:r>
          </a:p>
          <a:p>
            <a:pPr marL="285750" indent="-285750">
              <a:spcAft>
                <a:spcPts val="300"/>
              </a:spcAft>
              <a:buFont typeface="Wingdings" pitchFamily="2" charset="2"/>
              <a:buChar char="§"/>
            </a:pPr>
            <a:r>
              <a:rPr lang="en-US" sz="1400" dirty="0">
                <a:latin typeface="Arial Nova" panose="020B0504020202020204" pitchFamily="34" charset="0"/>
              </a:rPr>
              <a:t>Locally, low proportion of residents with no qualifications and a high level of residents with higher qualifications, although still below national averages and improving slower than other local areas.</a:t>
            </a:r>
          </a:p>
        </p:txBody>
      </p:sp>
      <p:sp>
        <p:nvSpPr>
          <p:cNvPr id="7" name="TextBox 6">
            <a:extLst>
              <a:ext uri="{FF2B5EF4-FFF2-40B4-BE49-F238E27FC236}">
                <a16:creationId xmlns:a16="http://schemas.microsoft.com/office/drawing/2014/main" id="{9A57C170-7A2F-D723-EE46-15F7E7BCA3DE}"/>
              </a:ext>
            </a:extLst>
          </p:cNvPr>
          <p:cNvSpPr txBox="1"/>
          <p:nvPr/>
        </p:nvSpPr>
        <p:spPr>
          <a:xfrm>
            <a:off x="8086659" y="1525904"/>
            <a:ext cx="3843961" cy="1627882"/>
          </a:xfrm>
          <a:prstGeom prst="rect">
            <a:avLst/>
          </a:prstGeom>
          <a:noFill/>
        </p:spPr>
        <p:txBody>
          <a:bodyPr wrap="square" rtlCol="0">
            <a:spAutoFit/>
          </a:bodyPr>
          <a:lstStyle/>
          <a:p>
            <a:pPr>
              <a:spcAft>
                <a:spcPts val="600"/>
              </a:spcAft>
            </a:pPr>
            <a:r>
              <a:rPr lang="en-US" sz="1400" b="1" dirty="0">
                <a:latin typeface="Arial Nova" panose="020B0504020202020204" pitchFamily="34" charset="0"/>
              </a:rPr>
              <a:t>Economic Participation:</a:t>
            </a:r>
          </a:p>
          <a:p>
            <a:pPr marL="285750" indent="-285750">
              <a:lnSpc>
                <a:spcPct val="110000"/>
              </a:lnSpc>
              <a:spcAft>
                <a:spcPts val="600"/>
              </a:spcAft>
              <a:buFont typeface="Wingdings" pitchFamily="2" charset="2"/>
              <a:buChar char="§"/>
            </a:pPr>
            <a:r>
              <a:rPr lang="en-US" sz="1400" dirty="0">
                <a:latin typeface="Arial Nova" panose="020B0504020202020204" pitchFamily="34" charset="0"/>
              </a:rPr>
              <a:t>Relatively low proportions of residents in labour-intensive jobs requiring lower skills levels</a:t>
            </a:r>
          </a:p>
          <a:p>
            <a:pPr marL="285750" indent="-285750">
              <a:lnSpc>
                <a:spcPct val="110000"/>
              </a:lnSpc>
              <a:spcAft>
                <a:spcPts val="600"/>
              </a:spcAft>
              <a:buFont typeface="Wingdings" pitchFamily="2" charset="2"/>
              <a:buChar char="§"/>
            </a:pPr>
            <a:r>
              <a:rPr lang="en-US" sz="1400" dirty="0">
                <a:latin typeface="Arial Nova" panose="020B0504020202020204" pitchFamily="34" charset="0"/>
              </a:rPr>
              <a:t>An area of slightly higher pay levels than local comparators.</a:t>
            </a:r>
          </a:p>
        </p:txBody>
      </p:sp>
      <p:sp>
        <p:nvSpPr>
          <p:cNvPr id="9" name="TextBox 8">
            <a:extLst>
              <a:ext uri="{FF2B5EF4-FFF2-40B4-BE49-F238E27FC236}">
                <a16:creationId xmlns:a16="http://schemas.microsoft.com/office/drawing/2014/main" id="{FB3D5BCF-AEBA-2976-59B8-3B365DB4B5CD}"/>
              </a:ext>
            </a:extLst>
          </p:cNvPr>
          <p:cNvSpPr txBox="1"/>
          <p:nvPr/>
        </p:nvSpPr>
        <p:spPr>
          <a:xfrm>
            <a:off x="5735874" y="712264"/>
            <a:ext cx="5211611"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WEST LINDSEY</a:t>
            </a:r>
          </a:p>
        </p:txBody>
      </p:sp>
      <p:sp>
        <p:nvSpPr>
          <p:cNvPr id="14" name="TextBox 13">
            <a:extLst>
              <a:ext uri="{FF2B5EF4-FFF2-40B4-BE49-F238E27FC236}">
                <a16:creationId xmlns:a16="http://schemas.microsoft.com/office/drawing/2014/main" id="{DA31420C-CCDF-99B5-DFAE-AFC59FDE4DB6}"/>
              </a:ext>
            </a:extLst>
          </p:cNvPr>
          <p:cNvSpPr txBox="1"/>
          <p:nvPr/>
        </p:nvSpPr>
        <p:spPr>
          <a:xfrm>
            <a:off x="276683" y="4214906"/>
            <a:ext cx="3828554" cy="2262158"/>
          </a:xfrm>
          <a:prstGeom prst="rect">
            <a:avLst/>
          </a:prstGeom>
          <a:noFill/>
        </p:spPr>
        <p:txBody>
          <a:bodyPr wrap="square" rtlCol="0">
            <a:spAutoFit/>
          </a:bodyPr>
          <a:lstStyle/>
          <a:p>
            <a:pPr>
              <a:spcAft>
                <a:spcPts val="600"/>
              </a:spcAft>
            </a:pPr>
            <a:r>
              <a:rPr lang="en-US" sz="1400" b="1" dirty="0">
                <a:latin typeface="Arial Nova" panose="020B0504020202020204" pitchFamily="34" charset="0"/>
              </a:rPr>
              <a:t>Education &amp; Skills Participation:</a:t>
            </a:r>
          </a:p>
          <a:p>
            <a:pPr marL="285750" indent="-285750">
              <a:spcAft>
                <a:spcPts val="600"/>
              </a:spcAft>
              <a:buFont typeface="Wingdings" pitchFamily="2" charset="2"/>
              <a:buChar char="§"/>
            </a:pPr>
            <a:r>
              <a:rPr lang="en-US" sz="1400" dirty="0">
                <a:latin typeface="Arial Nova" panose="020B0504020202020204" pitchFamily="34" charset="0"/>
              </a:rPr>
              <a:t>Positive increases in local apprentices driven by younger people with higher apprenticeship starts reducing</a:t>
            </a:r>
          </a:p>
          <a:p>
            <a:pPr marL="285750" indent="-285750">
              <a:spcAft>
                <a:spcPts val="600"/>
              </a:spcAft>
              <a:buFont typeface="Wingdings" pitchFamily="2" charset="2"/>
              <a:buChar char="§"/>
            </a:pPr>
            <a:r>
              <a:rPr lang="en-US" sz="1400" dirty="0">
                <a:latin typeface="Arial Nova" panose="020B0504020202020204" pitchFamily="34" charset="0"/>
              </a:rPr>
              <a:t>Increases in community learning, although a trend of decreasing participation by adults in education and training</a:t>
            </a:r>
          </a:p>
          <a:p>
            <a:pPr marL="285750" indent="-285750">
              <a:spcAft>
                <a:spcPts val="600"/>
              </a:spcAft>
              <a:buFont typeface="Wingdings" pitchFamily="2" charset="2"/>
              <a:buChar char="§"/>
            </a:pPr>
            <a:r>
              <a:rPr lang="en-US" sz="1400" dirty="0">
                <a:latin typeface="Arial Nova" panose="020B0504020202020204" pitchFamily="34" charset="0"/>
              </a:rPr>
              <a:t>Positive levels of higher education participation. </a:t>
            </a:r>
          </a:p>
        </p:txBody>
      </p:sp>
      <p:sp>
        <p:nvSpPr>
          <p:cNvPr id="19" name="TextBox 18">
            <a:extLst>
              <a:ext uri="{FF2B5EF4-FFF2-40B4-BE49-F238E27FC236}">
                <a16:creationId xmlns:a16="http://schemas.microsoft.com/office/drawing/2014/main" id="{8DA057EC-F202-E6DF-53A1-C9265010B21D}"/>
              </a:ext>
            </a:extLst>
          </p:cNvPr>
          <p:cNvSpPr txBox="1"/>
          <p:nvPr/>
        </p:nvSpPr>
        <p:spPr>
          <a:xfrm>
            <a:off x="8094416" y="4187975"/>
            <a:ext cx="3836205" cy="1766381"/>
          </a:xfrm>
          <a:prstGeom prst="rect">
            <a:avLst/>
          </a:prstGeom>
          <a:noFill/>
        </p:spPr>
        <p:txBody>
          <a:bodyPr wrap="square" rtlCol="0">
            <a:spAutoFit/>
          </a:bodyPr>
          <a:lstStyle/>
          <a:p>
            <a:pPr>
              <a:spcAft>
                <a:spcPts val="600"/>
              </a:spcAft>
            </a:pPr>
            <a:r>
              <a:rPr lang="en-US" sz="1400" b="1" dirty="0">
                <a:latin typeface="Arial Nova" panose="020B0504020202020204" pitchFamily="34" charset="0"/>
              </a:rPr>
              <a:t>Education, Employment, and Skills Implications / Considerations:</a:t>
            </a:r>
          </a:p>
          <a:p>
            <a:pPr marL="285750" indent="-285750">
              <a:lnSpc>
                <a:spcPct val="110000"/>
              </a:lnSpc>
              <a:buFont typeface="Wingdings" pitchFamily="2" charset="2"/>
              <a:buChar char="§"/>
            </a:pPr>
            <a:r>
              <a:rPr lang="en-US" sz="1400" dirty="0">
                <a:latin typeface="Arial Nova" panose="020B0504020202020204" pitchFamily="34" charset="0"/>
              </a:rPr>
              <a:t>There may be a sense that higher level skills development is ‘plateauing’ compared to other local areas, although this is from a competitive position both locally and nationally.</a:t>
            </a:r>
          </a:p>
        </p:txBody>
      </p:sp>
      <p:pic>
        <p:nvPicPr>
          <p:cNvPr id="3" name="Picture 2">
            <a:extLst>
              <a:ext uri="{FF2B5EF4-FFF2-40B4-BE49-F238E27FC236}">
                <a16:creationId xmlns:a16="http://schemas.microsoft.com/office/drawing/2014/main" id="{BF89FDC4-6BD1-EFEB-24A3-565939E8666C}"/>
              </a:ext>
            </a:extLst>
          </p:cNvPr>
          <p:cNvPicPr>
            <a:picLocks noChangeAspect="1"/>
          </p:cNvPicPr>
          <p:nvPr/>
        </p:nvPicPr>
        <p:blipFill>
          <a:blip r:embed="rId4">
            <a:biLevel thresh="25000"/>
          </a:blip>
          <a:stretch>
            <a:fillRect/>
          </a:stretch>
        </p:blipFill>
        <p:spPr>
          <a:xfrm>
            <a:off x="10896838" y="512426"/>
            <a:ext cx="969517" cy="969517"/>
          </a:xfrm>
          <a:prstGeom prst="rect">
            <a:avLst/>
          </a:prstGeom>
        </p:spPr>
      </p:pic>
    </p:spTree>
    <p:extLst>
      <p:ext uri="{BB962C8B-B14F-4D97-AF65-F5344CB8AC3E}">
        <p14:creationId xmlns:p14="http://schemas.microsoft.com/office/powerpoint/2010/main" val="966901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2984D9-E041-4FA9-B011-4D47EED52240}"/>
              </a:ext>
            </a:extLst>
          </p:cNvPr>
          <p:cNvSpPr txBox="1"/>
          <p:nvPr/>
        </p:nvSpPr>
        <p:spPr>
          <a:xfrm>
            <a:off x="256417" y="1603227"/>
            <a:ext cx="7790206" cy="5057025"/>
          </a:xfrm>
          <a:prstGeom prst="rect">
            <a:avLst/>
          </a:prstGeom>
          <a:noFill/>
        </p:spPr>
        <p:txBody>
          <a:bodyPr wrap="square" rtlCol="0">
            <a:spAutoFit/>
          </a:bodyPr>
          <a:lstStyle/>
          <a:p>
            <a:pPr marL="285750" lvl="0" indent="-285750" defTabSz="457200">
              <a:lnSpc>
                <a:spcPct val="110000"/>
              </a:lnSpc>
              <a:buFontTx/>
              <a:buChar char="-"/>
              <a:defRPr/>
            </a:pP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Population growth </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of 6.6% between 2011 and 2021 is above the Greater Lincolnshire average and in line with the national average.</a:t>
            </a:r>
          </a:p>
          <a:p>
            <a:pPr marL="285750" lvl="0" indent="-285750" defTabSz="457200">
              <a:lnSpc>
                <a:spcPct val="110000"/>
              </a:lnSpc>
              <a:spcAft>
                <a:spcPts val="600"/>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Growth in population numbers can be seen across younger and older people populations, with those aged 67+ driving the growth (at 32.8%, the third highest in Greater Lincolnshire). Minimal change was recorded in the working-age (18-66 years) population over this period (0.7%). </a:t>
            </a:r>
            <a:endParaRPr lang="en-US" altLang="en-US" sz="1400" dirty="0">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0000"/>
              </a:lnSpc>
              <a:spcAft>
                <a:spcPts val="600"/>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In terms of </a:t>
            </a:r>
            <a:r>
              <a:rPr lang="en-US" altLang="en-US" sz="1400" b="1"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usual residents living one year ago at a different address outside of the UK</a:t>
            </a: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 then at 0.4%, this proportion is lower than the Greater Lincolnshire and the national averages.</a:t>
            </a:r>
          </a:p>
          <a:p>
            <a:pPr marL="285750" lvl="0" indent="-285750" defTabSz="457200">
              <a:lnSpc>
                <a:spcPct val="110000"/>
              </a:lnSpc>
              <a:spcAft>
                <a:spcPts val="138"/>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At 1.1%, West Lindsey has a relatively low proportion of ‘households with no adult but at least one child aged 3-15 with English as main language’ / ‘households with no people who has English as main language’ (Greater Lincolnshire, 4.4%; England, 6.4%).</a:t>
            </a:r>
          </a:p>
          <a:p>
            <a:pPr marL="285750" lvl="0" indent="-285750" defTabSz="457200">
              <a:lnSpc>
                <a:spcPct val="110000"/>
              </a:lnSpc>
              <a:spcAft>
                <a:spcPts val="600"/>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Only 2% of residents have a </a:t>
            </a:r>
            <a:r>
              <a:rPr lang="en-US" altLang="en-US" sz="1400" b="1"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main language that is not English</a:t>
            </a: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 and of those, 14% describe themselves as either unable to speak English well or at all (Greater Lincolnshire, 25%; England, 20%), the second lowest in Greater Lincolnshire.</a:t>
            </a:r>
          </a:p>
          <a:p>
            <a:pPr marL="285750" lvl="0" indent="-285750" defTabSz="457200">
              <a:lnSpc>
                <a:spcPct val="110000"/>
              </a:lnSpc>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When compared locally, West Lindsey has both a relatively low proportion of its </a:t>
            </a: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residents aged 16+ with no qualifications</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 at 18%, and a relatively high proportion (29%) of </a:t>
            </a: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residents aged 16+ with level 4 qualifications and above</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 </a:t>
            </a:r>
          </a:p>
          <a:p>
            <a:pPr marL="285750" lvl="0" indent="-285750" defTabSz="457200">
              <a:lnSpc>
                <a:spcPct val="110000"/>
              </a:lnSpc>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Growth in the proportion of residents with level 4 qualifications at 4 percentage points between 2011 and 2021 is below the local (5 percentage points) and national averages (7 percentage points).</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descr="Aerial view of people walking">
            <a:extLst>
              <a:ext uri="{FF2B5EF4-FFF2-40B4-BE49-F238E27FC236}">
                <a16:creationId xmlns:a16="http://schemas.microsoft.com/office/drawing/2014/main" id="{0CF3D19A-3BB3-4A46-8E04-EF0873CC7284}"/>
              </a:ext>
            </a:extLst>
          </p:cNvPr>
          <p:cNvPicPr>
            <a:picLocks noChangeAspect="1"/>
          </p:cNvPicPr>
          <p:nvPr/>
        </p:nvPicPr>
        <p:blipFill rotWithShape="1">
          <a:blip r:embed="rId2" cstate="email">
            <a:alphaModFix amt="1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b="1733"/>
          <a:stretch/>
        </p:blipFill>
        <p:spPr>
          <a:xfrm>
            <a:off x="8057327" y="1531993"/>
            <a:ext cx="3836204" cy="4967130"/>
          </a:xfrm>
          <a:prstGeom prst="rect">
            <a:avLst/>
          </a:prstGeom>
        </p:spPr>
      </p:pic>
      <p:sp>
        <p:nvSpPr>
          <p:cNvPr id="8" name="Rectangle 7">
            <a:extLst>
              <a:ext uri="{FF2B5EF4-FFF2-40B4-BE49-F238E27FC236}">
                <a16:creationId xmlns:a16="http://schemas.microsoft.com/office/drawing/2014/main" id="{4521D450-B0B4-7BEB-F227-8DE9DA764662}"/>
              </a:ext>
            </a:extLst>
          </p:cNvPr>
          <p:cNvSpPr/>
          <p:nvPr/>
        </p:nvSpPr>
        <p:spPr>
          <a:xfrm>
            <a:off x="8057327" y="1520051"/>
            <a:ext cx="3836204" cy="5054706"/>
          </a:xfrm>
          <a:prstGeom prst="rect">
            <a:avLst/>
          </a:prstGeom>
          <a:solidFill>
            <a:srgbClr val="0C8036">
              <a:alpha val="10336"/>
            </a:srgbClr>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descr="A picture containing text, plant, flower, wheel&#10;&#10;Description automatically generated">
            <a:extLst>
              <a:ext uri="{FF2B5EF4-FFF2-40B4-BE49-F238E27FC236}">
                <a16:creationId xmlns:a16="http://schemas.microsoft.com/office/drawing/2014/main" id="{1097C541-48C1-74B0-07D8-0983A976F7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20612" y="1573965"/>
            <a:ext cx="469899" cy="714246"/>
          </a:xfrm>
          <a:prstGeom prst="rect">
            <a:avLst/>
          </a:prstGeom>
        </p:spPr>
      </p:pic>
      <p:sp>
        <p:nvSpPr>
          <p:cNvPr id="11" name="TextBox 10">
            <a:extLst>
              <a:ext uri="{FF2B5EF4-FFF2-40B4-BE49-F238E27FC236}">
                <a16:creationId xmlns:a16="http://schemas.microsoft.com/office/drawing/2014/main" id="{9426F878-1F0D-6452-72D8-83D4B212C255}"/>
              </a:ext>
            </a:extLst>
          </p:cNvPr>
          <p:cNvSpPr txBox="1"/>
          <p:nvPr/>
        </p:nvSpPr>
        <p:spPr>
          <a:xfrm>
            <a:off x="8050872" y="2190239"/>
            <a:ext cx="1195191" cy="738664"/>
          </a:xfrm>
          <a:prstGeom prst="rect">
            <a:avLst/>
          </a:prstGeom>
          <a:noFill/>
        </p:spPr>
        <p:txBody>
          <a:bodyPr wrap="square" rtlCol="0">
            <a:spAutoFit/>
          </a:bodyPr>
          <a:lstStyle/>
          <a:p>
            <a:r>
              <a:rPr lang="en-US" sz="1400" b="1" dirty="0">
                <a:latin typeface="Arial Nova" panose="020B0504020202020204" pitchFamily="34" charset="0"/>
              </a:rPr>
              <a:t>Population change, 2011-2021</a:t>
            </a:r>
          </a:p>
        </p:txBody>
      </p:sp>
      <p:sp>
        <p:nvSpPr>
          <p:cNvPr id="12" name="TextBox 11">
            <a:extLst>
              <a:ext uri="{FF2B5EF4-FFF2-40B4-BE49-F238E27FC236}">
                <a16:creationId xmlns:a16="http://schemas.microsoft.com/office/drawing/2014/main" id="{32B056F3-EC87-3920-2F49-46A5D3C87525}"/>
              </a:ext>
            </a:extLst>
          </p:cNvPr>
          <p:cNvSpPr txBox="1"/>
          <p:nvPr/>
        </p:nvSpPr>
        <p:spPr>
          <a:xfrm>
            <a:off x="10033996" y="2422344"/>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5.4%</a:t>
            </a:r>
          </a:p>
        </p:txBody>
      </p:sp>
      <p:sp>
        <p:nvSpPr>
          <p:cNvPr id="13" name="TextBox 12">
            <a:extLst>
              <a:ext uri="{FF2B5EF4-FFF2-40B4-BE49-F238E27FC236}">
                <a16:creationId xmlns:a16="http://schemas.microsoft.com/office/drawing/2014/main" id="{854394DC-7B99-57FF-127D-A22A2B513476}"/>
              </a:ext>
            </a:extLst>
          </p:cNvPr>
          <p:cNvSpPr txBox="1"/>
          <p:nvPr/>
        </p:nvSpPr>
        <p:spPr>
          <a:xfrm>
            <a:off x="8057326" y="6108515"/>
            <a:ext cx="3836203" cy="461665"/>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2011 and 2021 Censuses, Office for National Statistics</a:t>
            </a:r>
          </a:p>
        </p:txBody>
      </p:sp>
      <p:sp>
        <p:nvSpPr>
          <p:cNvPr id="14" name="TextBox 13">
            <a:extLst>
              <a:ext uri="{FF2B5EF4-FFF2-40B4-BE49-F238E27FC236}">
                <a16:creationId xmlns:a16="http://schemas.microsoft.com/office/drawing/2014/main" id="{2AB22DCE-C61E-4A3D-4270-4634EA3EB5A5}"/>
              </a:ext>
            </a:extLst>
          </p:cNvPr>
          <p:cNvSpPr txBox="1"/>
          <p:nvPr/>
        </p:nvSpPr>
        <p:spPr>
          <a:xfrm>
            <a:off x="8057326" y="4024129"/>
            <a:ext cx="1467550" cy="954107"/>
          </a:xfrm>
          <a:prstGeom prst="rect">
            <a:avLst/>
          </a:prstGeom>
          <a:noFill/>
        </p:spPr>
        <p:txBody>
          <a:bodyPr wrap="square" rtlCol="0">
            <a:spAutoFit/>
          </a:bodyPr>
          <a:lstStyle/>
          <a:p>
            <a:r>
              <a:rPr lang="en-US" sz="1400" b="1" dirty="0">
                <a:latin typeface="Arial Nova" panose="020B0504020202020204" pitchFamily="34" charset="0"/>
              </a:rPr>
              <a:t>% of residents with a main language not English, 2021</a:t>
            </a:r>
          </a:p>
        </p:txBody>
      </p:sp>
      <p:sp>
        <p:nvSpPr>
          <p:cNvPr id="19" name="TextBox 18">
            <a:extLst>
              <a:ext uri="{FF2B5EF4-FFF2-40B4-BE49-F238E27FC236}">
                <a16:creationId xmlns:a16="http://schemas.microsoft.com/office/drawing/2014/main" id="{AFA76980-EDE1-2F89-8A51-2C4E312D15C7}"/>
              </a:ext>
            </a:extLst>
          </p:cNvPr>
          <p:cNvSpPr txBox="1"/>
          <p:nvPr/>
        </p:nvSpPr>
        <p:spPr>
          <a:xfrm>
            <a:off x="9355945" y="4249409"/>
            <a:ext cx="826967"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a:t>
            </a:r>
          </a:p>
        </p:txBody>
      </p:sp>
      <p:sp>
        <p:nvSpPr>
          <p:cNvPr id="20" name="TextBox 19">
            <a:extLst>
              <a:ext uri="{FF2B5EF4-FFF2-40B4-BE49-F238E27FC236}">
                <a16:creationId xmlns:a16="http://schemas.microsoft.com/office/drawing/2014/main" id="{4F703728-C0A5-15FB-9B89-6F3EB8D82886}"/>
              </a:ext>
            </a:extLst>
          </p:cNvPr>
          <p:cNvSpPr txBox="1"/>
          <p:nvPr/>
        </p:nvSpPr>
        <p:spPr>
          <a:xfrm>
            <a:off x="10323376" y="4249410"/>
            <a:ext cx="72912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6%</a:t>
            </a:r>
          </a:p>
        </p:txBody>
      </p:sp>
      <p:sp>
        <p:nvSpPr>
          <p:cNvPr id="21" name="TextBox 20">
            <a:extLst>
              <a:ext uri="{FF2B5EF4-FFF2-40B4-BE49-F238E27FC236}">
                <a16:creationId xmlns:a16="http://schemas.microsoft.com/office/drawing/2014/main" id="{8110672E-EAAC-9443-0441-E6BA2B1D5E1D}"/>
              </a:ext>
            </a:extLst>
          </p:cNvPr>
          <p:cNvSpPr txBox="1"/>
          <p:nvPr/>
        </p:nvSpPr>
        <p:spPr>
          <a:xfrm>
            <a:off x="11190293" y="4249410"/>
            <a:ext cx="72912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9%</a:t>
            </a:r>
          </a:p>
        </p:txBody>
      </p:sp>
      <p:sp>
        <p:nvSpPr>
          <p:cNvPr id="26" name="TextBox 25">
            <a:extLst>
              <a:ext uri="{FF2B5EF4-FFF2-40B4-BE49-F238E27FC236}">
                <a16:creationId xmlns:a16="http://schemas.microsoft.com/office/drawing/2014/main" id="{11986433-2111-0A77-3443-A771563E3D75}"/>
              </a:ext>
            </a:extLst>
          </p:cNvPr>
          <p:cNvSpPr txBox="1"/>
          <p:nvPr/>
        </p:nvSpPr>
        <p:spPr>
          <a:xfrm>
            <a:off x="8050872" y="2990062"/>
            <a:ext cx="1467550" cy="954107"/>
          </a:xfrm>
          <a:prstGeom prst="rect">
            <a:avLst/>
          </a:prstGeom>
          <a:noFill/>
        </p:spPr>
        <p:txBody>
          <a:bodyPr wrap="square" rtlCol="0">
            <a:spAutoFit/>
          </a:bodyPr>
          <a:lstStyle/>
          <a:p>
            <a:r>
              <a:rPr lang="en-US" sz="1400" b="1" dirty="0">
                <a:latin typeface="Arial Nova" panose="020B0504020202020204" pitchFamily="34" charset="0"/>
              </a:rPr>
              <a:t>% of residents living outside UK one year ago, 2021</a:t>
            </a:r>
          </a:p>
        </p:txBody>
      </p:sp>
      <p:sp>
        <p:nvSpPr>
          <p:cNvPr id="27" name="TextBox 26">
            <a:extLst>
              <a:ext uri="{FF2B5EF4-FFF2-40B4-BE49-F238E27FC236}">
                <a16:creationId xmlns:a16="http://schemas.microsoft.com/office/drawing/2014/main" id="{0D4BDB93-3CF1-FE14-5CCF-AAB945606DF0}"/>
              </a:ext>
            </a:extLst>
          </p:cNvPr>
          <p:cNvSpPr txBox="1"/>
          <p:nvPr/>
        </p:nvSpPr>
        <p:spPr>
          <a:xfrm>
            <a:off x="9183752" y="3231889"/>
            <a:ext cx="1077810"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0.4%</a:t>
            </a:r>
          </a:p>
        </p:txBody>
      </p:sp>
      <p:sp>
        <p:nvSpPr>
          <p:cNvPr id="28" name="TextBox 27">
            <a:extLst>
              <a:ext uri="{FF2B5EF4-FFF2-40B4-BE49-F238E27FC236}">
                <a16:creationId xmlns:a16="http://schemas.microsoft.com/office/drawing/2014/main" id="{97FE7BD7-FB7E-56EB-6709-75E5CDE9E285}"/>
              </a:ext>
            </a:extLst>
          </p:cNvPr>
          <p:cNvSpPr txBox="1"/>
          <p:nvPr/>
        </p:nvSpPr>
        <p:spPr>
          <a:xfrm>
            <a:off x="10034186" y="3227802"/>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0.6%</a:t>
            </a:r>
          </a:p>
        </p:txBody>
      </p:sp>
      <p:sp>
        <p:nvSpPr>
          <p:cNvPr id="29" name="TextBox 28">
            <a:extLst>
              <a:ext uri="{FF2B5EF4-FFF2-40B4-BE49-F238E27FC236}">
                <a16:creationId xmlns:a16="http://schemas.microsoft.com/office/drawing/2014/main" id="{4EB4D483-EC2F-2B14-785C-E3674B507337}"/>
              </a:ext>
            </a:extLst>
          </p:cNvPr>
          <p:cNvSpPr txBox="1"/>
          <p:nvPr/>
        </p:nvSpPr>
        <p:spPr>
          <a:xfrm>
            <a:off x="9257734" y="2423701"/>
            <a:ext cx="935031"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6.6%</a:t>
            </a:r>
          </a:p>
        </p:txBody>
      </p:sp>
      <p:sp>
        <p:nvSpPr>
          <p:cNvPr id="30" name="Up Arrow 29">
            <a:extLst>
              <a:ext uri="{FF2B5EF4-FFF2-40B4-BE49-F238E27FC236}">
                <a16:creationId xmlns:a16="http://schemas.microsoft.com/office/drawing/2014/main" id="{59B0A376-5941-7536-0584-8F607AFF041D}"/>
              </a:ext>
            </a:extLst>
          </p:cNvPr>
          <p:cNvSpPr/>
          <p:nvPr/>
        </p:nvSpPr>
        <p:spPr>
          <a:xfrm>
            <a:off x="9915056" y="2122635"/>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p Arrow 30">
            <a:extLst>
              <a:ext uri="{FF2B5EF4-FFF2-40B4-BE49-F238E27FC236}">
                <a16:creationId xmlns:a16="http://schemas.microsoft.com/office/drawing/2014/main" id="{682BD647-7E7E-5EC9-0BBF-86ED792C828C}"/>
              </a:ext>
            </a:extLst>
          </p:cNvPr>
          <p:cNvSpPr/>
          <p:nvPr/>
        </p:nvSpPr>
        <p:spPr>
          <a:xfrm>
            <a:off x="10763898" y="2127942"/>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Up Arrow 31">
            <a:extLst>
              <a:ext uri="{FF2B5EF4-FFF2-40B4-BE49-F238E27FC236}">
                <a16:creationId xmlns:a16="http://schemas.microsoft.com/office/drawing/2014/main" id="{7F3CB7CA-9CCC-A91D-2E50-48FAF6A2DD87}"/>
              </a:ext>
            </a:extLst>
          </p:cNvPr>
          <p:cNvSpPr/>
          <p:nvPr/>
        </p:nvSpPr>
        <p:spPr>
          <a:xfrm>
            <a:off x="11600309" y="2127941"/>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897EBDED-2558-8D88-29EC-C9948A42C2F7}"/>
              </a:ext>
            </a:extLst>
          </p:cNvPr>
          <p:cNvSpPr txBox="1"/>
          <p:nvPr/>
        </p:nvSpPr>
        <p:spPr>
          <a:xfrm>
            <a:off x="10878876" y="2429931"/>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6.6%</a:t>
            </a:r>
          </a:p>
        </p:txBody>
      </p:sp>
      <p:sp>
        <p:nvSpPr>
          <p:cNvPr id="34" name="TextBox 33">
            <a:extLst>
              <a:ext uri="{FF2B5EF4-FFF2-40B4-BE49-F238E27FC236}">
                <a16:creationId xmlns:a16="http://schemas.microsoft.com/office/drawing/2014/main" id="{20E850ED-31D6-9F60-2C60-792EB054345A}"/>
              </a:ext>
            </a:extLst>
          </p:cNvPr>
          <p:cNvSpPr txBox="1"/>
          <p:nvPr/>
        </p:nvSpPr>
        <p:spPr>
          <a:xfrm>
            <a:off x="10896746" y="3233191"/>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0.9%</a:t>
            </a:r>
          </a:p>
        </p:txBody>
      </p:sp>
      <p:sp>
        <p:nvSpPr>
          <p:cNvPr id="35" name="TextBox 34">
            <a:extLst>
              <a:ext uri="{FF2B5EF4-FFF2-40B4-BE49-F238E27FC236}">
                <a16:creationId xmlns:a16="http://schemas.microsoft.com/office/drawing/2014/main" id="{1BD020EF-A274-5AF0-C70F-7EFB4F381E5A}"/>
              </a:ext>
            </a:extLst>
          </p:cNvPr>
          <p:cNvSpPr txBox="1"/>
          <p:nvPr/>
        </p:nvSpPr>
        <p:spPr>
          <a:xfrm>
            <a:off x="8057325" y="4958600"/>
            <a:ext cx="1377620" cy="1169551"/>
          </a:xfrm>
          <a:prstGeom prst="rect">
            <a:avLst/>
          </a:prstGeom>
          <a:noFill/>
        </p:spPr>
        <p:txBody>
          <a:bodyPr wrap="square" rtlCol="0">
            <a:spAutoFit/>
          </a:bodyPr>
          <a:lstStyle/>
          <a:p>
            <a:r>
              <a:rPr lang="en-US" sz="1400" b="1" dirty="0">
                <a:latin typeface="Arial Nova" panose="020B0504020202020204" pitchFamily="34" charset="0"/>
              </a:rPr>
              <a:t>% of residents aged 16+ with no quals / level 4+ quals, 2021</a:t>
            </a:r>
          </a:p>
        </p:txBody>
      </p:sp>
      <p:sp>
        <p:nvSpPr>
          <p:cNvPr id="36" name="TextBox 35">
            <a:extLst>
              <a:ext uri="{FF2B5EF4-FFF2-40B4-BE49-F238E27FC236}">
                <a16:creationId xmlns:a16="http://schemas.microsoft.com/office/drawing/2014/main" id="{9C3DF7B9-B340-7ABE-3DD5-7C774AF1E6E1}"/>
              </a:ext>
            </a:extLst>
          </p:cNvPr>
          <p:cNvSpPr txBox="1"/>
          <p:nvPr/>
        </p:nvSpPr>
        <p:spPr>
          <a:xfrm>
            <a:off x="9355943" y="5088101"/>
            <a:ext cx="826967"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18%</a:t>
            </a:r>
          </a:p>
        </p:txBody>
      </p:sp>
      <p:sp>
        <p:nvSpPr>
          <p:cNvPr id="37" name="TextBox 36">
            <a:extLst>
              <a:ext uri="{FF2B5EF4-FFF2-40B4-BE49-F238E27FC236}">
                <a16:creationId xmlns:a16="http://schemas.microsoft.com/office/drawing/2014/main" id="{4354EE84-2504-DEAB-D2C5-106C7E55C1EC}"/>
              </a:ext>
            </a:extLst>
          </p:cNvPr>
          <p:cNvSpPr txBox="1"/>
          <p:nvPr/>
        </p:nvSpPr>
        <p:spPr>
          <a:xfrm>
            <a:off x="10201781" y="5082545"/>
            <a:ext cx="830809"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21%</a:t>
            </a:r>
          </a:p>
        </p:txBody>
      </p:sp>
      <p:sp>
        <p:nvSpPr>
          <p:cNvPr id="38" name="TextBox 37">
            <a:extLst>
              <a:ext uri="{FF2B5EF4-FFF2-40B4-BE49-F238E27FC236}">
                <a16:creationId xmlns:a16="http://schemas.microsoft.com/office/drawing/2014/main" id="{BB58E8DD-2CA7-CDD2-170A-CB19582161AF}"/>
              </a:ext>
            </a:extLst>
          </p:cNvPr>
          <p:cNvSpPr txBox="1"/>
          <p:nvPr/>
        </p:nvSpPr>
        <p:spPr>
          <a:xfrm>
            <a:off x="11069497" y="5077711"/>
            <a:ext cx="795484"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18%</a:t>
            </a:r>
          </a:p>
        </p:txBody>
      </p:sp>
      <p:sp>
        <p:nvSpPr>
          <p:cNvPr id="39" name="TextBox 38">
            <a:extLst>
              <a:ext uri="{FF2B5EF4-FFF2-40B4-BE49-F238E27FC236}">
                <a16:creationId xmlns:a16="http://schemas.microsoft.com/office/drawing/2014/main" id="{41148E09-2227-9BD0-3823-EF00DB27CA35}"/>
              </a:ext>
            </a:extLst>
          </p:cNvPr>
          <p:cNvSpPr txBox="1"/>
          <p:nvPr/>
        </p:nvSpPr>
        <p:spPr>
          <a:xfrm>
            <a:off x="9362869" y="5469103"/>
            <a:ext cx="826967"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29%</a:t>
            </a:r>
          </a:p>
        </p:txBody>
      </p:sp>
      <p:sp>
        <p:nvSpPr>
          <p:cNvPr id="40" name="TextBox 39">
            <a:extLst>
              <a:ext uri="{FF2B5EF4-FFF2-40B4-BE49-F238E27FC236}">
                <a16:creationId xmlns:a16="http://schemas.microsoft.com/office/drawing/2014/main" id="{0810110A-D626-E8C6-5650-445A97840661}"/>
              </a:ext>
            </a:extLst>
          </p:cNvPr>
          <p:cNvSpPr txBox="1"/>
          <p:nvPr/>
        </p:nvSpPr>
        <p:spPr>
          <a:xfrm>
            <a:off x="10208707" y="5463547"/>
            <a:ext cx="830809"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25%</a:t>
            </a:r>
          </a:p>
        </p:txBody>
      </p:sp>
      <p:sp>
        <p:nvSpPr>
          <p:cNvPr id="41" name="TextBox 40">
            <a:extLst>
              <a:ext uri="{FF2B5EF4-FFF2-40B4-BE49-F238E27FC236}">
                <a16:creationId xmlns:a16="http://schemas.microsoft.com/office/drawing/2014/main" id="{5A0D82A5-F30A-D00A-4A13-267C1BCD9162}"/>
              </a:ext>
            </a:extLst>
          </p:cNvPr>
          <p:cNvSpPr txBox="1"/>
          <p:nvPr/>
        </p:nvSpPr>
        <p:spPr>
          <a:xfrm>
            <a:off x="11076156" y="5471505"/>
            <a:ext cx="795484"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34%</a:t>
            </a:r>
          </a:p>
        </p:txBody>
      </p:sp>
      <p:cxnSp>
        <p:nvCxnSpPr>
          <p:cNvPr id="42" name="Straight Connector 41">
            <a:extLst>
              <a:ext uri="{FF2B5EF4-FFF2-40B4-BE49-F238E27FC236}">
                <a16:creationId xmlns:a16="http://schemas.microsoft.com/office/drawing/2014/main" id="{C7B50F1F-617F-3982-0D88-24EC76C2A0B2}"/>
              </a:ext>
            </a:extLst>
          </p:cNvPr>
          <p:cNvCxnSpPr/>
          <p:nvPr/>
        </p:nvCxnSpPr>
        <p:spPr>
          <a:xfrm>
            <a:off x="9468747" y="5513495"/>
            <a:ext cx="574363" cy="0"/>
          </a:xfrm>
          <a:prstGeom prst="line">
            <a:avLst/>
          </a:prstGeom>
          <a:ln w="31750">
            <a:solidFill>
              <a:srgbClr val="28803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F7009E-4EF0-E658-D2AB-79CF32ECCD15}"/>
              </a:ext>
            </a:extLst>
          </p:cNvPr>
          <p:cNvCxnSpPr/>
          <p:nvPr/>
        </p:nvCxnSpPr>
        <p:spPr>
          <a:xfrm>
            <a:off x="10317342" y="5510030"/>
            <a:ext cx="574363" cy="0"/>
          </a:xfrm>
          <a:prstGeom prst="line">
            <a:avLst/>
          </a:prstGeom>
          <a:ln w="31750">
            <a:solidFill>
              <a:srgbClr val="2E76B9"/>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4F882BF-EA8A-673C-1D1F-90E6ED253FDB}"/>
              </a:ext>
            </a:extLst>
          </p:cNvPr>
          <p:cNvCxnSpPr/>
          <p:nvPr/>
        </p:nvCxnSpPr>
        <p:spPr>
          <a:xfrm>
            <a:off x="11186717" y="5506565"/>
            <a:ext cx="574363" cy="0"/>
          </a:xfrm>
          <a:prstGeom prst="line">
            <a:avLst/>
          </a:prstGeom>
          <a:ln w="31750">
            <a:solidFill>
              <a:srgbClr val="D8397E"/>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5A9077C-4D80-BA9E-B8F8-DE9120BF7701}"/>
              </a:ext>
            </a:extLst>
          </p:cNvPr>
          <p:cNvSpPr/>
          <p:nvPr/>
        </p:nvSpPr>
        <p:spPr>
          <a:xfrm>
            <a:off x="269034" y="520593"/>
            <a:ext cx="11657757" cy="950617"/>
          </a:xfrm>
          <a:prstGeom prst="rect">
            <a:avLst/>
          </a:prstGeom>
          <a:solidFill>
            <a:srgbClr val="288036"/>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CF6DE70F-669A-DC01-F58E-D9F762A02EF0}"/>
              </a:ext>
            </a:extLst>
          </p:cNvPr>
          <p:cNvSpPr txBox="1"/>
          <p:nvPr/>
        </p:nvSpPr>
        <p:spPr>
          <a:xfrm>
            <a:off x="271783" y="518217"/>
            <a:ext cx="5656406" cy="954107"/>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LOCAL LEARNING COMMUNITY - DEMOGRAPHICS</a:t>
            </a:r>
          </a:p>
        </p:txBody>
      </p:sp>
      <p:sp>
        <p:nvSpPr>
          <p:cNvPr id="22" name="TextBox 21">
            <a:extLst>
              <a:ext uri="{FF2B5EF4-FFF2-40B4-BE49-F238E27FC236}">
                <a16:creationId xmlns:a16="http://schemas.microsoft.com/office/drawing/2014/main" id="{DE5EED15-5A5A-9A3F-675C-ADCDE41E70E5}"/>
              </a:ext>
            </a:extLst>
          </p:cNvPr>
          <p:cNvSpPr txBox="1"/>
          <p:nvPr/>
        </p:nvSpPr>
        <p:spPr>
          <a:xfrm>
            <a:off x="7415784" y="712264"/>
            <a:ext cx="3531701"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WEST LINDSEY</a:t>
            </a:r>
          </a:p>
        </p:txBody>
      </p:sp>
      <p:pic>
        <p:nvPicPr>
          <p:cNvPr id="6" name="Picture 5">
            <a:extLst>
              <a:ext uri="{FF2B5EF4-FFF2-40B4-BE49-F238E27FC236}">
                <a16:creationId xmlns:a16="http://schemas.microsoft.com/office/drawing/2014/main" id="{3AA7FE9E-8D4E-BBC8-86D0-FC3320193848}"/>
              </a:ext>
            </a:extLst>
          </p:cNvPr>
          <p:cNvPicPr>
            <a:picLocks noChangeAspect="1"/>
          </p:cNvPicPr>
          <p:nvPr/>
        </p:nvPicPr>
        <p:blipFill>
          <a:blip r:embed="rId5"/>
          <a:stretch>
            <a:fillRect/>
          </a:stretch>
        </p:blipFill>
        <p:spPr>
          <a:xfrm>
            <a:off x="9241768" y="1499174"/>
            <a:ext cx="819831" cy="819831"/>
          </a:xfrm>
          <a:prstGeom prst="rect">
            <a:avLst/>
          </a:prstGeom>
        </p:spPr>
      </p:pic>
      <p:pic>
        <p:nvPicPr>
          <p:cNvPr id="7" name="Picture 6">
            <a:extLst>
              <a:ext uri="{FF2B5EF4-FFF2-40B4-BE49-F238E27FC236}">
                <a16:creationId xmlns:a16="http://schemas.microsoft.com/office/drawing/2014/main" id="{CD4C0F92-FCAC-C078-536F-0244D89D543E}"/>
              </a:ext>
            </a:extLst>
          </p:cNvPr>
          <p:cNvPicPr>
            <a:picLocks noChangeAspect="1"/>
          </p:cNvPicPr>
          <p:nvPr/>
        </p:nvPicPr>
        <p:blipFill>
          <a:blip r:embed="rId5">
            <a:biLevel thresh="25000"/>
          </a:blip>
          <a:stretch>
            <a:fillRect/>
          </a:stretch>
        </p:blipFill>
        <p:spPr>
          <a:xfrm>
            <a:off x="10896838" y="512426"/>
            <a:ext cx="969517" cy="969517"/>
          </a:xfrm>
          <a:prstGeom prst="rect">
            <a:avLst/>
          </a:prstGeom>
        </p:spPr>
      </p:pic>
      <p:pic>
        <p:nvPicPr>
          <p:cNvPr id="15" name="Picture 14">
            <a:extLst>
              <a:ext uri="{FF2B5EF4-FFF2-40B4-BE49-F238E27FC236}">
                <a16:creationId xmlns:a16="http://schemas.microsoft.com/office/drawing/2014/main" id="{4436B8CC-8DF2-DBBB-2921-52AE75D11322}"/>
              </a:ext>
            </a:extLst>
          </p:cNvPr>
          <p:cNvPicPr>
            <a:picLocks noChangeAspect="1"/>
          </p:cNvPicPr>
          <p:nvPr/>
        </p:nvPicPr>
        <p:blipFill>
          <a:blip r:embed="rId6"/>
          <a:stretch>
            <a:fillRect/>
          </a:stretch>
        </p:blipFill>
        <p:spPr>
          <a:xfrm>
            <a:off x="10312811" y="1584734"/>
            <a:ext cx="522054" cy="703477"/>
          </a:xfrm>
          <a:prstGeom prst="rect">
            <a:avLst/>
          </a:prstGeom>
        </p:spPr>
      </p:pic>
    </p:spTree>
    <p:extLst>
      <p:ext uri="{BB962C8B-B14F-4D97-AF65-F5344CB8AC3E}">
        <p14:creationId xmlns:p14="http://schemas.microsoft.com/office/powerpoint/2010/main" val="3078937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2984D9-E041-4FA9-B011-4D47EED52240}"/>
              </a:ext>
            </a:extLst>
          </p:cNvPr>
          <p:cNvSpPr txBox="1"/>
          <p:nvPr/>
        </p:nvSpPr>
        <p:spPr>
          <a:xfrm>
            <a:off x="267122" y="1531382"/>
            <a:ext cx="7790206" cy="5044201"/>
          </a:xfrm>
          <a:prstGeom prst="rect">
            <a:avLst/>
          </a:prstGeom>
          <a:noFill/>
        </p:spPr>
        <p:txBody>
          <a:bodyPr wrap="square" rtlCol="0">
            <a:spAutoFit/>
          </a:bodyPr>
          <a:lstStyle/>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Pupils across West Lindsey achieved an average ‘Attainment 8’ score of 48.0 in 2021/22 (compared to a national average of 48.8), down from 51.1 in 2020/21 but in line with the national trend.  </a:t>
            </a:r>
            <a:endPar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0000"/>
              </a:lnSpc>
              <a:buFontTx/>
              <a:buChar char="-"/>
              <a:defRPr/>
            </a:pP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Apprenticeship starts </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numbers have continued to recover from a low of 510 in 2019/20, building on the 560 starts in 2020/21 and reaching 630 in 2021/22. </a:t>
            </a:r>
          </a:p>
          <a:p>
            <a:pPr marL="285750" lvl="0" indent="-285750" defTabSz="457200">
              <a:lnSpc>
                <a:spcPct val="110000"/>
              </a:lnSpc>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This latest increase in starts has been driven by increases in those under 19 and 19-24. Increases in starts have also been driven by starts at the Advanced level, with those at the Higher level falling slightly in 2021/22, although they remain high. </a:t>
            </a:r>
          </a:p>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The majority (56%) of apprenticeship starts were across the subject areas of ‘Health, Public Services, and Care’ (180 starts – 29%) and ‘Business Administration and Law’ (170 starts – 27%). ‘Engineering and Manufacturing Technologies’ starts were in third place with 80 starts (13%).</a:t>
            </a:r>
            <a:endParaRPr lang="en-US" altLang="en-US" sz="1400" dirty="0">
              <a:solidFill>
                <a:srgbClr val="FF0000"/>
              </a:solidFill>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Similar to other areas, participation levels of those aged 19+ in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community learning</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increased in 2021/22 to 920 (up from a low of 790 in 2020/21), whilst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education and training</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participation numbers have continued to fall, reaching 1,200 in 2021/22, down from a recent high of 1,590 in 2018/19. </a:t>
            </a:r>
            <a:endParaRPr lang="en-US" altLang="en-US" sz="1400" dirty="0">
              <a:solidFill>
                <a:srgbClr val="FF0000"/>
              </a:solidFill>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0000"/>
              </a:lnSpc>
              <a:buFontTx/>
              <a:buChar char="-"/>
              <a:defRPr/>
            </a:pPr>
            <a:r>
              <a:rPr lang="en-US" altLang="en-US" sz="1400" b="1" dirty="0">
                <a:solidFill>
                  <a:schemeClr val="bg2">
                    <a:lumMod val="25000"/>
                  </a:schemeClr>
                </a:solidFill>
                <a:latin typeface="Arial Nova" panose="020B0504020202020204" pitchFamily="34" charset="0"/>
                <a:ea typeface="Segoe UI Historic" panose="020B0502040204020203" pitchFamily="34" charset="0"/>
                <a:cs typeface="BrowalliaUPC" panose="020B0604020202020204" pitchFamily="34" charset="-34"/>
              </a:rPr>
              <a:t>Higher education </a:t>
            </a:r>
            <a:r>
              <a:rPr lang="en-US" altLang="en-US" sz="1400" dirty="0">
                <a:solidFill>
                  <a:schemeClr val="bg2">
                    <a:lumMod val="25000"/>
                  </a:schemeClr>
                </a:solidFill>
                <a:latin typeface="Arial Nova" panose="020B0504020202020204" pitchFamily="34" charset="0"/>
                <a:ea typeface="Segoe UI Historic" panose="020B0502040204020203" pitchFamily="34" charset="0"/>
                <a:cs typeface="BrowalliaUPC" panose="020B0604020202020204" pitchFamily="34" charset="-34"/>
              </a:rPr>
              <a:t>participation in West Lindsey is good, behind that of only Rutland and South Kesteven. 17% of communities appear in the top quintile nationally (based on the proportion of 16-year-old state-funded mainstream school pupils who go on into higher education), with a further 29% of communities appearing in the second highest quintile.</a:t>
            </a:r>
            <a:endParaRPr lang="en-US" altLang="en-US" sz="1400" dirty="0">
              <a:solidFill>
                <a:srgbClr val="FF0000"/>
              </a:solidFill>
              <a:latin typeface="Arial Nova" panose="020B0504020202020204" pitchFamily="34" charset="0"/>
              <a:ea typeface="Segoe UI Historic" panose="020B0502040204020203" pitchFamily="34" charset="0"/>
              <a:cs typeface="BrowalliaUPC" panose="020B0604020202020204" pitchFamily="34" charset="-34"/>
            </a:endParaRP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descr="Audience raising hands during work presentation">
            <a:extLst>
              <a:ext uri="{FF2B5EF4-FFF2-40B4-BE49-F238E27FC236}">
                <a16:creationId xmlns:a16="http://schemas.microsoft.com/office/drawing/2014/main" id="{D903E86D-B00F-1B91-D032-54DC573B5E58}"/>
              </a:ext>
            </a:extLst>
          </p:cNvPr>
          <p:cNvPicPr>
            <a:picLocks noChangeAspect="1"/>
          </p:cNvPicPr>
          <p:nvPr/>
        </p:nvPicPr>
        <p:blipFill rotWithShape="1">
          <a:blip r:embed="rId2" cstate="email">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8088672" y="1537791"/>
            <a:ext cx="3836205" cy="5048907"/>
          </a:xfrm>
          <a:prstGeom prst="rect">
            <a:avLst/>
          </a:prstGeom>
        </p:spPr>
      </p:pic>
      <p:sp>
        <p:nvSpPr>
          <p:cNvPr id="8" name="Rectangle 7">
            <a:extLst>
              <a:ext uri="{FF2B5EF4-FFF2-40B4-BE49-F238E27FC236}">
                <a16:creationId xmlns:a16="http://schemas.microsoft.com/office/drawing/2014/main" id="{53B2EBF1-262A-4C37-BFB8-ABC40A0E3823}"/>
              </a:ext>
            </a:extLst>
          </p:cNvPr>
          <p:cNvSpPr/>
          <p:nvPr/>
        </p:nvSpPr>
        <p:spPr>
          <a:xfrm>
            <a:off x="8099827" y="1531992"/>
            <a:ext cx="3836204" cy="5054706"/>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descr="A picture containing text, plant, flower, wheel&#10;&#10;Description automatically generated">
            <a:extLst>
              <a:ext uri="{FF2B5EF4-FFF2-40B4-BE49-F238E27FC236}">
                <a16:creationId xmlns:a16="http://schemas.microsoft.com/office/drawing/2014/main" id="{C96D8411-3C2E-3202-724D-A19A4DC867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20612" y="1573965"/>
            <a:ext cx="469899" cy="714246"/>
          </a:xfrm>
          <a:prstGeom prst="rect">
            <a:avLst/>
          </a:prstGeom>
        </p:spPr>
      </p:pic>
      <p:sp>
        <p:nvSpPr>
          <p:cNvPr id="11" name="TextBox 10">
            <a:extLst>
              <a:ext uri="{FF2B5EF4-FFF2-40B4-BE49-F238E27FC236}">
                <a16:creationId xmlns:a16="http://schemas.microsoft.com/office/drawing/2014/main" id="{495633DD-50D1-DAA8-E3E6-F49004C9F250}"/>
              </a:ext>
            </a:extLst>
          </p:cNvPr>
          <p:cNvSpPr txBox="1"/>
          <p:nvPr/>
        </p:nvSpPr>
        <p:spPr>
          <a:xfrm>
            <a:off x="10036281" y="2335516"/>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11%</a:t>
            </a:r>
          </a:p>
        </p:txBody>
      </p:sp>
      <p:sp>
        <p:nvSpPr>
          <p:cNvPr id="12" name="TextBox 11">
            <a:extLst>
              <a:ext uri="{FF2B5EF4-FFF2-40B4-BE49-F238E27FC236}">
                <a16:creationId xmlns:a16="http://schemas.microsoft.com/office/drawing/2014/main" id="{60CBC9C5-9F5A-474B-F5D6-D8A26C2E4476}"/>
              </a:ext>
            </a:extLst>
          </p:cNvPr>
          <p:cNvSpPr txBox="1"/>
          <p:nvPr/>
        </p:nvSpPr>
        <p:spPr>
          <a:xfrm>
            <a:off x="8057948" y="2893412"/>
            <a:ext cx="1364831" cy="954107"/>
          </a:xfrm>
          <a:prstGeom prst="rect">
            <a:avLst/>
          </a:prstGeom>
          <a:noFill/>
        </p:spPr>
        <p:txBody>
          <a:bodyPr wrap="square" rtlCol="0">
            <a:spAutoFit/>
          </a:bodyPr>
          <a:lstStyle/>
          <a:p>
            <a:r>
              <a:rPr lang="en-US" sz="1400" b="1" dirty="0">
                <a:latin typeface="Arial Nova" panose="020B0504020202020204" pitchFamily="34" charset="0"/>
              </a:rPr>
              <a:t>Community Learning Participation, 20/21-21/22</a:t>
            </a:r>
          </a:p>
        </p:txBody>
      </p:sp>
      <p:sp>
        <p:nvSpPr>
          <p:cNvPr id="13" name="TextBox 12">
            <a:extLst>
              <a:ext uri="{FF2B5EF4-FFF2-40B4-BE49-F238E27FC236}">
                <a16:creationId xmlns:a16="http://schemas.microsoft.com/office/drawing/2014/main" id="{26799E78-2136-809F-41A3-8E7E947D5F8A}"/>
              </a:ext>
            </a:extLst>
          </p:cNvPr>
          <p:cNvSpPr txBox="1"/>
          <p:nvPr/>
        </p:nvSpPr>
        <p:spPr>
          <a:xfrm>
            <a:off x="8068476" y="4974101"/>
            <a:ext cx="1574287" cy="1384995"/>
          </a:xfrm>
          <a:prstGeom prst="rect">
            <a:avLst/>
          </a:prstGeom>
          <a:noFill/>
        </p:spPr>
        <p:txBody>
          <a:bodyPr wrap="square" rtlCol="0">
            <a:spAutoFit/>
          </a:bodyPr>
          <a:lstStyle/>
          <a:p>
            <a:r>
              <a:rPr lang="en-US" sz="1400" b="1" dirty="0">
                <a:latin typeface="Arial Nova" panose="020B0504020202020204" pitchFamily="34" charset="0"/>
              </a:rPr>
              <a:t>% of communities    in lowest /</a:t>
            </a:r>
          </a:p>
          <a:p>
            <a:r>
              <a:rPr lang="en-US" sz="1400" b="1" dirty="0">
                <a:latin typeface="Arial Nova" panose="020B0504020202020204" pitchFamily="34" charset="0"/>
              </a:rPr>
              <a:t>highest quintiles for    HE participation</a:t>
            </a:r>
          </a:p>
        </p:txBody>
      </p:sp>
      <p:sp>
        <p:nvSpPr>
          <p:cNvPr id="14" name="TextBox 13">
            <a:extLst>
              <a:ext uri="{FF2B5EF4-FFF2-40B4-BE49-F238E27FC236}">
                <a16:creationId xmlns:a16="http://schemas.microsoft.com/office/drawing/2014/main" id="{2B9EDFA1-D9F8-E0E0-3EAF-8D24890DAC48}"/>
              </a:ext>
            </a:extLst>
          </p:cNvPr>
          <p:cNvSpPr txBox="1"/>
          <p:nvPr/>
        </p:nvSpPr>
        <p:spPr>
          <a:xfrm>
            <a:off x="8057326" y="6309235"/>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TUNDRA</a:t>
            </a:r>
          </a:p>
        </p:txBody>
      </p:sp>
      <p:sp>
        <p:nvSpPr>
          <p:cNvPr id="19" name="TextBox 18">
            <a:extLst>
              <a:ext uri="{FF2B5EF4-FFF2-40B4-BE49-F238E27FC236}">
                <a16:creationId xmlns:a16="http://schemas.microsoft.com/office/drawing/2014/main" id="{796595DB-24A6-E369-630A-3B88ECE64771}"/>
              </a:ext>
            </a:extLst>
          </p:cNvPr>
          <p:cNvSpPr txBox="1"/>
          <p:nvPr/>
        </p:nvSpPr>
        <p:spPr>
          <a:xfrm>
            <a:off x="9257734" y="2330182"/>
            <a:ext cx="935031"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13%</a:t>
            </a:r>
          </a:p>
        </p:txBody>
      </p:sp>
      <p:sp>
        <p:nvSpPr>
          <p:cNvPr id="20" name="Up Arrow 19">
            <a:extLst>
              <a:ext uri="{FF2B5EF4-FFF2-40B4-BE49-F238E27FC236}">
                <a16:creationId xmlns:a16="http://schemas.microsoft.com/office/drawing/2014/main" id="{910F5525-B42F-4001-FA2B-B4221274E5CC}"/>
              </a:ext>
            </a:extLst>
          </p:cNvPr>
          <p:cNvSpPr/>
          <p:nvPr/>
        </p:nvSpPr>
        <p:spPr>
          <a:xfrm>
            <a:off x="10784680" y="2054753"/>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Up Arrow 20">
            <a:extLst>
              <a:ext uri="{FF2B5EF4-FFF2-40B4-BE49-F238E27FC236}">
                <a16:creationId xmlns:a16="http://schemas.microsoft.com/office/drawing/2014/main" id="{77410878-61F7-EFC2-DE6B-89BF22DC72E5}"/>
              </a:ext>
            </a:extLst>
          </p:cNvPr>
          <p:cNvSpPr/>
          <p:nvPr/>
        </p:nvSpPr>
        <p:spPr>
          <a:xfrm>
            <a:off x="11569136" y="2054752"/>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41DA7DE4-94C6-7351-E82E-535970ED65EC}"/>
              </a:ext>
            </a:extLst>
          </p:cNvPr>
          <p:cNvSpPr txBox="1"/>
          <p:nvPr/>
        </p:nvSpPr>
        <p:spPr>
          <a:xfrm>
            <a:off x="9183752" y="3159152"/>
            <a:ext cx="1077810"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16%</a:t>
            </a:r>
          </a:p>
        </p:txBody>
      </p:sp>
      <p:sp>
        <p:nvSpPr>
          <p:cNvPr id="23" name="TextBox 22">
            <a:extLst>
              <a:ext uri="{FF2B5EF4-FFF2-40B4-BE49-F238E27FC236}">
                <a16:creationId xmlns:a16="http://schemas.microsoft.com/office/drawing/2014/main" id="{E49CDCF4-AB06-5593-38DB-78C8E7E4E206}"/>
              </a:ext>
            </a:extLst>
          </p:cNvPr>
          <p:cNvSpPr txBox="1"/>
          <p:nvPr/>
        </p:nvSpPr>
        <p:spPr>
          <a:xfrm>
            <a:off x="10034186" y="3155065"/>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22%</a:t>
            </a:r>
          </a:p>
        </p:txBody>
      </p:sp>
      <p:sp>
        <p:nvSpPr>
          <p:cNvPr id="24" name="TextBox 23">
            <a:extLst>
              <a:ext uri="{FF2B5EF4-FFF2-40B4-BE49-F238E27FC236}">
                <a16:creationId xmlns:a16="http://schemas.microsoft.com/office/drawing/2014/main" id="{C12F9C4D-35D7-DB49-E5E4-069F4D9A8C42}"/>
              </a:ext>
            </a:extLst>
          </p:cNvPr>
          <p:cNvSpPr txBox="1"/>
          <p:nvPr/>
        </p:nvSpPr>
        <p:spPr>
          <a:xfrm>
            <a:off x="10813618" y="3160454"/>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25%</a:t>
            </a:r>
          </a:p>
        </p:txBody>
      </p:sp>
      <p:sp>
        <p:nvSpPr>
          <p:cNvPr id="25" name="TextBox 24">
            <a:extLst>
              <a:ext uri="{FF2B5EF4-FFF2-40B4-BE49-F238E27FC236}">
                <a16:creationId xmlns:a16="http://schemas.microsoft.com/office/drawing/2014/main" id="{9E5FD292-E8A4-A09A-E222-D83159F78025}"/>
              </a:ext>
            </a:extLst>
          </p:cNvPr>
          <p:cNvSpPr txBox="1"/>
          <p:nvPr/>
        </p:nvSpPr>
        <p:spPr>
          <a:xfrm>
            <a:off x="9205780" y="4083153"/>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-13%</a:t>
            </a:r>
          </a:p>
        </p:txBody>
      </p:sp>
      <p:sp>
        <p:nvSpPr>
          <p:cNvPr id="26" name="TextBox 25">
            <a:extLst>
              <a:ext uri="{FF2B5EF4-FFF2-40B4-BE49-F238E27FC236}">
                <a16:creationId xmlns:a16="http://schemas.microsoft.com/office/drawing/2014/main" id="{911C5D4C-E078-5BEE-D504-172EEDDD31EB}"/>
              </a:ext>
            </a:extLst>
          </p:cNvPr>
          <p:cNvSpPr txBox="1"/>
          <p:nvPr/>
        </p:nvSpPr>
        <p:spPr>
          <a:xfrm>
            <a:off x="10209607" y="4083154"/>
            <a:ext cx="790934"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-5%</a:t>
            </a:r>
          </a:p>
        </p:txBody>
      </p:sp>
      <p:sp>
        <p:nvSpPr>
          <p:cNvPr id="27" name="TextBox 26">
            <a:extLst>
              <a:ext uri="{FF2B5EF4-FFF2-40B4-BE49-F238E27FC236}">
                <a16:creationId xmlns:a16="http://schemas.microsoft.com/office/drawing/2014/main" id="{9C726324-A822-91FF-D25D-BAA5B5CC30DA}"/>
              </a:ext>
            </a:extLst>
          </p:cNvPr>
          <p:cNvSpPr txBox="1"/>
          <p:nvPr/>
        </p:nvSpPr>
        <p:spPr>
          <a:xfrm>
            <a:off x="11075992" y="4083154"/>
            <a:ext cx="72912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1%</a:t>
            </a:r>
          </a:p>
        </p:txBody>
      </p:sp>
      <p:sp>
        <p:nvSpPr>
          <p:cNvPr id="28" name="Up Arrow 27">
            <a:extLst>
              <a:ext uri="{FF2B5EF4-FFF2-40B4-BE49-F238E27FC236}">
                <a16:creationId xmlns:a16="http://schemas.microsoft.com/office/drawing/2014/main" id="{6649E440-2C9E-3D61-D0C3-BC53778AF013}"/>
              </a:ext>
            </a:extLst>
          </p:cNvPr>
          <p:cNvSpPr/>
          <p:nvPr/>
        </p:nvSpPr>
        <p:spPr>
          <a:xfrm>
            <a:off x="9911591" y="2836147"/>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Up Arrow 28">
            <a:extLst>
              <a:ext uri="{FF2B5EF4-FFF2-40B4-BE49-F238E27FC236}">
                <a16:creationId xmlns:a16="http://schemas.microsoft.com/office/drawing/2014/main" id="{1D9E4B58-8D99-2E9E-EC15-A49A0BCFF097}"/>
              </a:ext>
            </a:extLst>
          </p:cNvPr>
          <p:cNvSpPr/>
          <p:nvPr/>
        </p:nvSpPr>
        <p:spPr>
          <a:xfrm>
            <a:off x="10781215" y="2861784"/>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Up Arrow 29">
            <a:extLst>
              <a:ext uri="{FF2B5EF4-FFF2-40B4-BE49-F238E27FC236}">
                <a16:creationId xmlns:a16="http://schemas.microsoft.com/office/drawing/2014/main" id="{69A95B90-792F-5193-C3C4-5986DC1D9CDE}"/>
              </a:ext>
            </a:extLst>
          </p:cNvPr>
          <p:cNvSpPr/>
          <p:nvPr/>
        </p:nvSpPr>
        <p:spPr>
          <a:xfrm>
            <a:off x="11565671" y="2861783"/>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p Arrow 30">
            <a:extLst>
              <a:ext uri="{FF2B5EF4-FFF2-40B4-BE49-F238E27FC236}">
                <a16:creationId xmlns:a16="http://schemas.microsoft.com/office/drawing/2014/main" id="{A6395DA5-9FE5-7C95-2BE8-6D6E78B0D80A}"/>
              </a:ext>
            </a:extLst>
          </p:cNvPr>
          <p:cNvSpPr/>
          <p:nvPr/>
        </p:nvSpPr>
        <p:spPr>
          <a:xfrm rot="10800000">
            <a:off x="9908126" y="3767867"/>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Up Arrow 31">
            <a:extLst>
              <a:ext uri="{FF2B5EF4-FFF2-40B4-BE49-F238E27FC236}">
                <a16:creationId xmlns:a16="http://schemas.microsoft.com/office/drawing/2014/main" id="{70BE5DF7-1511-51A6-9ACD-01DA9E889A15}"/>
              </a:ext>
            </a:extLst>
          </p:cNvPr>
          <p:cNvSpPr/>
          <p:nvPr/>
        </p:nvSpPr>
        <p:spPr>
          <a:xfrm rot="10800000">
            <a:off x="10777750" y="3793504"/>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Up Arrow 32">
            <a:extLst>
              <a:ext uri="{FF2B5EF4-FFF2-40B4-BE49-F238E27FC236}">
                <a16:creationId xmlns:a16="http://schemas.microsoft.com/office/drawing/2014/main" id="{7274AA21-A789-A792-470B-89B99C85F0C2}"/>
              </a:ext>
            </a:extLst>
          </p:cNvPr>
          <p:cNvSpPr/>
          <p:nvPr/>
        </p:nvSpPr>
        <p:spPr>
          <a:xfrm>
            <a:off x="11562206" y="3793503"/>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883A54FC-DE9C-3061-8644-DAA9D7C8C755}"/>
              </a:ext>
            </a:extLst>
          </p:cNvPr>
          <p:cNvSpPr txBox="1"/>
          <p:nvPr/>
        </p:nvSpPr>
        <p:spPr>
          <a:xfrm>
            <a:off x="9236144" y="5234904"/>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21%</a:t>
            </a:r>
          </a:p>
        </p:txBody>
      </p:sp>
      <p:cxnSp>
        <p:nvCxnSpPr>
          <p:cNvPr id="35" name="Straight Connector 34">
            <a:extLst>
              <a:ext uri="{FF2B5EF4-FFF2-40B4-BE49-F238E27FC236}">
                <a16:creationId xmlns:a16="http://schemas.microsoft.com/office/drawing/2014/main" id="{82D6B40F-1530-E21A-4C5F-AE28E9032831}"/>
              </a:ext>
            </a:extLst>
          </p:cNvPr>
          <p:cNvCxnSpPr/>
          <p:nvPr/>
        </p:nvCxnSpPr>
        <p:spPr>
          <a:xfrm>
            <a:off x="9396010" y="5700533"/>
            <a:ext cx="574363" cy="0"/>
          </a:xfrm>
          <a:prstGeom prst="line">
            <a:avLst/>
          </a:prstGeom>
          <a:ln w="31750">
            <a:solidFill>
              <a:srgbClr val="288036"/>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91B76B7-AE70-87A4-1A93-CFBEB48D784F}"/>
              </a:ext>
            </a:extLst>
          </p:cNvPr>
          <p:cNvSpPr txBox="1"/>
          <p:nvPr/>
        </p:nvSpPr>
        <p:spPr>
          <a:xfrm>
            <a:off x="9236144" y="5703265"/>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17%</a:t>
            </a:r>
          </a:p>
        </p:txBody>
      </p:sp>
      <p:sp>
        <p:nvSpPr>
          <p:cNvPr id="37" name="TextBox 36">
            <a:extLst>
              <a:ext uri="{FF2B5EF4-FFF2-40B4-BE49-F238E27FC236}">
                <a16:creationId xmlns:a16="http://schemas.microsoft.com/office/drawing/2014/main" id="{5AFCAA7A-8FB0-C511-A8D9-05D6FCAD3071}"/>
              </a:ext>
            </a:extLst>
          </p:cNvPr>
          <p:cNvSpPr txBox="1"/>
          <p:nvPr/>
        </p:nvSpPr>
        <p:spPr>
          <a:xfrm>
            <a:off x="10095128" y="5231441"/>
            <a:ext cx="925178"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25%</a:t>
            </a:r>
          </a:p>
        </p:txBody>
      </p:sp>
      <p:sp>
        <p:nvSpPr>
          <p:cNvPr id="38" name="TextBox 37">
            <a:extLst>
              <a:ext uri="{FF2B5EF4-FFF2-40B4-BE49-F238E27FC236}">
                <a16:creationId xmlns:a16="http://schemas.microsoft.com/office/drawing/2014/main" id="{E4747E97-3866-B0D0-B09C-F388402FA815}"/>
              </a:ext>
            </a:extLst>
          </p:cNvPr>
          <p:cNvSpPr txBox="1"/>
          <p:nvPr/>
        </p:nvSpPr>
        <p:spPr>
          <a:xfrm>
            <a:off x="10095128" y="5699802"/>
            <a:ext cx="925178"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9%</a:t>
            </a:r>
          </a:p>
        </p:txBody>
      </p:sp>
      <p:cxnSp>
        <p:nvCxnSpPr>
          <p:cNvPr id="39" name="Straight Connector 38">
            <a:extLst>
              <a:ext uri="{FF2B5EF4-FFF2-40B4-BE49-F238E27FC236}">
                <a16:creationId xmlns:a16="http://schemas.microsoft.com/office/drawing/2014/main" id="{8088B7EA-6F6E-20E1-A44B-DCB5E6207128}"/>
              </a:ext>
            </a:extLst>
          </p:cNvPr>
          <p:cNvCxnSpPr/>
          <p:nvPr/>
        </p:nvCxnSpPr>
        <p:spPr>
          <a:xfrm>
            <a:off x="10254996" y="5697068"/>
            <a:ext cx="574363" cy="0"/>
          </a:xfrm>
          <a:prstGeom prst="line">
            <a:avLst/>
          </a:prstGeom>
          <a:ln w="31750">
            <a:solidFill>
              <a:srgbClr val="2E76B9"/>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CE12362-4C1C-39FA-A39D-231096958565}"/>
              </a:ext>
            </a:extLst>
          </p:cNvPr>
          <p:cNvSpPr txBox="1"/>
          <p:nvPr/>
        </p:nvSpPr>
        <p:spPr>
          <a:xfrm>
            <a:off x="8050872" y="2190239"/>
            <a:ext cx="1505723" cy="738664"/>
          </a:xfrm>
          <a:prstGeom prst="rect">
            <a:avLst/>
          </a:prstGeom>
          <a:noFill/>
        </p:spPr>
        <p:txBody>
          <a:bodyPr wrap="square" rtlCol="0">
            <a:spAutoFit/>
          </a:bodyPr>
          <a:lstStyle/>
          <a:p>
            <a:r>
              <a:rPr lang="en-US" sz="1400" b="1" dirty="0">
                <a:latin typeface="Arial Nova" panose="020B0504020202020204" pitchFamily="34" charset="0"/>
              </a:rPr>
              <a:t>Apprenticeship Starts, </a:t>
            </a:r>
          </a:p>
          <a:p>
            <a:r>
              <a:rPr lang="en-US" sz="1400" b="1" dirty="0">
                <a:latin typeface="Arial Nova" panose="020B0504020202020204" pitchFamily="34" charset="0"/>
              </a:rPr>
              <a:t>20/21 - 21/22</a:t>
            </a:r>
          </a:p>
        </p:txBody>
      </p:sp>
      <p:sp>
        <p:nvSpPr>
          <p:cNvPr id="42" name="TextBox 41">
            <a:extLst>
              <a:ext uri="{FF2B5EF4-FFF2-40B4-BE49-F238E27FC236}">
                <a16:creationId xmlns:a16="http://schemas.microsoft.com/office/drawing/2014/main" id="{D7BF1E03-75FF-8CF7-D29C-5D0FDE38A454}"/>
              </a:ext>
            </a:extLst>
          </p:cNvPr>
          <p:cNvSpPr txBox="1"/>
          <p:nvPr/>
        </p:nvSpPr>
        <p:spPr>
          <a:xfrm>
            <a:off x="8048302" y="3840810"/>
            <a:ext cx="1364831" cy="954107"/>
          </a:xfrm>
          <a:prstGeom prst="rect">
            <a:avLst/>
          </a:prstGeom>
          <a:noFill/>
        </p:spPr>
        <p:txBody>
          <a:bodyPr wrap="square" rtlCol="0">
            <a:spAutoFit/>
          </a:bodyPr>
          <a:lstStyle/>
          <a:p>
            <a:r>
              <a:rPr lang="en-US" sz="1400" b="1" dirty="0">
                <a:latin typeface="Arial Nova" panose="020B0504020202020204" pitchFamily="34" charset="0"/>
              </a:rPr>
              <a:t>Education &amp;  Training Participation, 20/21-21/22</a:t>
            </a:r>
          </a:p>
        </p:txBody>
      </p:sp>
      <p:sp>
        <p:nvSpPr>
          <p:cNvPr id="43" name="TextBox 42">
            <a:extLst>
              <a:ext uri="{FF2B5EF4-FFF2-40B4-BE49-F238E27FC236}">
                <a16:creationId xmlns:a16="http://schemas.microsoft.com/office/drawing/2014/main" id="{62F7EDB0-2ECD-467E-C962-A9A83D6A8327}"/>
              </a:ext>
            </a:extLst>
          </p:cNvPr>
          <p:cNvSpPr txBox="1"/>
          <p:nvPr/>
        </p:nvSpPr>
        <p:spPr>
          <a:xfrm>
            <a:off x="8052272" y="4705399"/>
            <a:ext cx="3836203" cy="276999"/>
          </a:xfrm>
          <a:prstGeom prst="rect">
            <a:avLst/>
          </a:prstGeom>
          <a:noFill/>
        </p:spPr>
        <p:txBody>
          <a:bodyPr wrap="square" rtlCol="0">
            <a:spAutoFit/>
          </a:bodyPr>
          <a:lstStyle/>
          <a:p>
            <a:r>
              <a:rPr lang="en-US" sz="1200" b="1" dirty="0">
                <a:latin typeface="Arial Nova" panose="020B0504020202020204" pitchFamily="34" charset="0"/>
              </a:rPr>
              <a:t>Sources: </a:t>
            </a:r>
            <a:r>
              <a:rPr lang="en-US" sz="1200" dirty="0">
                <a:latin typeface="Arial Nova" panose="020B0504020202020204" pitchFamily="34" charset="0"/>
              </a:rPr>
              <a:t>Department for Education</a:t>
            </a:r>
          </a:p>
        </p:txBody>
      </p:sp>
      <p:sp>
        <p:nvSpPr>
          <p:cNvPr id="4" name="Up Arrow 3">
            <a:extLst>
              <a:ext uri="{FF2B5EF4-FFF2-40B4-BE49-F238E27FC236}">
                <a16:creationId xmlns:a16="http://schemas.microsoft.com/office/drawing/2014/main" id="{7A68B453-D236-1F30-9F9B-C9A4EF763E37}"/>
              </a:ext>
            </a:extLst>
          </p:cNvPr>
          <p:cNvSpPr/>
          <p:nvPr/>
        </p:nvSpPr>
        <p:spPr>
          <a:xfrm>
            <a:off x="9915056" y="2029116"/>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F58A333-DF1D-A354-BC16-26AC96AA72F4}"/>
              </a:ext>
            </a:extLst>
          </p:cNvPr>
          <p:cNvSpPr txBox="1"/>
          <p:nvPr/>
        </p:nvSpPr>
        <p:spPr>
          <a:xfrm>
            <a:off x="10898591" y="2330939"/>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9%</a:t>
            </a:r>
          </a:p>
        </p:txBody>
      </p:sp>
      <p:sp>
        <p:nvSpPr>
          <p:cNvPr id="44" name="TextBox 43">
            <a:extLst>
              <a:ext uri="{FF2B5EF4-FFF2-40B4-BE49-F238E27FC236}">
                <a16:creationId xmlns:a16="http://schemas.microsoft.com/office/drawing/2014/main" id="{B1A6070C-D9F1-8BC5-4B98-B61DB8780357}"/>
              </a:ext>
            </a:extLst>
          </p:cNvPr>
          <p:cNvSpPr txBox="1"/>
          <p:nvPr/>
        </p:nvSpPr>
        <p:spPr>
          <a:xfrm>
            <a:off x="10965659" y="5227746"/>
            <a:ext cx="925178" cy="461665"/>
          </a:xfrm>
          <a:prstGeom prst="rect">
            <a:avLst/>
          </a:prstGeom>
          <a:noFill/>
        </p:spPr>
        <p:txBody>
          <a:bodyPr wrap="square" rtlCol="0">
            <a:spAutoFit/>
          </a:bodyPr>
          <a:lstStyle/>
          <a:p>
            <a:pPr algn="ctr"/>
            <a:r>
              <a:rPr lang="en-US" sz="2400" b="1" dirty="0">
                <a:solidFill>
                  <a:srgbClr val="D8397C"/>
                </a:solidFill>
                <a:latin typeface="Arial Nova" panose="020B0504020202020204" pitchFamily="34" charset="0"/>
              </a:rPr>
              <a:t>20%</a:t>
            </a:r>
          </a:p>
        </p:txBody>
      </p:sp>
      <p:sp>
        <p:nvSpPr>
          <p:cNvPr id="45" name="TextBox 44">
            <a:extLst>
              <a:ext uri="{FF2B5EF4-FFF2-40B4-BE49-F238E27FC236}">
                <a16:creationId xmlns:a16="http://schemas.microsoft.com/office/drawing/2014/main" id="{15474A2B-0493-7E87-2EB6-666BCAC095EF}"/>
              </a:ext>
            </a:extLst>
          </p:cNvPr>
          <p:cNvSpPr txBox="1"/>
          <p:nvPr/>
        </p:nvSpPr>
        <p:spPr>
          <a:xfrm>
            <a:off x="10965659" y="5696107"/>
            <a:ext cx="925178" cy="461665"/>
          </a:xfrm>
          <a:prstGeom prst="rect">
            <a:avLst/>
          </a:prstGeom>
          <a:noFill/>
        </p:spPr>
        <p:txBody>
          <a:bodyPr wrap="square" rtlCol="0">
            <a:spAutoFit/>
          </a:bodyPr>
          <a:lstStyle/>
          <a:p>
            <a:pPr algn="ctr"/>
            <a:r>
              <a:rPr lang="en-US" sz="2400" b="1" dirty="0">
                <a:solidFill>
                  <a:srgbClr val="D8397C"/>
                </a:solidFill>
                <a:latin typeface="Arial Nova" panose="020B0504020202020204" pitchFamily="34" charset="0"/>
              </a:rPr>
              <a:t>20%</a:t>
            </a:r>
          </a:p>
        </p:txBody>
      </p:sp>
      <p:cxnSp>
        <p:nvCxnSpPr>
          <p:cNvPr id="46" name="Straight Connector 45">
            <a:extLst>
              <a:ext uri="{FF2B5EF4-FFF2-40B4-BE49-F238E27FC236}">
                <a16:creationId xmlns:a16="http://schemas.microsoft.com/office/drawing/2014/main" id="{F745D61D-4ECC-7997-8DCC-2E1E38E5EFFC}"/>
              </a:ext>
            </a:extLst>
          </p:cNvPr>
          <p:cNvCxnSpPr/>
          <p:nvPr/>
        </p:nvCxnSpPr>
        <p:spPr>
          <a:xfrm>
            <a:off x="11125527" y="5693373"/>
            <a:ext cx="574363" cy="0"/>
          </a:xfrm>
          <a:prstGeom prst="line">
            <a:avLst/>
          </a:prstGeom>
          <a:ln w="31750">
            <a:solidFill>
              <a:srgbClr val="D8397C"/>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C8EE03BD-C9D5-7928-559B-CA173000B84A}"/>
              </a:ext>
            </a:extLst>
          </p:cNvPr>
          <p:cNvSpPr/>
          <p:nvPr/>
        </p:nvSpPr>
        <p:spPr>
          <a:xfrm>
            <a:off x="269034" y="520593"/>
            <a:ext cx="11657757" cy="950617"/>
          </a:xfrm>
          <a:prstGeom prst="rect">
            <a:avLst/>
          </a:prstGeom>
          <a:solidFill>
            <a:srgbClr val="EE9F3F"/>
          </a:solidFill>
          <a:ln>
            <a:noFill/>
          </a:ln>
          <a:effectLst/>
        </p:spPr>
        <p:style>
          <a:lnRef idx="1">
            <a:schemeClr val="accent1"/>
          </a:lnRef>
          <a:fillRef idx="3">
            <a:schemeClr val="accent1"/>
          </a:fillRef>
          <a:effectRef idx="2">
            <a:schemeClr val="accent1"/>
          </a:effectRef>
          <a:fontRef idx="minor">
            <a:schemeClr val="lt1"/>
          </a:fontRef>
        </p:style>
      </p:sp>
      <p:sp>
        <p:nvSpPr>
          <p:cNvPr id="47" name="TextBox 46">
            <a:extLst>
              <a:ext uri="{FF2B5EF4-FFF2-40B4-BE49-F238E27FC236}">
                <a16:creationId xmlns:a16="http://schemas.microsoft.com/office/drawing/2014/main" id="{C7BAF218-A7AF-D2FD-8412-913AE9AF1B1A}"/>
              </a:ext>
            </a:extLst>
          </p:cNvPr>
          <p:cNvSpPr txBox="1"/>
          <p:nvPr/>
        </p:nvSpPr>
        <p:spPr>
          <a:xfrm>
            <a:off x="263469" y="518217"/>
            <a:ext cx="6951147" cy="954107"/>
          </a:xfrm>
          <a:prstGeom prst="rect">
            <a:avLst/>
          </a:prstGeom>
          <a:noFill/>
        </p:spPr>
        <p:txBody>
          <a:bodyPr wrap="square" rtlCol="0">
            <a:spAutoFit/>
          </a:bodyPr>
          <a:lstStyle/>
          <a:p>
            <a:pPr lvl="0">
              <a:defRPr/>
            </a:pP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Segoe UI Historic" panose="020B0502040204020203" pitchFamily="34" charset="0"/>
                <a:cs typeface="Segoe UI Historic" panose="020B0502040204020203" pitchFamily="34" charset="0"/>
              </a:rPr>
              <a:t>LOCAL LEARNING COMMUNITY - </a:t>
            </a: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EDUCATION </a:t>
            </a: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Segoe UI Historic" panose="020B0502040204020203" pitchFamily="34" charset="0"/>
                <a:cs typeface="Segoe UI Historic" panose="020B0502040204020203" pitchFamily="34" charset="0"/>
              </a:rPr>
              <a:t>&amp; SKILLS </a:t>
            </a: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PARTICIPATION</a:t>
            </a:r>
          </a:p>
        </p:txBody>
      </p:sp>
      <p:sp>
        <p:nvSpPr>
          <p:cNvPr id="48" name="TextBox 47">
            <a:extLst>
              <a:ext uri="{FF2B5EF4-FFF2-40B4-BE49-F238E27FC236}">
                <a16:creationId xmlns:a16="http://schemas.microsoft.com/office/drawing/2014/main" id="{13D804DB-D1FC-8A90-DF15-66761C04EC3B}"/>
              </a:ext>
            </a:extLst>
          </p:cNvPr>
          <p:cNvSpPr txBox="1"/>
          <p:nvPr/>
        </p:nvSpPr>
        <p:spPr>
          <a:xfrm>
            <a:off x="7415784" y="712264"/>
            <a:ext cx="3531701"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WEST LINDSEY</a:t>
            </a:r>
          </a:p>
        </p:txBody>
      </p:sp>
      <p:pic>
        <p:nvPicPr>
          <p:cNvPr id="6" name="Picture 5">
            <a:extLst>
              <a:ext uri="{FF2B5EF4-FFF2-40B4-BE49-F238E27FC236}">
                <a16:creationId xmlns:a16="http://schemas.microsoft.com/office/drawing/2014/main" id="{DB3BFB43-5BEB-984E-0E0D-FB6A1CA4FB1C}"/>
              </a:ext>
            </a:extLst>
          </p:cNvPr>
          <p:cNvPicPr>
            <a:picLocks noChangeAspect="1"/>
          </p:cNvPicPr>
          <p:nvPr/>
        </p:nvPicPr>
        <p:blipFill>
          <a:blip r:embed="rId5"/>
          <a:stretch>
            <a:fillRect/>
          </a:stretch>
        </p:blipFill>
        <p:spPr>
          <a:xfrm>
            <a:off x="9241768" y="1499174"/>
            <a:ext cx="819831" cy="819831"/>
          </a:xfrm>
          <a:prstGeom prst="rect">
            <a:avLst/>
          </a:prstGeom>
        </p:spPr>
      </p:pic>
      <p:pic>
        <p:nvPicPr>
          <p:cNvPr id="7" name="Picture 6">
            <a:extLst>
              <a:ext uri="{FF2B5EF4-FFF2-40B4-BE49-F238E27FC236}">
                <a16:creationId xmlns:a16="http://schemas.microsoft.com/office/drawing/2014/main" id="{514F88E9-5C80-0414-5DB0-6C5506E02734}"/>
              </a:ext>
            </a:extLst>
          </p:cNvPr>
          <p:cNvPicPr>
            <a:picLocks noChangeAspect="1"/>
          </p:cNvPicPr>
          <p:nvPr/>
        </p:nvPicPr>
        <p:blipFill>
          <a:blip r:embed="rId5">
            <a:biLevel thresh="25000"/>
          </a:blip>
          <a:stretch>
            <a:fillRect/>
          </a:stretch>
        </p:blipFill>
        <p:spPr>
          <a:xfrm>
            <a:off x="10896838" y="512426"/>
            <a:ext cx="969517" cy="969517"/>
          </a:xfrm>
          <a:prstGeom prst="rect">
            <a:avLst/>
          </a:prstGeom>
        </p:spPr>
      </p:pic>
      <p:pic>
        <p:nvPicPr>
          <p:cNvPr id="15" name="Picture 14">
            <a:extLst>
              <a:ext uri="{FF2B5EF4-FFF2-40B4-BE49-F238E27FC236}">
                <a16:creationId xmlns:a16="http://schemas.microsoft.com/office/drawing/2014/main" id="{91A3ECFB-494D-D8AC-9B70-49C0C461554B}"/>
              </a:ext>
            </a:extLst>
          </p:cNvPr>
          <p:cNvPicPr>
            <a:picLocks noChangeAspect="1"/>
          </p:cNvPicPr>
          <p:nvPr/>
        </p:nvPicPr>
        <p:blipFill>
          <a:blip r:embed="rId6"/>
          <a:stretch>
            <a:fillRect/>
          </a:stretch>
        </p:blipFill>
        <p:spPr>
          <a:xfrm>
            <a:off x="10312811" y="1584734"/>
            <a:ext cx="522054" cy="703477"/>
          </a:xfrm>
          <a:prstGeom prst="rect">
            <a:avLst/>
          </a:prstGeom>
        </p:spPr>
      </p:pic>
    </p:spTree>
    <p:extLst>
      <p:ext uri="{BB962C8B-B14F-4D97-AF65-F5344CB8AC3E}">
        <p14:creationId xmlns:p14="http://schemas.microsoft.com/office/powerpoint/2010/main" val="3175099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descr="Steel workers walking in a factory">
            <a:extLst>
              <a:ext uri="{FF2B5EF4-FFF2-40B4-BE49-F238E27FC236}">
                <a16:creationId xmlns:a16="http://schemas.microsoft.com/office/drawing/2014/main" id="{B346739A-271A-D1E6-A41C-0740E8A6CB88}"/>
              </a:ext>
            </a:extLst>
          </p:cNvPr>
          <p:cNvPicPr>
            <a:picLocks noChangeAspect="1"/>
          </p:cNvPicPr>
          <p:nvPr/>
        </p:nvPicPr>
        <p:blipFill rotWithShape="1">
          <a:blip r:embed="rId3" cstate="email">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8089553" y="1529923"/>
            <a:ext cx="3838908" cy="5058843"/>
          </a:xfrm>
          <a:prstGeom prst="rect">
            <a:avLst/>
          </a:prstGeom>
        </p:spPr>
      </p:pic>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D8397C"/>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452984D9-E041-4FA9-B011-4D47EED52240}"/>
              </a:ext>
            </a:extLst>
          </p:cNvPr>
          <p:cNvSpPr txBox="1"/>
          <p:nvPr/>
        </p:nvSpPr>
        <p:spPr>
          <a:xfrm>
            <a:off x="256996" y="1563945"/>
            <a:ext cx="7790206" cy="5069849"/>
          </a:xfrm>
          <a:prstGeom prst="rect">
            <a:avLst/>
          </a:prstGeom>
          <a:noFill/>
        </p:spPr>
        <p:txBody>
          <a:bodyPr wrap="square" rtlCol="0">
            <a:spAutoFit/>
          </a:bodyPr>
          <a:lstStyle/>
          <a:p>
            <a:pPr marL="285750" indent="-285750" defTabSz="457200">
              <a:lnSpc>
                <a:spcPct val="110000"/>
              </a:lnSpc>
              <a:spcAft>
                <a:spcPts val="4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17% of the resident population aged 16 plus are in either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‘Process, plant, and machine operative’ or ‘Elementary’ occupations</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This is lower than the Greater Lincolnshire average (24%) and in line with the national average (17%).</a:t>
            </a:r>
          </a:p>
          <a:p>
            <a:pPr marL="285750" indent="-285750" defTabSz="457200">
              <a:lnSpc>
                <a:spcPct val="110000"/>
              </a:lnSpc>
              <a:spcAft>
                <a:spcPts val="4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We estimate that around 31% of all residents in work earn below £20,319 per annum (AEB low-pay indicator). This compares with around 33% across Greater Lincolnshire and 30% nationally.</a:t>
            </a:r>
          </a:p>
          <a:p>
            <a:pPr marL="285750" indent="-285750" defTabSz="457200">
              <a:lnSpc>
                <a:spcPct val="110000"/>
              </a:lnSpc>
              <a:spcAft>
                <a:spcPts val="4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On average, the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basic hours worked (excluding overtime)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by full-time workers who are resident in West Lindsey are in line with the Greater Lincolnshire and national average at  37.5 hours per week. </a:t>
            </a:r>
          </a:p>
          <a:p>
            <a:pPr marL="285750" indent="-285750" defTabSz="457200">
              <a:lnSpc>
                <a:spcPct val="110000"/>
              </a:lnSpc>
              <a:spcAft>
                <a:spcPts val="4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Based on the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claimant count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(the number of people claiming Jobseeker's Allowance plus those who claim Universal Credit and are required to seek work and be available for work), 3.2% of working-age residents were claiming an out-of-work benefit compared to 3.4% across Greater Lincolnshire, and 3.7% nationally.</a:t>
            </a:r>
          </a:p>
          <a:p>
            <a:pPr marL="285750" indent="-285750" defTabSz="457200">
              <a:lnSpc>
                <a:spcPct val="110000"/>
              </a:lnSpc>
              <a:spcAft>
                <a:spcPts val="4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As of February 2023, 7,326 West Lindsey residents claimed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Universal Credit</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Of these, 34% (2,482 residents) were in work (compared to 37% across Greater Lincolnshire and 36% nationally), whilst 22% (1,612 residents) were searching for work (compared to 21% across Greater Lincolnshire and 24% nationally). </a:t>
            </a:r>
          </a:p>
          <a:p>
            <a:pPr marL="285750" indent="-285750" defTabSz="457200">
              <a:lnSpc>
                <a:spcPct val="110000"/>
              </a:lnSpc>
              <a:spcAft>
                <a:spcPts val="4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6.6% of working-age West Lindsey residents (3,663 people) are disabled, and their day-to-day activities are limited. This aligns with the Greater Lincolnshire (6.6%) and above the national (5.8%) average.</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D3E58AAA-0622-FD94-8DB5-E9FF9F560A06}"/>
              </a:ext>
            </a:extLst>
          </p:cNvPr>
          <p:cNvSpPr txBox="1"/>
          <p:nvPr/>
        </p:nvSpPr>
        <p:spPr>
          <a:xfrm>
            <a:off x="265477" y="516418"/>
            <a:ext cx="612805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Segoe UI Historic" panose="020B0502040204020203" pitchFamily="34" charset="0"/>
                <a:cs typeface="Segoe UI Historic" panose="020B0502040204020203" pitchFamily="34" charset="0"/>
              </a:rPr>
              <a:t>LOCAL LEARNING COMMUNITY - </a:t>
            </a: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ECONOMIC PARTICIPATION</a:t>
            </a:r>
          </a:p>
        </p:txBody>
      </p:sp>
      <p:sp>
        <p:nvSpPr>
          <p:cNvPr id="8" name="Rectangle 7">
            <a:extLst>
              <a:ext uri="{FF2B5EF4-FFF2-40B4-BE49-F238E27FC236}">
                <a16:creationId xmlns:a16="http://schemas.microsoft.com/office/drawing/2014/main" id="{1DCBFF79-A073-9A84-1885-FE183663C7AA}"/>
              </a:ext>
            </a:extLst>
          </p:cNvPr>
          <p:cNvSpPr/>
          <p:nvPr/>
        </p:nvSpPr>
        <p:spPr>
          <a:xfrm>
            <a:off x="8089553" y="1531992"/>
            <a:ext cx="3836204" cy="5054706"/>
          </a:xfrm>
          <a:prstGeom prst="rect">
            <a:avLst/>
          </a:prstGeom>
          <a:solidFill>
            <a:srgbClr val="D8397C">
              <a:alpha val="19909"/>
            </a:srgbClr>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descr="A picture containing text, plant, flower, wheel&#10;&#10;Description automatically generated">
            <a:extLst>
              <a:ext uri="{FF2B5EF4-FFF2-40B4-BE49-F238E27FC236}">
                <a16:creationId xmlns:a16="http://schemas.microsoft.com/office/drawing/2014/main" id="{86B00E7C-643A-2502-39B5-6F54915830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20612" y="1573965"/>
            <a:ext cx="469899" cy="714246"/>
          </a:xfrm>
          <a:prstGeom prst="rect">
            <a:avLst/>
          </a:prstGeom>
        </p:spPr>
      </p:pic>
      <p:sp>
        <p:nvSpPr>
          <p:cNvPr id="12" name="TextBox 11">
            <a:extLst>
              <a:ext uri="{FF2B5EF4-FFF2-40B4-BE49-F238E27FC236}">
                <a16:creationId xmlns:a16="http://schemas.microsoft.com/office/drawing/2014/main" id="{6BB58022-11F3-C46F-A902-BACD1C6F9288}"/>
              </a:ext>
            </a:extLst>
          </p:cNvPr>
          <p:cNvSpPr txBox="1"/>
          <p:nvPr/>
        </p:nvSpPr>
        <p:spPr>
          <a:xfrm>
            <a:off x="8050872" y="2148199"/>
            <a:ext cx="1505723" cy="830997"/>
          </a:xfrm>
          <a:prstGeom prst="rect">
            <a:avLst/>
          </a:prstGeom>
          <a:noFill/>
        </p:spPr>
        <p:txBody>
          <a:bodyPr wrap="square" rtlCol="0">
            <a:spAutoFit/>
          </a:bodyPr>
          <a:lstStyle/>
          <a:p>
            <a:r>
              <a:rPr lang="en-US" sz="1200" b="1" dirty="0">
                <a:latin typeface="Arial Nova" panose="020B0504020202020204" pitchFamily="34" charset="0"/>
              </a:rPr>
              <a:t>% of resident population aged 16+ in ‘labour intensive’ roles</a:t>
            </a:r>
          </a:p>
        </p:txBody>
      </p:sp>
      <p:sp>
        <p:nvSpPr>
          <p:cNvPr id="14" name="TextBox 13">
            <a:extLst>
              <a:ext uri="{FF2B5EF4-FFF2-40B4-BE49-F238E27FC236}">
                <a16:creationId xmlns:a16="http://schemas.microsoft.com/office/drawing/2014/main" id="{B223764D-36AF-7C40-7CAE-4FFF35DC8C8E}"/>
              </a:ext>
            </a:extLst>
          </p:cNvPr>
          <p:cNvSpPr txBox="1"/>
          <p:nvPr/>
        </p:nvSpPr>
        <p:spPr>
          <a:xfrm>
            <a:off x="10036281" y="2335516"/>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24%</a:t>
            </a:r>
          </a:p>
        </p:txBody>
      </p:sp>
      <p:sp>
        <p:nvSpPr>
          <p:cNvPr id="19" name="TextBox 18">
            <a:extLst>
              <a:ext uri="{FF2B5EF4-FFF2-40B4-BE49-F238E27FC236}">
                <a16:creationId xmlns:a16="http://schemas.microsoft.com/office/drawing/2014/main" id="{001487DC-233D-CF0F-9829-56EA65A6DF90}"/>
              </a:ext>
            </a:extLst>
          </p:cNvPr>
          <p:cNvSpPr txBox="1"/>
          <p:nvPr/>
        </p:nvSpPr>
        <p:spPr>
          <a:xfrm>
            <a:off x="10898591" y="2330939"/>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17%</a:t>
            </a:r>
          </a:p>
        </p:txBody>
      </p:sp>
      <p:sp>
        <p:nvSpPr>
          <p:cNvPr id="20" name="TextBox 19">
            <a:extLst>
              <a:ext uri="{FF2B5EF4-FFF2-40B4-BE49-F238E27FC236}">
                <a16:creationId xmlns:a16="http://schemas.microsoft.com/office/drawing/2014/main" id="{05A88410-F2E9-F503-A1D8-D3BD662F6E06}"/>
              </a:ext>
            </a:extLst>
          </p:cNvPr>
          <p:cNvSpPr txBox="1"/>
          <p:nvPr/>
        </p:nvSpPr>
        <p:spPr>
          <a:xfrm>
            <a:off x="8048301" y="3165617"/>
            <a:ext cx="1420427" cy="830997"/>
          </a:xfrm>
          <a:prstGeom prst="rect">
            <a:avLst/>
          </a:prstGeom>
          <a:noFill/>
        </p:spPr>
        <p:txBody>
          <a:bodyPr wrap="square" rtlCol="0">
            <a:spAutoFit/>
          </a:bodyPr>
          <a:lstStyle/>
          <a:p>
            <a:r>
              <a:rPr lang="en-US" sz="1200" b="1" dirty="0">
                <a:latin typeface="Arial Nova" panose="020B0504020202020204" pitchFamily="34" charset="0"/>
              </a:rPr>
              <a:t>Median basic hours worked per week by full-time workers</a:t>
            </a:r>
          </a:p>
        </p:txBody>
      </p:sp>
      <p:sp>
        <p:nvSpPr>
          <p:cNvPr id="21" name="TextBox 20">
            <a:extLst>
              <a:ext uri="{FF2B5EF4-FFF2-40B4-BE49-F238E27FC236}">
                <a16:creationId xmlns:a16="http://schemas.microsoft.com/office/drawing/2014/main" id="{6F30AB4E-4653-27D4-5366-B6E9CAA7E186}"/>
              </a:ext>
            </a:extLst>
          </p:cNvPr>
          <p:cNvSpPr txBox="1"/>
          <p:nvPr/>
        </p:nvSpPr>
        <p:spPr>
          <a:xfrm>
            <a:off x="8048303" y="4366318"/>
            <a:ext cx="1209432" cy="1015663"/>
          </a:xfrm>
          <a:prstGeom prst="rect">
            <a:avLst/>
          </a:prstGeom>
          <a:noFill/>
        </p:spPr>
        <p:txBody>
          <a:bodyPr wrap="square" rtlCol="0">
            <a:spAutoFit/>
          </a:bodyPr>
          <a:lstStyle/>
          <a:p>
            <a:r>
              <a:rPr lang="en-US" sz="1200" b="1" dirty="0">
                <a:latin typeface="Arial Nova" panose="020B0504020202020204" pitchFamily="34" charset="0"/>
              </a:rPr>
              <a:t>Claimant count as a % of working age residents (Feb 2023)</a:t>
            </a:r>
          </a:p>
        </p:txBody>
      </p:sp>
      <p:sp>
        <p:nvSpPr>
          <p:cNvPr id="22" name="TextBox 21">
            <a:extLst>
              <a:ext uri="{FF2B5EF4-FFF2-40B4-BE49-F238E27FC236}">
                <a16:creationId xmlns:a16="http://schemas.microsoft.com/office/drawing/2014/main" id="{07D262C2-CC3C-78F4-EA00-B37690B482EA}"/>
              </a:ext>
            </a:extLst>
          </p:cNvPr>
          <p:cNvSpPr txBox="1"/>
          <p:nvPr/>
        </p:nvSpPr>
        <p:spPr>
          <a:xfrm>
            <a:off x="8068476" y="5604716"/>
            <a:ext cx="1488119" cy="830997"/>
          </a:xfrm>
          <a:prstGeom prst="rect">
            <a:avLst/>
          </a:prstGeom>
          <a:noFill/>
        </p:spPr>
        <p:txBody>
          <a:bodyPr wrap="square" rtlCol="0">
            <a:spAutoFit/>
          </a:bodyPr>
          <a:lstStyle/>
          <a:p>
            <a:r>
              <a:rPr lang="en-US" sz="1200" b="1" dirty="0">
                <a:latin typeface="Arial Nova" panose="020B0504020202020204" pitchFamily="34" charset="0"/>
              </a:rPr>
              <a:t>% of Universal Credit claimants in work (Feb 2023)</a:t>
            </a:r>
          </a:p>
        </p:txBody>
      </p:sp>
      <p:sp>
        <p:nvSpPr>
          <p:cNvPr id="23" name="TextBox 22">
            <a:extLst>
              <a:ext uri="{FF2B5EF4-FFF2-40B4-BE49-F238E27FC236}">
                <a16:creationId xmlns:a16="http://schemas.microsoft.com/office/drawing/2014/main" id="{80012A4C-4EE8-5118-3079-31729AC66110}"/>
              </a:ext>
            </a:extLst>
          </p:cNvPr>
          <p:cNvSpPr txBox="1"/>
          <p:nvPr/>
        </p:nvSpPr>
        <p:spPr>
          <a:xfrm>
            <a:off x="8057326" y="6330255"/>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Department for Work and Pensions</a:t>
            </a:r>
          </a:p>
        </p:txBody>
      </p:sp>
      <p:sp>
        <p:nvSpPr>
          <p:cNvPr id="4" name="TextBox 3">
            <a:extLst>
              <a:ext uri="{FF2B5EF4-FFF2-40B4-BE49-F238E27FC236}">
                <a16:creationId xmlns:a16="http://schemas.microsoft.com/office/drawing/2014/main" id="{C4C72550-0EAE-63DD-F837-9780C40ED2A2}"/>
              </a:ext>
            </a:extLst>
          </p:cNvPr>
          <p:cNvSpPr txBox="1"/>
          <p:nvPr/>
        </p:nvSpPr>
        <p:spPr>
          <a:xfrm>
            <a:off x="9257734" y="2330182"/>
            <a:ext cx="935031"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18%</a:t>
            </a:r>
          </a:p>
        </p:txBody>
      </p:sp>
      <p:sp>
        <p:nvSpPr>
          <p:cNvPr id="30" name="TextBox 29">
            <a:extLst>
              <a:ext uri="{FF2B5EF4-FFF2-40B4-BE49-F238E27FC236}">
                <a16:creationId xmlns:a16="http://schemas.microsoft.com/office/drawing/2014/main" id="{2DFF0FD2-E0FA-B70D-F8E7-CF98F7BCA55A}"/>
              </a:ext>
            </a:extLst>
          </p:cNvPr>
          <p:cNvSpPr txBox="1"/>
          <p:nvPr/>
        </p:nvSpPr>
        <p:spPr>
          <a:xfrm>
            <a:off x="9183752" y="3337822"/>
            <a:ext cx="1077810"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37.5</a:t>
            </a:r>
          </a:p>
        </p:txBody>
      </p:sp>
      <p:sp>
        <p:nvSpPr>
          <p:cNvPr id="31" name="TextBox 30">
            <a:extLst>
              <a:ext uri="{FF2B5EF4-FFF2-40B4-BE49-F238E27FC236}">
                <a16:creationId xmlns:a16="http://schemas.microsoft.com/office/drawing/2014/main" id="{4EEB303E-8EBD-590C-2329-46E8E7FA06EE}"/>
              </a:ext>
            </a:extLst>
          </p:cNvPr>
          <p:cNvSpPr txBox="1"/>
          <p:nvPr/>
        </p:nvSpPr>
        <p:spPr>
          <a:xfrm>
            <a:off x="10034186" y="3333735"/>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37.5</a:t>
            </a:r>
          </a:p>
        </p:txBody>
      </p:sp>
      <p:sp>
        <p:nvSpPr>
          <p:cNvPr id="32" name="TextBox 31">
            <a:extLst>
              <a:ext uri="{FF2B5EF4-FFF2-40B4-BE49-F238E27FC236}">
                <a16:creationId xmlns:a16="http://schemas.microsoft.com/office/drawing/2014/main" id="{375DCB28-2B2F-6AD7-F33D-000E9A6B2716}"/>
              </a:ext>
            </a:extLst>
          </p:cNvPr>
          <p:cNvSpPr txBox="1"/>
          <p:nvPr/>
        </p:nvSpPr>
        <p:spPr>
          <a:xfrm>
            <a:off x="10906165" y="3339124"/>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37.5</a:t>
            </a:r>
          </a:p>
        </p:txBody>
      </p:sp>
      <p:sp>
        <p:nvSpPr>
          <p:cNvPr id="33" name="TextBox 32">
            <a:extLst>
              <a:ext uri="{FF2B5EF4-FFF2-40B4-BE49-F238E27FC236}">
                <a16:creationId xmlns:a16="http://schemas.microsoft.com/office/drawing/2014/main" id="{37760E44-8112-F3B5-4089-AC86E6FEB663}"/>
              </a:ext>
            </a:extLst>
          </p:cNvPr>
          <p:cNvSpPr txBox="1"/>
          <p:nvPr/>
        </p:nvSpPr>
        <p:spPr>
          <a:xfrm>
            <a:off x="9220081" y="4629681"/>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3.2%</a:t>
            </a:r>
          </a:p>
        </p:txBody>
      </p:sp>
      <p:sp>
        <p:nvSpPr>
          <p:cNvPr id="34" name="TextBox 33">
            <a:extLst>
              <a:ext uri="{FF2B5EF4-FFF2-40B4-BE49-F238E27FC236}">
                <a16:creationId xmlns:a16="http://schemas.microsoft.com/office/drawing/2014/main" id="{17555AE4-F6B2-E6B1-7219-54EDE3F18BF6}"/>
              </a:ext>
            </a:extLst>
          </p:cNvPr>
          <p:cNvSpPr txBox="1"/>
          <p:nvPr/>
        </p:nvSpPr>
        <p:spPr>
          <a:xfrm>
            <a:off x="10082897" y="4629682"/>
            <a:ext cx="911005"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3.4%</a:t>
            </a:r>
          </a:p>
        </p:txBody>
      </p:sp>
      <p:sp>
        <p:nvSpPr>
          <p:cNvPr id="35" name="TextBox 34">
            <a:extLst>
              <a:ext uri="{FF2B5EF4-FFF2-40B4-BE49-F238E27FC236}">
                <a16:creationId xmlns:a16="http://schemas.microsoft.com/office/drawing/2014/main" id="{86D66B6C-1FB6-4CA7-D7CA-827B37844B0A}"/>
              </a:ext>
            </a:extLst>
          </p:cNvPr>
          <p:cNvSpPr txBox="1"/>
          <p:nvPr/>
        </p:nvSpPr>
        <p:spPr>
          <a:xfrm>
            <a:off x="10941983" y="4629682"/>
            <a:ext cx="911005"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3.7%</a:t>
            </a:r>
          </a:p>
        </p:txBody>
      </p:sp>
      <p:sp>
        <p:nvSpPr>
          <p:cNvPr id="44" name="TextBox 43">
            <a:extLst>
              <a:ext uri="{FF2B5EF4-FFF2-40B4-BE49-F238E27FC236}">
                <a16:creationId xmlns:a16="http://schemas.microsoft.com/office/drawing/2014/main" id="{E96F1FA2-3A3D-715D-EEAA-192A2C3FA65B}"/>
              </a:ext>
            </a:extLst>
          </p:cNvPr>
          <p:cNvSpPr txBox="1"/>
          <p:nvPr/>
        </p:nvSpPr>
        <p:spPr>
          <a:xfrm>
            <a:off x="9261545" y="5823479"/>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34%</a:t>
            </a:r>
          </a:p>
        </p:txBody>
      </p:sp>
      <p:sp>
        <p:nvSpPr>
          <p:cNvPr id="48" name="TextBox 47">
            <a:extLst>
              <a:ext uri="{FF2B5EF4-FFF2-40B4-BE49-F238E27FC236}">
                <a16:creationId xmlns:a16="http://schemas.microsoft.com/office/drawing/2014/main" id="{197C9B6D-8B9B-15BE-639E-B2DE38A3976B}"/>
              </a:ext>
            </a:extLst>
          </p:cNvPr>
          <p:cNvSpPr txBox="1"/>
          <p:nvPr/>
        </p:nvSpPr>
        <p:spPr>
          <a:xfrm>
            <a:off x="10103595" y="5820016"/>
            <a:ext cx="925178"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37%</a:t>
            </a:r>
          </a:p>
        </p:txBody>
      </p:sp>
      <p:sp>
        <p:nvSpPr>
          <p:cNvPr id="13" name="TextBox 12">
            <a:extLst>
              <a:ext uri="{FF2B5EF4-FFF2-40B4-BE49-F238E27FC236}">
                <a16:creationId xmlns:a16="http://schemas.microsoft.com/office/drawing/2014/main" id="{18763106-647C-D7F1-E7F9-8435B94C7E41}"/>
              </a:ext>
            </a:extLst>
          </p:cNvPr>
          <p:cNvSpPr txBox="1"/>
          <p:nvPr/>
        </p:nvSpPr>
        <p:spPr>
          <a:xfrm>
            <a:off x="10983266" y="5820016"/>
            <a:ext cx="911005"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36%</a:t>
            </a:r>
          </a:p>
        </p:txBody>
      </p:sp>
      <p:sp>
        <p:nvSpPr>
          <p:cNvPr id="25" name="TextBox 24">
            <a:extLst>
              <a:ext uri="{FF2B5EF4-FFF2-40B4-BE49-F238E27FC236}">
                <a16:creationId xmlns:a16="http://schemas.microsoft.com/office/drawing/2014/main" id="{DAD8B6B7-F7C4-D750-D9EA-756B3E3A5CF2}"/>
              </a:ext>
            </a:extLst>
          </p:cNvPr>
          <p:cNvSpPr txBox="1"/>
          <p:nvPr/>
        </p:nvSpPr>
        <p:spPr>
          <a:xfrm>
            <a:off x="8053362" y="2876595"/>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2021 Census, Office for National Statistics</a:t>
            </a:r>
          </a:p>
        </p:txBody>
      </p:sp>
      <p:sp>
        <p:nvSpPr>
          <p:cNvPr id="26" name="TextBox 25">
            <a:extLst>
              <a:ext uri="{FF2B5EF4-FFF2-40B4-BE49-F238E27FC236}">
                <a16:creationId xmlns:a16="http://schemas.microsoft.com/office/drawing/2014/main" id="{6C419E77-EFB8-7566-7308-6FC247BCFDFE}"/>
              </a:ext>
            </a:extLst>
          </p:cNvPr>
          <p:cNvSpPr txBox="1"/>
          <p:nvPr/>
        </p:nvSpPr>
        <p:spPr>
          <a:xfrm>
            <a:off x="8048301" y="3891757"/>
            <a:ext cx="3836203" cy="461665"/>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2022</a:t>
            </a:r>
            <a:r>
              <a:rPr lang="en-US" sz="1200" b="1" dirty="0">
                <a:latin typeface="Arial Nova" panose="020B0504020202020204" pitchFamily="34" charset="0"/>
              </a:rPr>
              <a:t> </a:t>
            </a:r>
            <a:r>
              <a:rPr lang="en-US" sz="1200" dirty="0">
                <a:latin typeface="Arial Nova" panose="020B0504020202020204" pitchFamily="34" charset="0"/>
              </a:rPr>
              <a:t>Annual Survey of Hours and Earnings, Office for National Statistics</a:t>
            </a:r>
          </a:p>
        </p:txBody>
      </p:sp>
      <p:sp>
        <p:nvSpPr>
          <p:cNvPr id="36" name="TextBox 35">
            <a:extLst>
              <a:ext uri="{FF2B5EF4-FFF2-40B4-BE49-F238E27FC236}">
                <a16:creationId xmlns:a16="http://schemas.microsoft.com/office/drawing/2014/main" id="{CD2EC2ED-4924-D598-F5AB-9793BE966FE9}"/>
              </a:ext>
            </a:extLst>
          </p:cNvPr>
          <p:cNvSpPr txBox="1"/>
          <p:nvPr/>
        </p:nvSpPr>
        <p:spPr>
          <a:xfrm>
            <a:off x="8040482" y="5299150"/>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Office for National Statistics</a:t>
            </a:r>
          </a:p>
        </p:txBody>
      </p:sp>
      <p:sp>
        <p:nvSpPr>
          <p:cNvPr id="3" name="TextBox 2">
            <a:extLst>
              <a:ext uri="{FF2B5EF4-FFF2-40B4-BE49-F238E27FC236}">
                <a16:creationId xmlns:a16="http://schemas.microsoft.com/office/drawing/2014/main" id="{132C17A1-8A79-53A8-D460-C259F6B61D99}"/>
              </a:ext>
            </a:extLst>
          </p:cNvPr>
          <p:cNvSpPr txBox="1"/>
          <p:nvPr/>
        </p:nvSpPr>
        <p:spPr>
          <a:xfrm>
            <a:off x="7415784" y="712264"/>
            <a:ext cx="3531701"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WEST LINDSEY</a:t>
            </a:r>
          </a:p>
        </p:txBody>
      </p:sp>
      <p:pic>
        <p:nvPicPr>
          <p:cNvPr id="6" name="Picture 5">
            <a:extLst>
              <a:ext uri="{FF2B5EF4-FFF2-40B4-BE49-F238E27FC236}">
                <a16:creationId xmlns:a16="http://schemas.microsoft.com/office/drawing/2014/main" id="{30ECF3AE-F9DE-5142-0786-2DA0658DF149}"/>
              </a:ext>
            </a:extLst>
          </p:cNvPr>
          <p:cNvPicPr>
            <a:picLocks noChangeAspect="1"/>
          </p:cNvPicPr>
          <p:nvPr/>
        </p:nvPicPr>
        <p:blipFill>
          <a:blip r:embed="rId6"/>
          <a:stretch>
            <a:fillRect/>
          </a:stretch>
        </p:blipFill>
        <p:spPr>
          <a:xfrm>
            <a:off x="9241768" y="1499174"/>
            <a:ext cx="819831" cy="819831"/>
          </a:xfrm>
          <a:prstGeom prst="rect">
            <a:avLst/>
          </a:prstGeom>
        </p:spPr>
      </p:pic>
      <p:pic>
        <p:nvPicPr>
          <p:cNvPr id="7" name="Picture 6">
            <a:extLst>
              <a:ext uri="{FF2B5EF4-FFF2-40B4-BE49-F238E27FC236}">
                <a16:creationId xmlns:a16="http://schemas.microsoft.com/office/drawing/2014/main" id="{0D4AEFA6-2156-6849-9082-993CE56D8DC9}"/>
              </a:ext>
            </a:extLst>
          </p:cNvPr>
          <p:cNvPicPr>
            <a:picLocks noChangeAspect="1"/>
          </p:cNvPicPr>
          <p:nvPr/>
        </p:nvPicPr>
        <p:blipFill>
          <a:blip r:embed="rId6">
            <a:biLevel thresh="25000"/>
          </a:blip>
          <a:stretch>
            <a:fillRect/>
          </a:stretch>
        </p:blipFill>
        <p:spPr>
          <a:xfrm>
            <a:off x="10896838" y="512426"/>
            <a:ext cx="969517" cy="969517"/>
          </a:xfrm>
          <a:prstGeom prst="rect">
            <a:avLst/>
          </a:prstGeom>
        </p:spPr>
      </p:pic>
      <p:pic>
        <p:nvPicPr>
          <p:cNvPr id="11" name="Picture 10">
            <a:extLst>
              <a:ext uri="{FF2B5EF4-FFF2-40B4-BE49-F238E27FC236}">
                <a16:creationId xmlns:a16="http://schemas.microsoft.com/office/drawing/2014/main" id="{BD2BCB4D-8583-D9E5-30F1-8596E3D670B2}"/>
              </a:ext>
            </a:extLst>
          </p:cNvPr>
          <p:cNvPicPr>
            <a:picLocks noChangeAspect="1"/>
          </p:cNvPicPr>
          <p:nvPr/>
        </p:nvPicPr>
        <p:blipFill>
          <a:blip r:embed="rId7"/>
          <a:stretch>
            <a:fillRect/>
          </a:stretch>
        </p:blipFill>
        <p:spPr>
          <a:xfrm>
            <a:off x="10312811" y="1584734"/>
            <a:ext cx="522054" cy="703477"/>
          </a:xfrm>
          <a:prstGeom prst="rect">
            <a:avLst/>
          </a:prstGeom>
        </p:spPr>
      </p:pic>
    </p:spTree>
    <p:extLst>
      <p:ext uri="{BB962C8B-B14F-4D97-AF65-F5344CB8AC3E}">
        <p14:creationId xmlns:p14="http://schemas.microsoft.com/office/powerpoint/2010/main" val="3993289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descr="Steel workers walking in a factory">
            <a:extLst>
              <a:ext uri="{FF2B5EF4-FFF2-40B4-BE49-F238E27FC236}">
                <a16:creationId xmlns:a16="http://schemas.microsoft.com/office/drawing/2014/main" id="{B346739A-271A-D1E6-A41C-0740E8A6CB88}"/>
              </a:ext>
            </a:extLst>
          </p:cNvPr>
          <p:cNvPicPr>
            <a:picLocks noChangeAspect="1"/>
          </p:cNvPicPr>
          <p:nvPr/>
        </p:nvPicPr>
        <p:blipFill rotWithShape="1">
          <a:blip r:embed="rId3" cstate="email">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8089553" y="1529923"/>
            <a:ext cx="3838908" cy="5058843"/>
          </a:xfrm>
          <a:prstGeom prst="rect">
            <a:avLst/>
          </a:prstGeom>
        </p:spPr>
      </p:pic>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D8397C"/>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452984D9-E041-4FA9-B011-4D47EED52240}"/>
              </a:ext>
            </a:extLst>
          </p:cNvPr>
          <p:cNvSpPr txBox="1"/>
          <p:nvPr/>
        </p:nvSpPr>
        <p:spPr>
          <a:xfrm>
            <a:off x="267122" y="1779206"/>
            <a:ext cx="7790206" cy="4961102"/>
          </a:xfrm>
          <a:prstGeom prst="rect">
            <a:avLst/>
          </a:prstGeom>
          <a:noFill/>
        </p:spPr>
        <p:txBody>
          <a:bodyPr wrap="square" rtlCol="0">
            <a:spAutoFit/>
          </a:bodyPr>
          <a:lstStyle/>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22% of the resident population aged 16 plus are in either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‘Process, plant, and machine operative’ occupations or ‘Elementary’ occupations</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This is broadly in line with the Greater Lincolnshire average (24%) but above the national average (17%).</a:t>
            </a:r>
          </a:p>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We estimate that around 34% of all residents in work earn below £20,319 per annum (AEB low-pay indicator). This compares with around 33% across Greater Lincolnshire and 30% nationally.</a:t>
            </a:r>
          </a:p>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On average, the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basic hours worked (excluding overtime)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by residents across Lincolnshire in line with those across Greater Lincolnshire and nationally at 37.5 hours. </a:t>
            </a:r>
          </a:p>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Based on the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claimant count </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(the number of people claiming Jobseeker's Allowance plus those who claim Universal Credit and are required to seek work and be available for work), 3.2% of working-age residents were claiming an out-of-work benefit compared to 3.4% across Greater Lincolnshire, and 3.7% nationally.</a:t>
            </a:r>
          </a:p>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As of February 2023, 66,865 Lincolnshire residents were claiming </a:t>
            </a:r>
            <a:r>
              <a:rPr lang="en-US" altLang="en-US" sz="1400" b="1" dirty="0">
                <a:latin typeface="Arial Nova" panose="020B0504020202020204" pitchFamily="34" charset="0"/>
                <a:ea typeface="Segoe UI Historic" panose="020B0502040204020203" pitchFamily="34" charset="0"/>
                <a:cs typeface="BrowalliaUPC" panose="020B0604020202020204" pitchFamily="34" charset="-34"/>
              </a:rPr>
              <a:t>Universal Credit</a:t>
            </a: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 Of these, 38% (25,337 residents) were in work (compared to 37% across Greater Lincolnshire and 36% nationally), whilst 21% (13,984 residents) were searching for work (compared to 21% across Greater Lincolnshire and 24% nationally). </a:t>
            </a:r>
          </a:p>
          <a:p>
            <a:pPr marL="285750" indent="-285750" defTabSz="457200">
              <a:lnSpc>
                <a:spcPct val="110000"/>
              </a:lnSpc>
              <a:spcAft>
                <a:spcPts val="600"/>
              </a:spcAft>
              <a:buFontTx/>
              <a:buChar char="-"/>
              <a:defRPr/>
            </a:pPr>
            <a:r>
              <a:rPr lang="en-US" altLang="en-US" sz="1400" dirty="0">
                <a:latin typeface="Arial Nova" panose="020B0504020202020204" pitchFamily="34" charset="0"/>
                <a:ea typeface="Segoe UI Historic" panose="020B0502040204020203" pitchFamily="34" charset="0"/>
                <a:cs typeface="BrowalliaUPC" panose="020B0604020202020204" pitchFamily="34" charset="-34"/>
              </a:rPr>
              <a:t>6.5% of working-age Lincolnshire residents (29,764 people) are disabled, and their day-to-day activities are limited. This compares to 6.6% across Greater Lincolnshire and 5.8% nationally.</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D3E58AAA-0622-FD94-8DB5-E9FF9F560A06}"/>
              </a:ext>
            </a:extLst>
          </p:cNvPr>
          <p:cNvSpPr txBox="1"/>
          <p:nvPr/>
        </p:nvSpPr>
        <p:spPr>
          <a:xfrm>
            <a:off x="265477" y="516418"/>
            <a:ext cx="612805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Nova" panose="020B0504020202020204" pitchFamily="34" charset="0"/>
                <a:ea typeface="Segoe UI Historic" panose="020B0502040204020203" pitchFamily="34" charset="0"/>
                <a:cs typeface="Segoe UI Historic" panose="020B0502040204020203" pitchFamily="34" charset="0"/>
              </a:rPr>
              <a:t>LOCAL LEARNING COMMUNITY - </a:t>
            </a: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ECONOMIC PARTICIPATION</a:t>
            </a:r>
          </a:p>
        </p:txBody>
      </p:sp>
      <p:sp>
        <p:nvSpPr>
          <p:cNvPr id="8" name="Rectangle 7">
            <a:extLst>
              <a:ext uri="{FF2B5EF4-FFF2-40B4-BE49-F238E27FC236}">
                <a16:creationId xmlns:a16="http://schemas.microsoft.com/office/drawing/2014/main" id="{1DCBFF79-A073-9A84-1885-FE183663C7AA}"/>
              </a:ext>
            </a:extLst>
          </p:cNvPr>
          <p:cNvSpPr/>
          <p:nvPr/>
        </p:nvSpPr>
        <p:spPr>
          <a:xfrm>
            <a:off x="8089553" y="1531992"/>
            <a:ext cx="3836204" cy="5054706"/>
          </a:xfrm>
          <a:prstGeom prst="rect">
            <a:avLst/>
          </a:prstGeom>
          <a:solidFill>
            <a:srgbClr val="D8397C">
              <a:alpha val="19909"/>
            </a:srgbClr>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descr="A picture containing text, plant, flower, wheel&#10;&#10;Description automatically generated">
            <a:extLst>
              <a:ext uri="{FF2B5EF4-FFF2-40B4-BE49-F238E27FC236}">
                <a16:creationId xmlns:a16="http://schemas.microsoft.com/office/drawing/2014/main" id="{86B00E7C-643A-2502-39B5-6F54915830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20612" y="1573965"/>
            <a:ext cx="469899" cy="714246"/>
          </a:xfrm>
          <a:prstGeom prst="rect">
            <a:avLst/>
          </a:prstGeom>
        </p:spPr>
      </p:pic>
      <p:sp>
        <p:nvSpPr>
          <p:cNvPr id="12" name="TextBox 11">
            <a:extLst>
              <a:ext uri="{FF2B5EF4-FFF2-40B4-BE49-F238E27FC236}">
                <a16:creationId xmlns:a16="http://schemas.microsoft.com/office/drawing/2014/main" id="{6BB58022-11F3-C46F-A902-BACD1C6F9288}"/>
              </a:ext>
            </a:extLst>
          </p:cNvPr>
          <p:cNvSpPr txBox="1"/>
          <p:nvPr/>
        </p:nvSpPr>
        <p:spPr>
          <a:xfrm>
            <a:off x="8050872" y="2148199"/>
            <a:ext cx="1505723" cy="830997"/>
          </a:xfrm>
          <a:prstGeom prst="rect">
            <a:avLst/>
          </a:prstGeom>
          <a:noFill/>
        </p:spPr>
        <p:txBody>
          <a:bodyPr wrap="square" rtlCol="0">
            <a:spAutoFit/>
          </a:bodyPr>
          <a:lstStyle/>
          <a:p>
            <a:r>
              <a:rPr lang="en-US" sz="1200" b="1" dirty="0">
                <a:latin typeface="Arial Nova" panose="020B0504020202020204" pitchFamily="34" charset="0"/>
              </a:rPr>
              <a:t>% of resident population aged 16+ in ’labour intensive’ roles</a:t>
            </a:r>
          </a:p>
        </p:txBody>
      </p:sp>
      <p:sp>
        <p:nvSpPr>
          <p:cNvPr id="14" name="TextBox 13">
            <a:extLst>
              <a:ext uri="{FF2B5EF4-FFF2-40B4-BE49-F238E27FC236}">
                <a16:creationId xmlns:a16="http://schemas.microsoft.com/office/drawing/2014/main" id="{B223764D-36AF-7C40-7CAE-4FFF35DC8C8E}"/>
              </a:ext>
            </a:extLst>
          </p:cNvPr>
          <p:cNvSpPr txBox="1"/>
          <p:nvPr/>
        </p:nvSpPr>
        <p:spPr>
          <a:xfrm>
            <a:off x="10036281" y="2335516"/>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24%</a:t>
            </a:r>
          </a:p>
        </p:txBody>
      </p:sp>
      <p:sp>
        <p:nvSpPr>
          <p:cNvPr id="19" name="TextBox 18">
            <a:extLst>
              <a:ext uri="{FF2B5EF4-FFF2-40B4-BE49-F238E27FC236}">
                <a16:creationId xmlns:a16="http://schemas.microsoft.com/office/drawing/2014/main" id="{001487DC-233D-CF0F-9829-56EA65A6DF90}"/>
              </a:ext>
            </a:extLst>
          </p:cNvPr>
          <p:cNvSpPr txBox="1"/>
          <p:nvPr/>
        </p:nvSpPr>
        <p:spPr>
          <a:xfrm>
            <a:off x="10898591" y="2330939"/>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17%</a:t>
            </a:r>
          </a:p>
        </p:txBody>
      </p:sp>
      <p:sp>
        <p:nvSpPr>
          <p:cNvPr id="20" name="TextBox 19">
            <a:extLst>
              <a:ext uri="{FF2B5EF4-FFF2-40B4-BE49-F238E27FC236}">
                <a16:creationId xmlns:a16="http://schemas.microsoft.com/office/drawing/2014/main" id="{05A88410-F2E9-F503-A1D8-D3BD662F6E06}"/>
              </a:ext>
            </a:extLst>
          </p:cNvPr>
          <p:cNvSpPr txBox="1"/>
          <p:nvPr/>
        </p:nvSpPr>
        <p:spPr>
          <a:xfrm>
            <a:off x="8048301" y="3165617"/>
            <a:ext cx="1420427" cy="830997"/>
          </a:xfrm>
          <a:prstGeom prst="rect">
            <a:avLst/>
          </a:prstGeom>
          <a:noFill/>
        </p:spPr>
        <p:txBody>
          <a:bodyPr wrap="square" rtlCol="0">
            <a:spAutoFit/>
          </a:bodyPr>
          <a:lstStyle/>
          <a:p>
            <a:r>
              <a:rPr lang="en-US" sz="1200" b="1" dirty="0">
                <a:latin typeface="Arial Nova" panose="020B0504020202020204" pitchFamily="34" charset="0"/>
              </a:rPr>
              <a:t>Median basic hours worked per week by full-time workers</a:t>
            </a:r>
          </a:p>
        </p:txBody>
      </p:sp>
      <p:sp>
        <p:nvSpPr>
          <p:cNvPr id="21" name="TextBox 20">
            <a:extLst>
              <a:ext uri="{FF2B5EF4-FFF2-40B4-BE49-F238E27FC236}">
                <a16:creationId xmlns:a16="http://schemas.microsoft.com/office/drawing/2014/main" id="{6F30AB4E-4653-27D4-5366-B6E9CAA7E186}"/>
              </a:ext>
            </a:extLst>
          </p:cNvPr>
          <p:cNvSpPr txBox="1"/>
          <p:nvPr/>
        </p:nvSpPr>
        <p:spPr>
          <a:xfrm>
            <a:off x="8048303" y="4366318"/>
            <a:ext cx="1209432" cy="1015663"/>
          </a:xfrm>
          <a:prstGeom prst="rect">
            <a:avLst/>
          </a:prstGeom>
          <a:noFill/>
        </p:spPr>
        <p:txBody>
          <a:bodyPr wrap="square" rtlCol="0">
            <a:spAutoFit/>
          </a:bodyPr>
          <a:lstStyle/>
          <a:p>
            <a:r>
              <a:rPr lang="en-US" sz="1200" b="1" dirty="0">
                <a:latin typeface="Arial Nova" panose="020B0504020202020204" pitchFamily="34" charset="0"/>
              </a:rPr>
              <a:t>Claimant count as a % of working age residents (Feb 2023)</a:t>
            </a:r>
          </a:p>
        </p:txBody>
      </p:sp>
      <p:sp>
        <p:nvSpPr>
          <p:cNvPr id="22" name="TextBox 21">
            <a:extLst>
              <a:ext uri="{FF2B5EF4-FFF2-40B4-BE49-F238E27FC236}">
                <a16:creationId xmlns:a16="http://schemas.microsoft.com/office/drawing/2014/main" id="{07D262C2-CC3C-78F4-EA00-B37690B482EA}"/>
              </a:ext>
            </a:extLst>
          </p:cNvPr>
          <p:cNvSpPr txBox="1"/>
          <p:nvPr/>
        </p:nvSpPr>
        <p:spPr>
          <a:xfrm>
            <a:off x="8068476" y="5604716"/>
            <a:ext cx="1488119" cy="830997"/>
          </a:xfrm>
          <a:prstGeom prst="rect">
            <a:avLst/>
          </a:prstGeom>
          <a:noFill/>
        </p:spPr>
        <p:txBody>
          <a:bodyPr wrap="square" rtlCol="0">
            <a:spAutoFit/>
          </a:bodyPr>
          <a:lstStyle/>
          <a:p>
            <a:r>
              <a:rPr lang="en-US" sz="1200" b="1" dirty="0">
                <a:latin typeface="Arial Nova" panose="020B0504020202020204" pitchFamily="34" charset="0"/>
              </a:rPr>
              <a:t>% of Universal Credit claimants in work (Feb 2023)</a:t>
            </a:r>
          </a:p>
        </p:txBody>
      </p:sp>
      <p:sp>
        <p:nvSpPr>
          <p:cNvPr id="23" name="TextBox 22">
            <a:extLst>
              <a:ext uri="{FF2B5EF4-FFF2-40B4-BE49-F238E27FC236}">
                <a16:creationId xmlns:a16="http://schemas.microsoft.com/office/drawing/2014/main" id="{80012A4C-4EE8-5118-3079-31729AC66110}"/>
              </a:ext>
            </a:extLst>
          </p:cNvPr>
          <p:cNvSpPr txBox="1"/>
          <p:nvPr/>
        </p:nvSpPr>
        <p:spPr>
          <a:xfrm>
            <a:off x="8057326" y="6330255"/>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Department for Work and Pensions</a:t>
            </a:r>
          </a:p>
        </p:txBody>
      </p:sp>
      <p:sp>
        <p:nvSpPr>
          <p:cNvPr id="4" name="TextBox 3">
            <a:extLst>
              <a:ext uri="{FF2B5EF4-FFF2-40B4-BE49-F238E27FC236}">
                <a16:creationId xmlns:a16="http://schemas.microsoft.com/office/drawing/2014/main" id="{C4C72550-0EAE-63DD-F837-9780C40ED2A2}"/>
              </a:ext>
            </a:extLst>
          </p:cNvPr>
          <p:cNvSpPr txBox="1"/>
          <p:nvPr/>
        </p:nvSpPr>
        <p:spPr>
          <a:xfrm>
            <a:off x="9257734" y="2330182"/>
            <a:ext cx="935031"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22%</a:t>
            </a:r>
          </a:p>
        </p:txBody>
      </p:sp>
      <p:sp>
        <p:nvSpPr>
          <p:cNvPr id="30" name="TextBox 29">
            <a:extLst>
              <a:ext uri="{FF2B5EF4-FFF2-40B4-BE49-F238E27FC236}">
                <a16:creationId xmlns:a16="http://schemas.microsoft.com/office/drawing/2014/main" id="{2DFF0FD2-E0FA-B70D-F8E7-CF98F7BCA55A}"/>
              </a:ext>
            </a:extLst>
          </p:cNvPr>
          <p:cNvSpPr txBox="1"/>
          <p:nvPr/>
        </p:nvSpPr>
        <p:spPr>
          <a:xfrm>
            <a:off x="9183752" y="3337822"/>
            <a:ext cx="1077810"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37.5</a:t>
            </a:r>
          </a:p>
        </p:txBody>
      </p:sp>
      <p:sp>
        <p:nvSpPr>
          <p:cNvPr id="31" name="TextBox 30">
            <a:extLst>
              <a:ext uri="{FF2B5EF4-FFF2-40B4-BE49-F238E27FC236}">
                <a16:creationId xmlns:a16="http://schemas.microsoft.com/office/drawing/2014/main" id="{4EEB303E-8EBD-590C-2329-46E8E7FA06EE}"/>
              </a:ext>
            </a:extLst>
          </p:cNvPr>
          <p:cNvSpPr txBox="1"/>
          <p:nvPr/>
        </p:nvSpPr>
        <p:spPr>
          <a:xfrm>
            <a:off x="10034186" y="3333735"/>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37.5</a:t>
            </a:r>
          </a:p>
        </p:txBody>
      </p:sp>
      <p:sp>
        <p:nvSpPr>
          <p:cNvPr id="32" name="TextBox 31">
            <a:extLst>
              <a:ext uri="{FF2B5EF4-FFF2-40B4-BE49-F238E27FC236}">
                <a16:creationId xmlns:a16="http://schemas.microsoft.com/office/drawing/2014/main" id="{375DCB28-2B2F-6AD7-F33D-000E9A6B2716}"/>
              </a:ext>
            </a:extLst>
          </p:cNvPr>
          <p:cNvSpPr txBox="1"/>
          <p:nvPr/>
        </p:nvSpPr>
        <p:spPr>
          <a:xfrm>
            <a:off x="10906165" y="3339124"/>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37.5</a:t>
            </a:r>
          </a:p>
        </p:txBody>
      </p:sp>
      <p:sp>
        <p:nvSpPr>
          <p:cNvPr id="33" name="TextBox 32">
            <a:extLst>
              <a:ext uri="{FF2B5EF4-FFF2-40B4-BE49-F238E27FC236}">
                <a16:creationId xmlns:a16="http://schemas.microsoft.com/office/drawing/2014/main" id="{37760E44-8112-F3B5-4089-AC86E6FEB663}"/>
              </a:ext>
            </a:extLst>
          </p:cNvPr>
          <p:cNvSpPr txBox="1"/>
          <p:nvPr/>
        </p:nvSpPr>
        <p:spPr>
          <a:xfrm>
            <a:off x="9220081" y="4629681"/>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3.2%</a:t>
            </a:r>
          </a:p>
        </p:txBody>
      </p:sp>
      <p:sp>
        <p:nvSpPr>
          <p:cNvPr id="34" name="TextBox 33">
            <a:extLst>
              <a:ext uri="{FF2B5EF4-FFF2-40B4-BE49-F238E27FC236}">
                <a16:creationId xmlns:a16="http://schemas.microsoft.com/office/drawing/2014/main" id="{17555AE4-F6B2-E6B1-7219-54EDE3F18BF6}"/>
              </a:ext>
            </a:extLst>
          </p:cNvPr>
          <p:cNvSpPr txBox="1"/>
          <p:nvPr/>
        </p:nvSpPr>
        <p:spPr>
          <a:xfrm>
            <a:off x="10082897" y="4629682"/>
            <a:ext cx="911005"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3.4%</a:t>
            </a:r>
          </a:p>
        </p:txBody>
      </p:sp>
      <p:sp>
        <p:nvSpPr>
          <p:cNvPr id="35" name="TextBox 34">
            <a:extLst>
              <a:ext uri="{FF2B5EF4-FFF2-40B4-BE49-F238E27FC236}">
                <a16:creationId xmlns:a16="http://schemas.microsoft.com/office/drawing/2014/main" id="{86D66B6C-1FB6-4CA7-D7CA-827B37844B0A}"/>
              </a:ext>
            </a:extLst>
          </p:cNvPr>
          <p:cNvSpPr txBox="1"/>
          <p:nvPr/>
        </p:nvSpPr>
        <p:spPr>
          <a:xfrm>
            <a:off x="10941983" y="4629682"/>
            <a:ext cx="911005"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3.7%</a:t>
            </a:r>
          </a:p>
        </p:txBody>
      </p:sp>
      <p:sp>
        <p:nvSpPr>
          <p:cNvPr id="44" name="TextBox 43">
            <a:extLst>
              <a:ext uri="{FF2B5EF4-FFF2-40B4-BE49-F238E27FC236}">
                <a16:creationId xmlns:a16="http://schemas.microsoft.com/office/drawing/2014/main" id="{E96F1FA2-3A3D-715D-EEAA-192A2C3FA65B}"/>
              </a:ext>
            </a:extLst>
          </p:cNvPr>
          <p:cNvSpPr txBox="1"/>
          <p:nvPr/>
        </p:nvSpPr>
        <p:spPr>
          <a:xfrm>
            <a:off x="9261545" y="5823479"/>
            <a:ext cx="925178"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38%</a:t>
            </a:r>
          </a:p>
        </p:txBody>
      </p:sp>
      <p:sp>
        <p:nvSpPr>
          <p:cNvPr id="48" name="TextBox 47">
            <a:extLst>
              <a:ext uri="{FF2B5EF4-FFF2-40B4-BE49-F238E27FC236}">
                <a16:creationId xmlns:a16="http://schemas.microsoft.com/office/drawing/2014/main" id="{197C9B6D-8B9B-15BE-639E-B2DE38A3976B}"/>
              </a:ext>
            </a:extLst>
          </p:cNvPr>
          <p:cNvSpPr txBox="1"/>
          <p:nvPr/>
        </p:nvSpPr>
        <p:spPr>
          <a:xfrm>
            <a:off x="10103595" y="5820016"/>
            <a:ext cx="925178"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37%</a:t>
            </a:r>
          </a:p>
        </p:txBody>
      </p:sp>
      <p:sp>
        <p:nvSpPr>
          <p:cNvPr id="13" name="TextBox 12">
            <a:extLst>
              <a:ext uri="{FF2B5EF4-FFF2-40B4-BE49-F238E27FC236}">
                <a16:creationId xmlns:a16="http://schemas.microsoft.com/office/drawing/2014/main" id="{18763106-647C-D7F1-E7F9-8435B94C7E41}"/>
              </a:ext>
            </a:extLst>
          </p:cNvPr>
          <p:cNvSpPr txBox="1"/>
          <p:nvPr/>
        </p:nvSpPr>
        <p:spPr>
          <a:xfrm>
            <a:off x="10983266" y="5820016"/>
            <a:ext cx="911005"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36%</a:t>
            </a:r>
          </a:p>
        </p:txBody>
      </p:sp>
      <p:sp>
        <p:nvSpPr>
          <p:cNvPr id="25" name="TextBox 24">
            <a:extLst>
              <a:ext uri="{FF2B5EF4-FFF2-40B4-BE49-F238E27FC236}">
                <a16:creationId xmlns:a16="http://schemas.microsoft.com/office/drawing/2014/main" id="{DAD8B6B7-F7C4-D750-D9EA-756B3E3A5CF2}"/>
              </a:ext>
            </a:extLst>
          </p:cNvPr>
          <p:cNvSpPr txBox="1"/>
          <p:nvPr/>
        </p:nvSpPr>
        <p:spPr>
          <a:xfrm>
            <a:off x="8053362" y="2876595"/>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2021 Census, Office for National Statistics</a:t>
            </a:r>
          </a:p>
        </p:txBody>
      </p:sp>
      <p:sp>
        <p:nvSpPr>
          <p:cNvPr id="26" name="TextBox 25">
            <a:extLst>
              <a:ext uri="{FF2B5EF4-FFF2-40B4-BE49-F238E27FC236}">
                <a16:creationId xmlns:a16="http://schemas.microsoft.com/office/drawing/2014/main" id="{6C419E77-EFB8-7566-7308-6FC247BCFDFE}"/>
              </a:ext>
            </a:extLst>
          </p:cNvPr>
          <p:cNvSpPr txBox="1"/>
          <p:nvPr/>
        </p:nvSpPr>
        <p:spPr>
          <a:xfrm>
            <a:off x="8048301" y="3891757"/>
            <a:ext cx="3836203" cy="461665"/>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2022</a:t>
            </a:r>
            <a:r>
              <a:rPr lang="en-US" sz="1200" b="1" dirty="0">
                <a:latin typeface="Arial Nova" panose="020B0504020202020204" pitchFamily="34" charset="0"/>
              </a:rPr>
              <a:t> </a:t>
            </a:r>
            <a:r>
              <a:rPr lang="en-US" sz="1200" dirty="0">
                <a:latin typeface="Arial Nova" panose="020B0504020202020204" pitchFamily="34" charset="0"/>
              </a:rPr>
              <a:t>Annual Survey of Hours and Earnings, Office for National Statistics</a:t>
            </a:r>
          </a:p>
        </p:txBody>
      </p:sp>
      <p:sp>
        <p:nvSpPr>
          <p:cNvPr id="36" name="TextBox 35">
            <a:extLst>
              <a:ext uri="{FF2B5EF4-FFF2-40B4-BE49-F238E27FC236}">
                <a16:creationId xmlns:a16="http://schemas.microsoft.com/office/drawing/2014/main" id="{CD2EC2ED-4924-D598-F5AB-9793BE966FE9}"/>
              </a:ext>
            </a:extLst>
          </p:cNvPr>
          <p:cNvSpPr txBox="1"/>
          <p:nvPr/>
        </p:nvSpPr>
        <p:spPr>
          <a:xfrm>
            <a:off x="8040482" y="5299150"/>
            <a:ext cx="3836203" cy="276999"/>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Office for National Statistics</a:t>
            </a:r>
          </a:p>
        </p:txBody>
      </p:sp>
      <p:sp>
        <p:nvSpPr>
          <p:cNvPr id="24" name="TextBox 23">
            <a:extLst>
              <a:ext uri="{FF2B5EF4-FFF2-40B4-BE49-F238E27FC236}">
                <a16:creationId xmlns:a16="http://schemas.microsoft.com/office/drawing/2014/main" id="{E751984F-DAF4-453F-7A0A-4AE7C1214123}"/>
              </a:ext>
            </a:extLst>
          </p:cNvPr>
          <p:cNvSpPr txBox="1"/>
          <p:nvPr/>
        </p:nvSpPr>
        <p:spPr>
          <a:xfrm>
            <a:off x="8193024" y="712264"/>
            <a:ext cx="2754461"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LINCOLNSHIRE</a:t>
            </a:r>
          </a:p>
        </p:txBody>
      </p:sp>
      <p:pic>
        <p:nvPicPr>
          <p:cNvPr id="3" name="Picture 2">
            <a:extLst>
              <a:ext uri="{FF2B5EF4-FFF2-40B4-BE49-F238E27FC236}">
                <a16:creationId xmlns:a16="http://schemas.microsoft.com/office/drawing/2014/main" id="{AF7B094B-0F9B-C61C-9F8E-0F94D8D59C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62868" y="1498256"/>
            <a:ext cx="649649" cy="777869"/>
          </a:xfrm>
          <a:prstGeom prst="rect">
            <a:avLst/>
          </a:prstGeom>
        </p:spPr>
      </p:pic>
      <p:pic>
        <p:nvPicPr>
          <p:cNvPr id="6" name="Picture 5">
            <a:extLst>
              <a:ext uri="{FF2B5EF4-FFF2-40B4-BE49-F238E27FC236}">
                <a16:creationId xmlns:a16="http://schemas.microsoft.com/office/drawing/2014/main" id="{6892ABEC-0EA5-2CE8-41AD-4A9FF978EEB9}"/>
              </a:ext>
            </a:extLst>
          </p:cNvPr>
          <p:cNvPicPr>
            <a:picLocks noChangeAspect="1"/>
          </p:cNvPicPr>
          <p:nvPr/>
        </p:nvPicPr>
        <p:blipFill>
          <a:blip r:embed="rId7" cstate="email">
            <a:biLevel thresh="25000"/>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 uri="{28A0092B-C50C-407E-A947-70E740481C1C}">
                <a14:useLocalDpi xmlns:a14="http://schemas.microsoft.com/office/drawing/2010/main"/>
              </a:ext>
            </a:extLst>
          </a:blip>
          <a:stretch>
            <a:fillRect/>
          </a:stretch>
        </p:blipFill>
        <p:spPr>
          <a:xfrm>
            <a:off x="11018184" y="533303"/>
            <a:ext cx="773015" cy="925584"/>
          </a:xfrm>
          <a:prstGeom prst="rect">
            <a:avLst/>
          </a:prstGeom>
        </p:spPr>
      </p:pic>
      <p:pic>
        <p:nvPicPr>
          <p:cNvPr id="7" name="Picture 6">
            <a:extLst>
              <a:ext uri="{FF2B5EF4-FFF2-40B4-BE49-F238E27FC236}">
                <a16:creationId xmlns:a16="http://schemas.microsoft.com/office/drawing/2014/main" id="{917FDCF1-F7B3-4EB0-3696-BF9829674291}"/>
              </a:ext>
            </a:extLst>
          </p:cNvPr>
          <p:cNvPicPr>
            <a:picLocks noChangeAspect="1"/>
          </p:cNvPicPr>
          <p:nvPr/>
        </p:nvPicPr>
        <p:blipFill>
          <a:blip r:embed="rId9"/>
          <a:stretch>
            <a:fillRect/>
          </a:stretch>
        </p:blipFill>
        <p:spPr>
          <a:xfrm>
            <a:off x="10312811" y="1584734"/>
            <a:ext cx="522054" cy="703477"/>
          </a:xfrm>
          <a:prstGeom prst="rect">
            <a:avLst/>
          </a:prstGeom>
        </p:spPr>
      </p:pic>
    </p:spTree>
    <p:extLst>
      <p:ext uri="{BB962C8B-B14F-4D97-AF65-F5344CB8AC3E}">
        <p14:creationId xmlns:p14="http://schemas.microsoft.com/office/powerpoint/2010/main" val="636619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462981A-A23A-0757-0654-A0C33FD4C0C5}"/>
              </a:ext>
            </a:extLst>
          </p:cNvPr>
          <p:cNvSpPr/>
          <p:nvPr/>
        </p:nvSpPr>
        <p:spPr>
          <a:xfrm>
            <a:off x="8101777" y="4664744"/>
            <a:ext cx="3831375" cy="1865046"/>
          </a:xfrm>
          <a:prstGeom prst="rect">
            <a:avLst/>
          </a:prstGeom>
          <a:solidFill>
            <a:srgbClr val="D8397C">
              <a:alpha val="19970"/>
            </a:srgbClr>
          </a:solidFill>
          <a:ln>
            <a:noFill/>
          </a:ln>
          <a:effectLst/>
        </p:spPr>
        <p:style>
          <a:lnRef idx="1">
            <a:schemeClr val="accent1"/>
          </a:lnRef>
          <a:fillRef idx="3">
            <a:schemeClr val="accent1"/>
          </a:fillRef>
          <a:effectRef idx="2">
            <a:schemeClr val="accent1"/>
          </a:effectRef>
          <a:fontRef idx="minor">
            <a:schemeClr val="lt1"/>
          </a:fontRef>
        </p:style>
      </p:sp>
      <p:pic>
        <p:nvPicPr>
          <p:cNvPr id="43" name="Picture 42">
            <a:extLst>
              <a:ext uri="{FF2B5EF4-FFF2-40B4-BE49-F238E27FC236}">
                <a16:creationId xmlns:a16="http://schemas.microsoft.com/office/drawing/2014/main" id="{95E9DD80-0030-E1B5-2280-CF70F2A743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8241" b="41948"/>
          <a:stretch/>
        </p:blipFill>
        <p:spPr>
          <a:xfrm>
            <a:off x="8195270" y="4927355"/>
            <a:ext cx="2752215" cy="1673588"/>
          </a:xfrm>
          <a:prstGeom prst="rect">
            <a:avLst/>
          </a:prstGeom>
        </p:spPr>
      </p:pic>
      <p:sp>
        <p:nvSpPr>
          <p:cNvPr id="102" name="Rectangle 101">
            <a:extLst>
              <a:ext uri="{FF2B5EF4-FFF2-40B4-BE49-F238E27FC236}">
                <a16:creationId xmlns:a16="http://schemas.microsoft.com/office/drawing/2014/main" id="{09AD7249-F450-C5F1-1B3E-09BC8F60D11E}"/>
              </a:ext>
            </a:extLst>
          </p:cNvPr>
          <p:cNvSpPr/>
          <p:nvPr/>
        </p:nvSpPr>
        <p:spPr>
          <a:xfrm>
            <a:off x="8101891" y="2796807"/>
            <a:ext cx="3817375" cy="1829875"/>
          </a:xfrm>
          <a:prstGeom prst="rect">
            <a:avLst/>
          </a:prstGeom>
          <a:solidFill>
            <a:srgbClr val="D8397C">
              <a:alpha val="19970"/>
            </a:srgbClr>
          </a:solidFill>
          <a:ln>
            <a:noFill/>
          </a:ln>
          <a:effectLst/>
        </p:spPr>
        <p:style>
          <a:lnRef idx="1">
            <a:schemeClr val="accent1"/>
          </a:lnRef>
          <a:fillRef idx="3">
            <a:schemeClr val="accent1"/>
          </a:fillRef>
          <a:effectRef idx="2">
            <a:schemeClr val="accent1"/>
          </a:effectRef>
          <a:fontRef idx="minor">
            <a:schemeClr val="lt1"/>
          </a:fontRef>
        </p:style>
      </p:sp>
      <p:pic>
        <p:nvPicPr>
          <p:cNvPr id="40" name="Picture 39">
            <a:extLst>
              <a:ext uri="{FF2B5EF4-FFF2-40B4-BE49-F238E27FC236}">
                <a16:creationId xmlns:a16="http://schemas.microsoft.com/office/drawing/2014/main" id="{F95F887E-0AC9-950D-162F-D934A81397F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4802" r="3115" b="27755"/>
          <a:stretch/>
        </p:blipFill>
        <p:spPr>
          <a:xfrm>
            <a:off x="8162731" y="3004971"/>
            <a:ext cx="3707218" cy="1458831"/>
          </a:xfrm>
          <a:prstGeom prst="rect">
            <a:avLst/>
          </a:prstGeom>
        </p:spPr>
      </p:pic>
      <p:sp>
        <p:nvSpPr>
          <p:cNvPr id="3" name="Rectangle 2">
            <a:extLst>
              <a:ext uri="{FF2B5EF4-FFF2-40B4-BE49-F238E27FC236}">
                <a16:creationId xmlns:a16="http://schemas.microsoft.com/office/drawing/2014/main" id="{D96659EA-186D-37B1-6788-1ECD913304EB}"/>
              </a:ext>
            </a:extLst>
          </p:cNvPr>
          <p:cNvSpPr/>
          <p:nvPr/>
        </p:nvSpPr>
        <p:spPr>
          <a:xfrm>
            <a:off x="269033" y="1531992"/>
            <a:ext cx="3836204" cy="2468508"/>
          </a:xfrm>
          <a:prstGeom prst="rect">
            <a:avLst/>
          </a:prstGeom>
          <a:solidFill>
            <a:srgbClr val="0C8036">
              <a:alpha val="9722"/>
            </a:srgbClr>
          </a:solidFill>
          <a:ln>
            <a:noFill/>
          </a:ln>
          <a:effectLst/>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F71EF0B7-7B16-D4C6-21AC-49C057E56ED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4259"/>
          <a:stretch/>
        </p:blipFill>
        <p:spPr>
          <a:xfrm>
            <a:off x="263764" y="2087188"/>
            <a:ext cx="3873500" cy="2014486"/>
          </a:xfrm>
          <a:prstGeom prst="rect">
            <a:avLst/>
          </a:prstGeom>
        </p:spPr>
      </p:pic>
      <p:sp>
        <p:nvSpPr>
          <p:cNvPr id="24" name="Rectangle 23">
            <a:extLst>
              <a:ext uri="{FF2B5EF4-FFF2-40B4-BE49-F238E27FC236}">
                <a16:creationId xmlns:a16="http://schemas.microsoft.com/office/drawing/2014/main" id="{A887E63B-D123-5080-0E59-1E6731A08222}"/>
              </a:ext>
            </a:extLst>
          </p:cNvPr>
          <p:cNvSpPr/>
          <p:nvPr/>
        </p:nvSpPr>
        <p:spPr>
          <a:xfrm>
            <a:off x="4154090" y="5333237"/>
            <a:ext cx="3900917" cy="1193994"/>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72E90E82-1564-9352-1D85-953EEAD874D2}"/>
              </a:ext>
            </a:extLst>
          </p:cNvPr>
          <p:cNvSpPr/>
          <p:nvPr/>
        </p:nvSpPr>
        <p:spPr>
          <a:xfrm>
            <a:off x="4154090" y="4054335"/>
            <a:ext cx="3900917" cy="1229562"/>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152A6942-9233-A0DE-B5D3-2E2C4DD91A02}"/>
              </a:ext>
            </a:extLst>
          </p:cNvPr>
          <p:cNvSpPr/>
          <p:nvPr/>
        </p:nvSpPr>
        <p:spPr>
          <a:xfrm>
            <a:off x="4153049" y="2808515"/>
            <a:ext cx="3900917" cy="1193994"/>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5">
            <a:extLst>
              <a:ext uri="{FF2B5EF4-FFF2-40B4-BE49-F238E27FC236}">
                <a16:creationId xmlns:a16="http://schemas.microsoft.com/office/drawing/2014/main" id="{62F72092-1A25-EB15-CB03-A5D46D5D4D81}"/>
              </a:ext>
            </a:extLst>
          </p:cNvPr>
          <p:cNvSpPr/>
          <p:nvPr/>
        </p:nvSpPr>
        <p:spPr>
          <a:xfrm>
            <a:off x="8101778" y="1529612"/>
            <a:ext cx="3821190" cy="1229134"/>
          </a:xfrm>
          <a:prstGeom prst="rect">
            <a:avLst/>
          </a:prstGeom>
          <a:solidFill>
            <a:srgbClr val="D8397C">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5" name="Rectangle 4">
            <a:extLst>
              <a:ext uri="{FF2B5EF4-FFF2-40B4-BE49-F238E27FC236}">
                <a16:creationId xmlns:a16="http://schemas.microsoft.com/office/drawing/2014/main" id="{318EE0B7-B037-DC14-787E-C8C192380FD3}"/>
              </a:ext>
            </a:extLst>
          </p:cNvPr>
          <p:cNvSpPr/>
          <p:nvPr/>
        </p:nvSpPr>
        <p:spPr>
          <a:xfrm>
            <a:off x="269033" y="4061282"/>
            <a:ext cx="3836204" cy="2468508"/>
          </a:xfrm>
          <a:prstGeom prst="rect">
            <a:avLst/>
          </a:prstGeom>
          <a:solidFill>
            <a:srgbClr val="0C8036">
              <a:alpha val="10000"/>
            </a:srgbClr>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1AE17A6A-7467-022D-D7E5-41051A7FF51D}"/>
              </a:ext>
            </a:extLst>
          </p:cNvPr>
          <p:cNvSpPr/>
          <p:nvPr/>
        </p:nvSpPr>
        <p:spPr>
          <a:xfrm>
            <a:off x="4153049" y="1529613"/>
            <a:ext cx="3900917" cy="1229562"/>
          </a:xfrm>
          <a:prstGeom prst="rect">
            <a:avLst/>
          </a:prstGeom>
          <a:solidFill>
            <a:srgbClr val="EFBF7A">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14" name="TextBox 13">
            <a:extLst>
              <a:ext uri="{FF2B5EF4-FFF2-40B4-BE49-F238E27FC236}">
                <a16:creationId xmlns:a16="http://schemas.microsoft.com/office/drawing/2014/main" id="{A361AAD9-8876-3E52-7E3A-40D198A0E3E6}"/>
              </a:ext>
            </a:extLst>
          </p:cNvPr>
          <p:cNvSpPr txBox="1"/>
          <p:nvPr/>
        </p:nvSpPr>
        <p:spPr>
          <a:xfrm>
            <a:off x="4158018" y="1507529"/>
            <a:ext cx="3296361"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Apprenticeship starts by age group</a:t>
            </a:r>
          </a:p>
        </p:txBody>
      </p:sp>
      <p:sp>
        <p:nvSpPr>
          <p:cNvPr id="53" name="TextBox 52">
            <a:extLst>
              <a:ext uri="{FF2B5EF4-FFF2-40B4-BE49-F238E27FC236}">
                <a16:creationId xmlns:a16="http://schemas.microsoft.com/office/drawing/2014/main" id="{F3532C53-2339-B817-9EBB-5EA84BB13FF1}"/>
              </a:ext>
            </a:extLst>
          </p:cNvPr>
          <p:cNvSpPr txBox="1"/>
          <p:nvPr/>
        </p:nvSpPr>
        <p:spPr>
          <a:xfrm>
            <a:off x="269033" y="1511849"/>
            <a:ext cx="2904274" cy="461665"/>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Change in resident population by age group, 2011-2021</a:t>
            </a:r>
          </a:p>
        </p:txBody>
      </p:sp>
      <p:pic>
        <p:nvPicPr>
          <p:cNvPr id="58" name="Graphic 57" descr="Diploma roll with solid fill">
            <a:extLst>
              <a:ext uri="{FF2B5EF4-FFF2-40B4-BE49-F238E27FC236}">
                <a16:creationId xmlns:a16="http://schemas.microsoft.com/office/drawing/2014/main" id="{152954A3-60FF-EA72-6F49-7FECBB1A382E}"/>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493549" y="3972988"/>
            <a:ext cx="575200" cy="575200"/>
          </a:xfrm>
          <a:prstGeom prst="rect">
            <a:avLst/>
          </a:prstGeom>
        </p:spPr>
      </p:pic>
      <p:sp>
        <p:nvSpPr>
          <p:cNvPr id="66" name="TextBox 65">
            <a:extLst>
              <a:ext uri="{FF2B5EF4-FFF2-40B4-BE49-F238E27FC236}">
                <a16:creationId xmlns:a16="http://schemas.microsoft.com/office/drawing/2014/main" id="{49963036-E2EA-8DE8-FC46-0B1E9892B8B0}"/>
              </a:ext>
            </a:extLst>
          </p:cNvPr>
          <p:cNvSpPr txBox="1"/>
          <p:nvPr/>
        </p:nvSpPr>
        <p:spPr>
          <a:xfrm>
            <a:off x="4125468" y="2758746"/>
            <a:ext cx="3844605"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Community learning participation by age group</a:t>
            </a:r>
          </a:p>
        </p:txBody>
      </p:sp>
      <p:pic>
        <p:nvPicPr>
          <p:cNvPr id="28" name="Graphic 27" descr="Business Growth with solid fill">
            <a:extLst>
              <a:ext uri="{FF2B5EF4-FFF2-40B4-BE49-F238E27FC236}">
                <a16:creationId xmlns:a16="http://schemas.microsoft.com/office/drawing/2014/main" id="{F44A0544-BEDC-87CB-CDB1-C78CE0E25479}"/>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485970" y="1498384"/>
            <a:ext cx="601790" cy="601790"/>
          </a:xfrm>
          <a:prstGeom prst="rect">
            <a:avLst/>
          </a:prstGeom>
        </p:spPr>
      </p:pic>
      <p:sp>
        <p:nvSpPr>
          <p:cNvPr id="29" name="TextBox 28">
            <a:extLst>
              <a:ext uri="{FF2B5EF4-FFF2-40B4-BE49-F238E27FC236}">
                <a16:creationId xmlns:a16="http://schemas.microsoft.com/office/drawing/2014/main" id="{EB66552F-8613-3D2C-9747-C0516E8C18C5}"/>
              </a:ext>
            </a:extLst>
          </p:cNvPr>
          <p:cNvSpPr txBox="1"/>
          <p:nvPr/>
        </p:nvSpPr>
        <p:spPr>
          <a:xfrm>
            <a:off x="272734" y="4052974"/>
            <a:ext cx="2904274"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Qualifications by age, 2021</a:t>
            </a:r>
          </a:p>
        </p:txBody>
      </p:sp>
      <p:sp>
        <p:nvSpPr>
          <p:cNvPr id="46" name="TextBox 45">
            <a:extLst>
              <a:ext uri="{FF2B5EF4-FFF2-40B4-BE49-F238E27FC236}">
                <a16:creationId xmlns:a16="http://schemas.microsoft.com/office/drawing/2014/main" id="{13EAC1B9-7B01-AB4D-3046-84F3005D176A}"/>
              </a:ext>
            </a:extLst>
          </p:cNvPr>
          <p:cNvSpPr txBox="1"/>
          <p:nvPr/>
        </p:nvSpPr>
        <p:spPr>
          <a:xfrm>
            <a:off x="769830" y="3688660"/>
            <a:ext cx="730066" cy="246221"/>
          </a:xfrm>
          <a:prstGeom prst="rect">
            <a:avLst/>
          </a:prstGeom>
          <a:noFill/>
        </p:spPr>
        <p:txBody>
          <a:bodyPr wrap="square" rtlCol="0">
            <a:spAutoFit/>
          </a:bodyPr>
          <a:lstStyle/>
          <a:p>
            <a:r>
              <a:rPr lang="en-US" sz="1000" b="1" dirty="0">
                <a:latin typeface="Arial Nova" panose="020B0504020202020204" pitchFamily="34" charset="0"/>
              </a:rPr>
              <a:t>(-0.4%)</a:t>
            </a:r>
          </a:p>
        </p:txBody>
      </p:sp>
      <p:sp>
        <p:nvSpPr>
          <p:cNvPr id="55" name="TextBox 54">
            <a:extLst>
              <a:ext uri="{FF2B5EF4-FFF2-40B4-BE49-F238E27FC236}">
                <a16:creationId xmlns:a16="http://schemas.microsoft.com/office/drawing/2014/main" id="{AB767D32-CDC6-2C94-EDBE-F72CBFEE88E9}"/>
              </a:ext>
            </a:extLst>
          </p:cNvPr>
          <p:cNvSpPr txBox="1"/>
          <p:nvPr/>
        </p:nvSpPr>
        <p:spPr>
          <a:xfrm>
            <a:off x="1849200" y="3383976"/>
            <a:ext cx="545175" cy="246221"/>
          </a:xfrm>
          <a:prstGeom prst="rect">
            <a:avLst/>
          </a:prstGeom>
          <a:noFill/>
        </p:spPr>
        <p:txBody>
          <a:bodyPr wrap="square" rtlCol="0">
            <a:spAutoFit/>
          </a:bodyPr>
          <a:lstStyle/>
          <a:p>
            <a:r>
              <a:rPr lang="en-US" sz="1000" b="1" dirty="0">
                <a:latin typeface="Arial Nova" panose="020B0504020202020204" pitchFamily="34" charset="0"/>
              </a:rPr>
              <a:t>(4%)</a:t>
            </a:r>
          </a:p>
        </p:txBody>
      </p:sp>
      <p:sp>
        <p:nvSpPr>
          <p:cNvPr id="56" name="TextBox 55">
            <a:extLst>
              <a:ext uri="{FF2B5EF4-FFF2-40B4-BE49-F238E27FC236}">
                <a16:creationId xmlns:a16="http://schemas.microsoft.com/office/drawing/2014/main" id="{3A0EF9AE-01E4-04A7-9285-C96176E8EAFD}"/>
              </a:ext>
            </a:extLst>
          </p:cNvPr>
          <p:cNvSpPr txBox="1"/>
          <p:nvPr/>
        </p:nvSpPr>
        <p:spPr>
          <a:xfrm>
            <a:off x="1980799" y="3082384"/>
            <a:ext cx="545175" cy="246221"/>
          </a:xfrm>
          <a:prstGeom prst="rect">
            <a:avLst/>
          </a:prstGeom>
          <a:noFill/>
        </p:spPr>
        <p:txBody>
          <a:bodyPr wrap="square" rtlCol="0">
            <a:spAutoFit/>
          </a:bodyPr>
          <a:lstStyle/>
          <a:p>
            <a:r>
              <a:rPr lang="en-US" sz="1000" b="1" dirty="0">
                <a:latin typeface="Arial Nova" panose="020B0504020202020204" pitchFamily="34" charset="0"/>
              </a:rPr>
              <a:t>(15%)</a:t>
            </a:r>
          </a:p>
        </p:txBody>
      </p:sp>
      <p:sp>
        <p:nvSpPr>
          <p:cNvPr id="57" name="TextBox 56">
            <a:extLst>
              <a:ext uri="{FF2B5EF4-FFF2-40B4-BE49-F238E27FC236}">
                <a16:creationId xmlns:a16="http://schemas.microsoft.com/office/drawing/2014/main" id="{C0752149-B6A4-0B7B-2A2B-8AD192D09A98}"/>
              </a:ext>
            </a:extLst>
          </p:cNvPr>
          <p:cNvSpPr txBox="1"/>
          <p:nvPr/>
        </p:nvSpPr>
        <p:spPr>
          <a:xfrm>
            <a:off x="726377" y="2784211"/>
            <a:ext cx="545175" cy="246221"/>
          </a:xfrm>
          <a:prstGeom prst="rect">
            <a:avLst/>
          </a:prstGeom>
          <a:noFill/>
        </p:spPr>
        <p:txBody>
          <a:bodyPr wrap="square" rtlCol="0">
            <a:spAutoFit/>
          </a:bodyPr>
          <a:lstStyle/>
          <a:p>
            <a:r>
              <a:rPr lang="en-US" sz="1000" b="1" dirty="0">
                <a:latin typeface="Arial Nova" panose="020B0504020202020204" pitchFamily="34" charset="0"/>
              </a:rPr>
              <a:t>(-6%)</a:t>
            </a:r>
          </a:p>
        </p:txBody>
      </p:sp>
      <p:sp>
        <p:nvSpPr>
          <p:cNvPr id="59" name="TextBox 58">
            <a:extLst>
              <a:ext uri="{FF2B5EF4-FFF2-40B4-BE49-F238E27FC236}">
                <a16:creationId xmlns:a16="http://schemas.microsoft.com/office/drawing/2014/main" id="{60B3789A-17A8-C08B-03B0-BA97D77FEEF1}"/>
              </a:ext>
            </a:extLst>
          </p:cNvPr>
          <p:cNvSpPr txBox="1"/>
          <p:nvPr/>
        </p:nvSpPr>
        <p:spPr>
          <a:xfrm>
            <a:off x="2323529" y="2473315"/>
            <a:ext cx="545175" cy="246221"/>
          </a:xfrm>
          <a:prstGeom prst="rect">
            <a:avLst/>
          </a:prstGeom>
          <a:noFill/>
        </p:spPr>
        <p:txBody>
          <a:bodyPr wrap="square" rtlCol="0">
            <a:spAutoFit/>
          </a:bodyPr>
          <a:lstStyle/>
          <a:p>
            <a:r>
              <a:rPr lang="en-US" sz="1000" b="1" dirty="0">
                <a:latin typeface="Arial Nova" panose="020B0504020202020204" pitchFamily="34" charset="0"/>
              </a:rPr>
              <a:t>(11%)</a:t>
            </a:r>
          </a:p>
        </p:txBody>
      </p:sp>
      <p:sp>
        <p:nvSpPr>
          <p:cNvPr id="60" name="TextBox 59">
            <a:extLst>
              <a:ext uri="{FF2B5EF4-FFF2-40B4-BE49-F238E27FC236}">
                <a16:creationId xmlns:a16="http://schemas.microsoft.com/office/drawing/2014/main" id="{7CD903A1-EBD7-07A0-E76C-5DB610A7F9AC}"/>
              </a:ext>
            </a:extLst>
          </p:cNvPr>
          <p:cNvSpPr txBox="1"/>
          <p:nvPr/>
        </p:nvSpPr>
        <p:spPr>
          <a:xfrm>
            <a:off x="3658553" y="2171563"/>
            <a:ext cx="545175" cy="246221"/>
          </a:xfrm>
          <a:prstGeom prst="rect">
            <a:avLst/>
          </a:prstGeom>
          <a:noFill/>
        </p:spPr>
        <p:txBody>
          <a:bodyPr wrap="square" rtlCol="0">
            <a:spAutoFit/>
          </a:bodyPr>
          <a:lstStyle/>
          <a:p>
            <a:r>
              <a:rPr lang="en-US" sz="1000" b="1" dirty="0">
                <a:latin typeface="Arial Nova" panose="020B0504020202020204" pitchFamily="34" charset="0"/>
              </a:rPr>
              <a:t>(37%)</a:t>
            </a:r>
          </a:p>
        </p:txBody>
      </p:sp>
      <p:pic>
        <p:nvPicPr>
          <p:cNvPr id="62" name="Graphic 61" descr="Office worker male with solid fill">
            <a:extLst>
              <a:ext uri="{FF2B5EF4-FFF2-40B4-BE49-F238E27FC236}">
                <a16:creationId xmlns:a16="http://schemas.microsoft.com/office/drawing/2014/main" id="{DA263BF6-E4EC-1FFF-02E7-D82087BF51F5}"/>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621682" y="1548453"/>
            <a:ext cx="485118" cy="485118"/>
          </a:xfrm>
          <a:prstGeom prst="rect">
            <a:avLst/>
          </a:prstGeom>
        </p:spPr>
      </p:pic>
      <p:sp>
        <p:nvSpPr>
          <p:cNvPr id="77" name="TextBox 76">
            <a:extLst>
              <a:ext uri="{FF2B5EF4-FFF2-40B4-BE49-F238E27FC236}">
                <a16:creationId xmlns:a16="http://schemas.microsoft.com/office/drawing/2014/main" id="{BA049A3F-6BD5-0C6A-72F9-F7F12410A817}"/>
              </a:ext>
            </a:extLst>
          </p:cNvPr>
          <p:cNvSpPr txBox="1"/>
          <p:nvPr/>
        </p:nvSpPr>
        <p:spPr>
          <a:xfrm>
            <a:off x="8107116" y="1510392"/>
            <a:ext cx="3296361"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Labour intensive roles</a:t>
            </a:r>
          </a:p>
        </p:txBody>
      </p:sp>
      <p:pic>
        <p:nvPicPr>
          <p:cNvPr id="79" name="Picture 78">
            <a:extLst>
              <a:ext uri="{FF2B5EF4-FFF2-40B4-BE49-F238E27FC236}">
                <a16:creationId xmlns:a16="http://schemas.microsoft.com/office/drawing/2014/main" id="{56889C8E-E951-C9BC-C071-0E393C8BB13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t="62116" r="26389" b="15042"/>
          <a:stretch/>
        </p:blipFill>
        <p:spPr>
          <a:xfrm>
            <a:off x="8168576" y="5947204"/>
            <a:ext cx="2823263" cy="626592"/>
          </a:xfrm>
          <a:prstGeom prst="rect">
            <a:avLst/>
          </a:prstGeom>
        </p:spPr>
      </p:pic>
      <p:pic>
        <p:nvPicPr>
          <p:cNvPr id="83" name="Graphic 82" descr="Construction worker female with solid fill">
            <a:extLst>
              <a:ext uri="{FF2B5EF4-FFF2-40B4-BE49-F238E27FC236}">
                <a16:creationId xmlns:a16="http://schemas.microsoft.com/office/drawing/2014/main" id="{F64A7BD9-15FA-6F86-C0D3-915569BA5779}"/>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285463" y="1550368"/>
            <a:ext cx="485119" cy="485119"/>
          </a:xfrm>
          <a:prstGeom prst="rect">
            <a:avLst/>
          </a:prstGeom>
        </p:spPr>
      </p:pic>
      <p:sp>
        <p:nvSpPr>
          <p:cNvPr id="84" name="Oval 83">
            <a:extLst>
              <a:ext uri="{FF2B5EF4-FFF2-40B4-BE49-F238E27FC236}">
                <a16:creationId xmlns:a16="http://schemas.microsoft.com/office/drawing/2014/main" id="{AFB8C5D7-69B3-F0F4-8C0A-0BCA0C682720}"/>
              </a:ext>
            </a:extLst>
          </p:cNvPr>
          <p:cNvSpPr>
            <a:spLocks noChangeAspect="1"/>
          </p:cNvSpPr>
          <p:nvPr/>
        </p:nvSpPr>
        <p:spPr>
          <a:xfrm>
            <a:off x="8360985" y="5344511"/>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Box 84">
            <a:extLst>
              <a:ext uri="{FF2B5EF4-FFF2-40B4-BE49-F238E27FC236}">
                <a16:creationId xmlns:a16="http://schemas.microsoft.com/office/drawing/2014/main" id="{78DD0D7F-2233-438D-7059-A6D56CA4CD6B}"/>
              </a:ext>
            </a:extLst>
          </p:cNvPr>
          <p:cNvSpPr txBox="1"/>
          <p:nvPr/>
        </p:nvSpPr>
        <p:spPr>
          <a:xfrm>
            <a:off x="8150291" y="5136865"/>
            <a:ext cx="545175" cy="246221"/>
          </a:xfrm>
          <a:prstGeom prst="rect">
            <a:avLst/>
          </a:prstGeom>
          <a:noFill/>
        </p:spPr>
        <p:txBody>
          <a:bodyPr wrap="square" rtlCol="0">
            <a:spAutoFit/>
          </a:bodyPr>
          <a:lstStyle/>
          <a:p>
            <a:pPr algn="ctr"/>
            <a:r>
              <a:rPr lang="en-US" sz="1000" b="1" dirty="0">
                <a:solidFill>
                  <a:srgbClr val="268037"/>
                </a:solidFill>
                <a:latin typeface="Arial Nova" panose="020B0504020202020204" pitchFamily="34" charset="0"/>
              </a:rPr>
              <a:t>44%</a:t>
            </a:r>
          </a:p>
        </p:txBody>
      </p:sp>
      <p:sp>
        <p:nvSpPr>
          <p:cNvPr id="86" name="Oval 85">
            <a:extLst>
              <a:ext uri="{FF2B5EF4-FFF2-40B4-BE49-F238E27FC236}">
                <a16:creationId xmlns:a16="http://schemas.microsoft.com/office/drawing/2014/main" id="{C17BDF51-E20D-34CC-6063-514C649C3C58}"/>
              </a:ext>
            </a:extLst>
          </p:cNvPr>
          <p:cNvSpPr>
            <a:spLocks noChangeAspect="1"/>
          </p:cNvSpPr>
          <p:nvPr/>
        </p:nvSpPr>
        <p:spPr>
          <a:xfrm>
            <a:off x="10636467" y="5398216"/>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extBox 86">
            <a:extLst>
              <a:ext uri="{FF2B5EF4-FFF2-40B4-BE49-F238E27FC236}">
                <a16:creationId xmlns:a16="http://schemas.microsoft.com/office/drawing/2014/main" id="{08801321-8C68-584E-B383-E41CB35E7A53}"/>
              </a:ext>
            </a:extLst>
          </p:cNvPr>
          <p:cNvSpPr txBox="1"/>
          <p:nvPr/>
        </p:nvSpPr>
        <p:spPr>
          <a:xfrm>
            <a:off x="10474286" y="5199471"/>
            <a:ext cx="545175" cy="246221"/>
          </a:xfrm>
          <a:prstGeom prst="rect">
            <a:avLst/>
          </a:prstGeom>
          <a:noFill/>
        </p:spPr>
        <p:txBody>
          <a:bodyPr wrap="square" rtlCol="0">
            <a:spAutoFit/>
          </a:bodyPr>
          <a:lstStyle/>
          <a:p>
            <a:pPr algn="ctr"/>
            <a:r>
              <a:rPr lang="en-US" sz="1000" b="1" dirty="0">
                <a:solidFill>
                  <a:srgbClr val="268037"/>
                </a:solidFill>
                <a:latin typeface="Arial Nova" panose="020B0504020202020204" pitchFamily="34" charset="0"/>
              </a:rPr>
              <a:t>43%</a:t>
            </a:r>
          </a:p>
        </p:txBody>
      </p:sp>
      <p:sp>
        <p:nvSpPr>
          <p:cNvPr id="88" name="Oval 87">
            <a:extLst>
              <a:ext uri="{FF2B5EF4-FFF2-40B4-BE49-F238E27FC236}">
                <a16:creationId xmlns:a16="http://schemas.microsoft.com/office/drawing/2014/main" id="{6F4B968F-6CA8-5580-96ED-16E2E97A40BF}"/>
              </a:ext>
            </a:extLst>
          </p:cNvPr>
          <p:cNvSpPr>
            <a:spLocks noChangeAspect="1"/>
          </p:cNvSpPr>
          <p:nvPr/>
        </p:nvSpPr>
        <p:spPr>
          <a:xfrm>
            <a:off x="8371492" y="5525922"/>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5017A138-BF1A-FF27-9222-1E4355DF5508}"/>
              </a:ext>
            </a:extLst>
          </p:cNvPr>
          <p:cNvSpPr>
            <a:spLocks noChangeAspect="1"/>
          </p:cNvSpPr>
          <p:nvPr/>
        </p:nvSpPr>
        <p:spPr>
          <a:xfrm>
            <a:off x="10636468" y="5562711"/>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C1D308C1-E3CD-F903-C69F-02D80ABD1BE2}"/>
              </a:ext>
            </a:extLst>
          </p:cNvPr>
          <p:cNvSpPr>
            <a:spLocks noChangeAspect="1"/>
          </p:cNvSpPr>
          <p:nvPr/>
        </p:nvSpPr>
        <p:spPr>
          <a:xfrm>
            <a:off x="8366237" y="5573211"/>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2214C032-D2B3-AA36-07BF-86ADE33419DD}"/>
              </a:ext>
            </a:extLst>
          </p:cNvPr>
          <p:cNvSpPr>
            <a:spLocks noChangeAspect="1"/>
          </p:cNvSpPr>
          <p:nvPr/>
        </p:nvSpPr>
        <p:spPr>
          <a:xfrm>
            <a:off x="10636462" y="5604741"/>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a:extLst>
              <a:ext uri="{FF2B5EF4-FFF2-40B4-BE49-F238E27FC236}">
                <a16:creationId xmlns:a16="http://schemas.microsoft.com/office/drawing/2014/main" id="{80AEC07D-AF30-7FB4-E63F-FDB820E79CCB}"/>
              </a:ext>
            </a:extLst>
          </p:cNvPr>
          <p:cNvSpPr txBox="1"/>
          <p:nvPr/>
        </p:nvSpPr>
        <p:spPr>
          <a:xfrm>
            <a:off x="10437866" y="5656283"/>
            <a:ext cx="545175" cy="246221"/>
          </a:xfrm>
          <a:prstGeom prst="rect">
            <a:avLst/>
          </a:prstGeom>
          <a:noFill/>
        </p:spPr>
        <p:txBody>
          <a:bodyPr wrap="square" rtlCol="0">
            <a:spAutoFit/>
          </a:bodyPr>
          <a:lstStyle/>
          <a:p>
            <a:pPr algn="ctr"/>
            <a:r>
              <a:rPr lang="en-US" sz="1000" b="1" dirty="0">
                <a:solidFill>
                  <a:srgbClr val="D8397C"/>
                </a:solidFill>
                <a:latin typeface="Arial Nova" panose="020B0504020202020204" pitchFamily="34" charset="0"/>
              </a:rPr>
              <a:t>36%</a:t>
            </a:r>
          </a:p>
        </p:txBody>
      </p:sp>
      <p:sp>
        <p:nvSpPr>
          <p:cNvPr id="93" name="TextBox 92">
            <a:extLst>
              <a:ext uri="{FF2B5EF4-FFF2-40B4-BE49-F238E27FC236}">
                <a16:creationId xmlns:a16="http://schemas.microsoft.com/office/drawing/2014/main" id="{1DF91CC0-857A-3A28-C631-1F57CDBD86B2}"/>
              </a:ext>
            </a:extLst>
          </p:cNvPr>
          <p:cNvSpPr txBox="1"/>
          <p:nvPr/>
        </p:nvSpPr>
        <p:spPr>
          <a:xfrm>
            <a:off x="10549156" y="5397109"/>
            <a:ext cx="545175" cy="246221"/>
          </a:xfrm>
          <a:prstGeom prst="rect">
            <a:avLst/>
          </a:prstGeom>
          <a:noFill/>
        </p:spPr>
        <p:txBody>
          <a:bodyPr wrap="square" rtlCol="0">
            <a:spAutoFit/>
          </a:bodyPr>
          <a:lstStyle/>
          <a:p>
            <a:pPr algn="ctr"/>
            <a:r>
              <a:rPr lang="en-US" sz="1000" b="1" dirty="0">
                <a:solidFill>
                  <a:srgbClr val="2E78BD"/>
                </a:solidFill>
                <a:latin typeface="Arial Nova" panose="020B0504020202020204" pitchFamily="34" charset="0"/>
              </a:rPr>
              <a:t>37%</a:t>
            </a:r>
          </a:p>
        </p:txBody>
      </p:sp>
      <p:sp>
        <p:nvSpPr>
          <p:cNvPr id="94" name="TextBox 93">
            <a:extLst>
              <a:ext uri="{FF2B5EF4-FFF2-40B4-BE49-F238E27FC236}">
                <a16:creationId xmlns:a16="http://schemas.microsoft.com/office/drawing/2014/main" id="{4473C60C-385E-8183-4A01-6EECF2E07825}"/>
              </a:ext>
            </a:extLst>
          </p:cNvPr>
          <p:cNvSpPr txBox="1"/>
          <p:nvPr/>
        </p:nvSpPr>
        <p:spPr>
          <a:xfrm>
            <a:off x="8001209" y="5345119"/>
            <a:ext cx="545175" cy="246221"/>
          </a:xfrm>
          <a:prstGeom prst="rect">
            <a:avLst/>
          </a:prstGeom>
          <a:noFill/>
        </p:spPr>
        <p:txBody>
          <a:bodyPr wrap="square" rtlCol="0">
            <a:spAutoFit/>
          </a:bodyPr>
          <a:lstStyle/>
          <a:p>
            <a:pPr algn="ctr"/>
            <a:r>
              <a:rPr lang="en-US" sz="1000" b="1" dirty="0">
                <a:solidFill>
                  <a:srgbClr val="2E78BD"/>
                </a:solidFill>
                <a:latin typeface="Arial Nova" panose="020B0504020202020204" pitchFamily="34" charset="0"/>
              </a:rPr>
              <a:t>38%</a:t>
            </a:r>
          </a:p>
        </p:txBody>
      </p:sp>
      <p:sp>
        <p:nvSpPr>
          <p:cNvPr id="95" name="TextBox 94">
            <a:extLst>
              <a:ext uri="{FF2B5EF4-FFF2-40B4-BE49-F238E27FC236}">
                <a16:creationId xmlns:a16="http://schemas.microsoft.com/office/drawing/2014/main" id="{92277A4B-7599-EA82-F580-DD4D88A3D21F}"/>
              </a:ext>
            </a:extLst>
          </p:cNvPr>
          <p:cNvSpPr txBox="1"/>
          <p:nvPr/>
        </p:nvSpPr>
        <p:spPr>
          <a:xfrm>
            <a:off x="8170904" y="5583968"/>
            <a:ext cx="545175" cy="246221"/>
          </a:xfrm>
          <a:prstGeom prst="rect">
            <a:avLst/>
          </a:prstGeom>
          <a:noFill/>
        </p:spPr>
        <p:txBody>
          <a:bodyPr wrap="square" rtlCol="0">
            <a:spAutoFit/>
          </a:bodyPr>
          <a:lstStyle/>
          <a:p>
            <a:pPr algn="ctr"/>
            <a:r>
              <a:rPr lang="en-US" sz="1000" b="1" dirty="0">
                <a:solidFill>
                  <a:srgbClr val="D8397C"/>
                </a:solidFill>
                <a:latin typeface="Arial Nova" panose="020B0504020202020204" pitchFamily="34" charset="0"/>
              </a:rPr>
              <a:t>37%</a:t>
            </a:r>
          </a:p>
        </p:txBody>
      </p:sp>
      <p:sp>
        <p:nvSpPr>
          <p:cNvPr id="96" name="TextBox 95">
            <a:extLst>
              <a:ext uri="{FF2B5EF4-FFF2-40B4-BE49-F238E27FC236}">
                <a16:creationId xmlns:a16="http://schemas.microsoft.com/office/drawing/2014/main" id="{D366587C-AFC2-BCB0-451D-4E99B7BA6532}"/>
              </a:ext>
            </a:extLst>
          </p:cNvPr>
          <p:cNvSpPr txBox="1"/>
          <p:nvPr/>
        </p:nvSpPr>
        <p:spPr>
          <a:xfrm>
            <a:off x="8092065" y="4643991"/>
            <a:ext cx="2997115" cy="461665"/>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 of Universal Credit claimants who are working </a:t>
            </a:r>
          </a:p>
        </p:txBody>
      </p:sp>
      <p:pic>
        <p:nvPicPr>
          <p:cNvPr id="98" name="Graphic 97" descr="Employee badge with solid fill">
            <a:extLst>
              <a:ext uri="{FF2B5EF4-FFF2-40B4-BE49-F238E27FC236}">
                <a16:creationId xmlns:a16="http://schemas.microsoft.com/office/drawing/2014/main" id="{15C91B22-A344-FCB7-6721-93E5869CC283}"/>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1403477" y="4630568"/>
            <a:ext cx="492022" cy="492022"/>
          </a:xfrm>
          <a:prstGeom prst="rect">
            <a:avLst/>
          </a:prstGeom>
        </p:spPr>
      </p:pic>
      <p:sp>
        <p:nvSpPr>
          <p:cNvPr id="30" name="TextBox 29">
            <a:extLst>
              <a:ext uri="{FF2B5EF4-FFF2-40B4-BE49-F238E27FC236}">
                <a16:creationId xmlns:a16="http://schemas.microsoft.com/office/drawing/2014/main" id="{5F1040AD-DA4B-C6B8-1C4C-0950C12EC3F3}"/>
              </a:ext>
            </a:extLst>
          </p:cNvPr>
          <p:cNvSpPr txBox="1"/>
          <p:nvPr/>
        </p:nvSpPr>
        <p:spPr>
          <a:xfrm>
            <a:off x="4131598" y="4029279"/>
            <a:ext cx="3889642"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Education &amp; training participation by age group</a:t>
            </a:r>
          </a:p>
        </p:txBody>
      </p:sp>
      <p:sp>
        <p:nvSpPr>
          <p:cNvPr id="31" name="TextBox 30">
            <a:extLst>
              <a:ext uri="{FF2B5EF4-FFF2-40B4-BE49-F238E27FC236}">
                <a16:creationId xmlns:a16="http://schemas.microsoft.com/office/drawing/2014/main" id="{1D27D54B-9233-31F8-4AAB-87AD5E4E8829}"/>
              </a:ext>
            </a:extLst>
          </p:cNvPr>
          <p:cNvSpPr txBox="1"/>
          <p:nvPr/>
        </p:nvSpPr>
        <p:spPr>
          <a:xfrm>
            <a:off x="4148641" y="5300319"/>
            <a:ext cx="3076729"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Higher education participation</a:t>
            </a:r>
          </a:p>
        </p:txBody>
      </p:sp>
      <p:pic>
        <p:nvPicPr>
          <p:cNvPr id="21" name="Graphic 20" descr="Users with solid fill">
            <a:extLst>
              <a:ext uri="{FF2B5EF4-FFF2-40B4-BE49-F238E27FC236}">
                <a16:creationId xmlns:a16="http://schemas.microsoft.com/office/drawing/2014/main" id="{17122C1D-E998-CC02-E87A-72A8B30EA2A0}"/>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7555579" y="2834810"/>
            <a:ext cx="485118" cy="485118"/>
          </a:xfrm>
          <a:prstGeom prst="rect">
            <a:avLst/>
          </a:prstGeom>
        </p:spPr>
      </p:pic>
      <p:pic>
        <p:nvPicPr>
          <p:cNvPr id="82" name="Graphic 81" descr="Classroom with solid fill">
            <a:extLst>
              <a:ext uri="{FF2B5EF4-FFF2-40B4-BE49-F238E27FC236}">
                <a16:creationId xmlns:a16="http://schemas.microsoft.com/office/drawing/2014/main" id="{775247A6-289A-E10A-8502-043A6EF2A16C}"/>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7571889" y="4087380"/>
            <a:ext cx="492022" cy="492022"/>
          </a:xfrm>
          <a:prstGeom prst="rect">
            <a:avLst/>
          </a:prstGeom>
        </p:spPr>
      </p:pic>
      <p:pic>
        <p:nvPicPr>
          <p:cNvPr id="101" name="Graphic 100" descr="Graduation cap with solid fill">
            <a:extLst>
              <a:ext uri="{FF2B5EF4-FFF2-40B4-BE49-F238E27FC236}">
                <a16:creationId xmlns:a16="http://schemas.microsoft.com/office/drawing/2014/main" id="{779E9F47-F13F-986E-3EDD-BEA92481BB5B}"/>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7583953" y="5259030"/>
            <a:ext cx="492022" cy="492022"/>
          </a:xfrm>
          <a:prstGeom prst="rect">
            <a:avLst/>
          </a:prstGeom>
        </p:spPr>
      </p:pic>
      <p:sp>
        <p:nvSpPr>
          <p:cNvPr id="103" name="TextBox 102">
            <a:extLst>
              <a:ext uri="{FF2B5EF4-FFF2-40B4-BE49-F238E27FC236}">
                <a16:creationId xmlns:a16="http://schemas.microsoft.com/office/drawing/2014/main" id="{DB9FFFB4-7303-7020-4AAA-158B3EE431D8}"/>
              </a:ext>
            </a:extLst>
          </p:cNvPr>
          <p:cNvSpPr txBox="1"/>
          <p:nvPr/>
        </p:nvSpPr>
        <p:spPr>
          <a:xfrm>
            <a:off x="8100850" y="2785401"/>
            <a:ext cx="3296361" cy="276999"/>
          </a:xfrm>
          <a:prstGeom prst="rect">
            <a:avLst/>
          </a:prstGeom>
          <a:noFill/>
        </p:spPr>
        <p:txBody>
          <a:bodyPr wrap="square" rtlCol="0">
            <a:spAutoFit/>
          </a:bodyPr>
          <a:lstStyle/>
          <a:p>
            <a:r>
              <a:rPr lang="en-US" sz="1200" b="1" dirty="0">
                <a:solidFill>
                  <a:schemeClr val="tx1">
                    <a:lumMod val="75000"/>
                    <a:lumOff val="25000"/>
                  </a:schemeClr>
                </a:solidFill>
                <a:latin typeface="Arial Nova" panose="020B0504020202020204" pitchFamily="34" charset="0"/>
              </a:rPr>
              <a:t>Median annual wage of all workers</a:t>
            </a:r>
          </a:p>
        </p:txBody>
      </p:sp>
      <p:pic>
        <p:nvPicPr>
          <p:cNvPr id="109" name="Graphic 108" descr="Money with solid fill">
            <a:extLst>
              <a:ext uri="{FF2B5EF4-FFF2-40B4-BE49-F238E27FC236}">
                <a16:creationId xmlns:a16="http://schemas.microsoft.com/office/drawing/2014/main" id="{71510CCE-3103-A8CB-5801-FE5BFEC15440}"/>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1227644" y="2764971"/>
            <a:ext cx="647595" cy="647595"/>
          </a:xfrm>
          <a:prstGeom prst="rect">
            <a:avLst/>
          </a:prstGeom>
        </p:spPr>
      </p:pic>
      <p:pic>
        <p:nvPicPr>
          <p:cNvPr id="22" name="Picture 21">
            <a:extLst>
              <a:ext uri="{FF2B5EF4-FFF2-40B4-BE49-F238E27FC236}">
                <a16:creationId xmlns:a16="http://schemas.microsoft.com/office/drawing/2014/main" id="{F8E7C861-5A69-E6EE-E35A-594FAB7EF927}"/>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t="83354" r="35938" b="-1081"/>
          <a:stretch/>
        </p:blipFill>
        <p:spPr>
          <a:xfrm>
            <a:off x="7970073" y="4293762"/>
            <a:ext cx="2579083" cy="357976"/>
          </a:xfrm>
          <a:prstGeom prst="rect">
            <a:avLst/>
          </a:prstGeom>
        </p:spPr>
      </p:pic>
      <p:sp>
        <p:nvSpPr>
          <p:cNvPr id="26" name="Oval 25">
            <a:extLst>
              <a:ext uri="{FF2B5EF4-FFF2-40B4-BE49-F238E27FC236}">
                <a16:creationId xmlns:a16="http://schemas.microsoft.com/office/drawing/2014/main" id="{36EF0939-222D-EA2B-D18E-B5F90C41796F}"/>
              </a:ext>
            </a:extLst>
          </p:cNvPr>
          <p:cNvSpPr>
            <a:spLocks noChangeAspect="1"/>
          </p:cNvSpPr>
          <p:nvPr/>
        </p:nvSpPr>
        <p:spPr>
          <a:xfrm>
            <a:off x="10235188" y="3552847"/>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BC425114-5F40-8BFD-F478-B319F4560978}"/>
              </a:ext>
            </a:extLst>
          </p:cNvPr>
          <p:cNvSpPr>
            <a:spLocks noChangeAspect="1"/>
          </p:cNvSpPr>
          <p:nvPr/>
        </p:nvSpPr>
        <p:spPr>
          <a:xfrm>
            <a:off x="8491674" y="3728149"/>
            <a:ext cx="72000" cy="72000"/>
          </a:xfrm>
          <a:prstGeom prst="ellipse">
            <a:avLst/>
          </a:prstGeom>
          <a:solidFill>
            <a:srgbClr val="D8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461829C5-94D2-BB92-9A27-54BA60900C57}"/>
              </a:ext>
            </a:extLst>
          </p:cNvPr>
          <p:cNvSpPr>
            <a:spLocks noChangeAspect="1"/>
          </p:cNvSpPr>
          <p:nvPr/>
        </p:nvSpPr>
        <p:spPr>
          <a:xfrm>
            <a:off x="8505849" y="3913724"/>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EBE68DA0-DD02-A230-50A0-B90179A46834}"/>
              </a:ext>
            </a:extLst>
          </p:cNvPr>
          <p:cNvSpPr>
            <a:spLocks noChangeAspect="1"/>
          </p:cNvSpPr>
          <p:nvPr/>
        </p:nvSpPr>
        <p:spPr>
          <a:xfrm>
            <a:off x="10230380" y="3738212"/>
            <a:ext cx="72000" cy="72000"/>
          </a:xfrm>
          <a:prstGeom prst="ellipse">
            <a:avLst/>
          </a:prstGeom>
          <a:solidFill>
            <a:srgbClr val="2E7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A513994E-50B5-6361-DFCD-E26EB41B2EA0}"/>
              </a:ext>
            </a:extLst>
          </p:cNvPr>
          <p:cNvSpPr>
            <a:spLocks noChangeAspect="1"/>
          </p:cNvSpPr>
          <p:nvPr/>
        </p:nvSpPr>
        <p:spPr>
          <a:xfrm>
            <a:off x="10236900" y="3277753"/>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D85387C6-44C7-40F4-2108-F1F88DB8CD33}"/>
              </a:ext>
            </a:extLst>
          </p:cNvPr>
          <p:cNvSpPr>
            <a:spLocks noChangeAspect="1"/>
          </p:cNvSpPr>
          <p:nvPr/>
        </p:nvSpPr>
        <p:spPr>
          <a:xfrm>
            <a:off x="8495214" y="3446104"/>
            <a:ext cx="72000" cy="72000"/>
          </a:xfrm>
          <a:prstGeom prst="ellipse">
            <a:avLst/>
          </a:prstGeom>
          <a:solidFill>
            <a:srgbClr val="268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Graphic 40" descr="Group of people with solid fill">
            <a:extLst>
              <a:ext uri="{FF2B5EF4-FFF2-40B4-BE49-F238E27FC236}">
                <a16:creationId xmlns:a16="http://schemas.microsoft.com/office/drawing/2014/main" id="{96EC87EF-847D-A892-A652-418DB78DA291}"/>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5130423" y="5607900"/>
            <a:ext cx="824798" cy="824798"/>
          </a:xfrm>
          <a:prstGeom prst="rect">
            <a:avLst/>
          </a:prstGeom>
        </p:spPr>
      </p:pic>
      <p:sp>
        <p:nvSpPr>
          <p:cNvPr id="42" name="TextBox 41">
            <a:extLst>
              <a:ext uri="{FF2B5EF4-FFF2-40B4-BE49-F238E27FC236}">
                <a16:creationId xmlns:a16="http://schemas.microsoft.com/office/drawing/2014/main" id="{F7518A78-F87E-6DE9-ACF8-EBBA6EDB35B6}"/>
              </a:ext>
            </a:extLst>
          </p:cNvPr>
          <p:cNvSpPr txBox="1"/>
          <p:nvPr/>
        </p:nvSpPr>
        <p:spPr>
          <a:xfrm>
            <a:off x="4049889" y="5480304"/>
            <a:ext cx="1372894" cy="523220"/>
          </a:xfrm>
          <a:prstGeom prst="rect">
            <a:avLst/>
          </a:prstGeom>
          <a:noFill/>
        </p:spPr>
        <p:txBody>
          <a:bodyPr wrap="square" rtlCol="0">
            <a:spAutoFit/>
          </a:bodyPr>
          <a:lstStyle/>
          <a:p>
            <a:pPr algn="ctr"/>
            <a:r>
              <a:rPr lang="en-US" sz="2800" dirty="0">
                <a:solidFill>
                  <a:srgbClr val="0A8037"/>
                </a:solidFill>
                <a:latin typeface="Arial Nova" panose="020B0504020202020204" pitchFamily="34" charset="0"/>
              </a:rPr>
              <a:t>2,300</a:t>
            </a:r>
          </a:p>
        </p:txBody>
      </p:sp>
      <p:sp>
        <p:nvSpPr>
          <p:cNvPr id="44" name="TextBox 43">
            <a:extLst>
              <a:ext uri="{FF2B5EF4-FFF2-40B4-BE49-F238E27FC236}">
                <a16:creationId xmlns:a16="http://schemas.microsoft.com/office/drawing/2014/main" id="{53817ADD-CDE8-7431-0C49-69234F8BE240}"/>
              </a:ext>
            </a:extLst>
          </p:cNvPr>
          <p:cNvSpPr txBox="1"/>
          <p:nvPr/>
        </p:nvSpPr>
        <p:spPr>
          <a:xfrm>
            <a:off x="4203729" y="5871190"/>
            <a:ext cx="1011948" cy="646331"/>
          </a:xfrm>
          <a:prstGeom prst="rect">
            <a:avLst/>
          </a:prstGeom>
          <a:noFill/>
        </p:spPr>
        <p:txBody>
          <a:bodyPr wrap="square" rtlCol="0">
            <a:spAutoFit/>
          </a:bodyPr>
          <a:lstStyle/>
          <a:p>
            <a:pPr algn="ctr"/>
            <a:r>
              <a:rPr lang="en-US" sz="1200" b="1" dirty="0">
                <a:solidFill>
                  <a:schemeClr val="tx1">
                    <a:lumMod val="75000"/>
                    <a:lumOff val="25000"/>
                  </a:schemeClr>
                </a:solidFill>
                <a:latin typeface="Arial Nova" panose="020B0504020202020204" pitchFamily="34" charset="0"/>
              </a:rPr>
              <a:t>Residents</a:t>
            </a:r>
          </a:p>
          <a:p>
            <a:pPr algn="ctr"/>
            <a:r>
              <a:rPr lang="en-US" sz="1200" b="1" dirty="0">
                <a:solidFill>
                  <a:schemeClr val="tx1">
                    <a:lumMod val="75000"/>
                    <a:lumOff val="25000"/>
                  </a:schemeClr>
                </a:solidFill>
                <a:latin typeface="Arial Nova" panose="020B0504020202020204" pitchFamily="34" charset="0"/>
              </a:rPr>
              <a:t>Aged 16-64 (</a:t>
            </a:r>
            <a:r>
              <a:rPr lang="en-US" sz="1200" b="1" dirty="0">
                <a:solidFill>
                  <a:srgbClr val="0A8037"/>
                </a:solidFill>
                <a:latin typeface="Arial Nova" panose="020B0504020202020204" pitchFamily="34" charset="0"/>
              </a:rPr>
              <a:t>10%</a:t>
            </a:r>
            <a:r>
              <a:rPr lang="en-US" sz="1200" b="1" dirty="0">
                <a:solidFill>
                  <a:schemeClr val="tx1">
                    <a:lumMod val="75000"/>
                    <a:lumOff val="25000"/>
                  </a:schemeClr>
                </a:solidFill>
                <a:latin typeface="Arial Nova" panose="020B0504020202020204" pitchFamily="34" charset="0"/>
              </a:rPr>
              <a:t>)</a:t>
            </a:r>
          </a:p>
        </p:txBody>
      </p:sp>
      <p:sp>
        <p:nvSpPr>
          <p:cNvPr id="45" name="TextBox 44">
            <a:extLst>
              <a:ext uri="{FF2B5EF4-FFF2-40B4-BE49-F238E27FC236}">
                <a16:creationId xmlns:a16="http://schemas.microsoft.com/office/drawing/2014/main" id="{00D37279-99D6-BDA3-6FEB-723FA31DCA9F}"/>
              </a:ext>
            </a:extLst>
          </p:cNvPr>
          <p:cNvSpPr txBox="1"/>
          <p:nvPr/>
        </p:nvSpPr>
        <p:spPr>
          <a:xfrm>
            <a:off x="5905101" y="5622642"/>
            <a:ext cx="2012327" cy="830997"/>
          </a:xfrm>
          <a:prstGeom prst="rect">
            <a:avLst/>
          </a:prstGeom>
          <a:noFill/>
        </p:spPr>
        <p:txBody>
          <a:bodyPr wrap="square" rtlCol="0">
            <a:spAutoFit/>
          </a:bodyPr>
          <a:lstStyle/>
          <a:p>
            <a:r>
              <a:rPr lang="en-US" sz="1200" dirty="0">
                <a:solidFill>
                  <a:schemeClr val="tx1">
                    <a:lumMod val="75000"/>
                    <a:lumOff val="25000"/>
                  </a:schemeClr>
                </a:solidFill>
                <a:latin typeface="Arial Nova" panose="020B0504020202020204" pitchFamily="34" charset="0"/>
              </a:rPr>
              <a:t>live in areas that are in the bottom quintile nationally based on higher education participation rates</a:t>
            </a:r>
          </a:p>
        </p:txBody>
      </p:sp>
      <p:pic>
        <p:nvPicPr>
          <p:cNvPr id="49" name="Graphic 48" descr="Group of people with solid fill">
            <a:extLst>
              <a:ext uri="{FF2B5EF4-FFF2-40B4-BE49-F238E27FC236}">
                <a16:creationId xmlns:a16="http://schemas.microsoft.com/office/drawing/2014/main" id="{64FB15D1-99F1-209D-8BA2-9DCB64F3FE7B}"/>
              </a:ext>
            </a:extLst>
          </p:cNvPr>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9088843" y="1825751"/>
            <a:ext cx="824798" cy="824798"/>
          </a:xfrm>
          <a:prstGeom prst="rect">
            <a:avLst/>
          </a:prstGeom>
        </p:spPr>
      </p:pic>
      <p:sp>
        <p:nvSpPr>
          <p:cNvPr id="50" name="TextBox 49">
            <a:extLst>
              <a:ext uri="{FF2B5EF4-FFF2-40B4-BE49-F238E27FC236}">
                <a16:creationId xmlns:a16="http://schemas.microsoft.com/office/drawing/2014/main" id="{FEA360DA-3E4B-D2E8-B8EB-F46B3103BFE0}"/>
              </a:ext>
            </a:extLst>
          </p:cNvPr>
          <p:cNvSpPr txBox="1"/>
          <p:nvPr/>
        </p:nvSpPr>
        <p:spPr>
          <a:xfrm>
            <a:off x="8005230" y="1676889"/>
            <a:ext cx="1372894" cy="523220"/>
          </a:xfrm>
          <a:prstGeom prst="rect">
            <a:avLst/>
          </a:prstGeom>
          <a:noFill/>
        </p:spPr>
        <p:txBody>
          <a:bodyPr wrap="square" rtlCol="0">
            <a:spAutoFit/>
          </a:bodyPr>
          <a:lstStyle/>
          <a:p>
            <a:pPr algn="ctr"/>
            <a:r>
              <a:rPr lang="en-US" sz="2800" dirty="0">
                <a:solidFill>
                  <a:srgbClr val="0A8037"/>
                </a:solidFill>
                <a:latin typeface="Arial Nova" panose="020B0504020202020204" pitchFamily="34" charset="0"/>
              </a:rPr>
              <a:t>2,620</a:t>
            </a:r>
          </a:p>
        </p:txBody>
      </p:sp>
      <p:sp>
        <p:nvSpPr>
          <p:cNvPr id="51" name="TextBox 50">
            <a:extLst>
              <a:ext uri="{FF2B5EF4-FFF2-40B4-BE49-F238E27FC236}">
                <a16:creationId xmlns:a16="http://schemas.microsoft.com/office/drawing/2014/main" id="{E2761E15-BCDA-0787-49DA-7C0491122738}"/>
              </a:ext>
            </a:extLst>
          </p:cNvPr>
          <p:cNvSpPr txBox="1"/>
          <p:nvPr/>
        </p:nvSpPr>
        <p:spPr>
          <a:xfrm>
            <a:off x="8116793" y="2067775"/>
            <a:ext cx="1075554" cy="646331"/>
          </a:xfrm>
          <a:prstGeom prst="rect">
            <a:avLst/>
          </a:prstGeom>
          <a:noFill/>
        </p:spPr>
        <p:txBody>
          <a:bodyPr wrap="square" rtlCol="0">
            <a:spAutoFit/>
          </a:bodyPr>
          <a:lstStyle/>
          <a:p>
            <a:pPr algn="ctr"/>
            <a:r>
              <a:rPr lang="en-US" sz="1200" b="1" dirty="0">
                <a:solidFill>
                  <a:schemeClr val="tx1">
                    <a:lumMod val="75000"/>
                    <a:lumOff val="25000"/>
                  </a:schemeClr>
                </a:solidFill>
                <a:latin typeface="Arial Nova" panose="020B0504020202020204" pitchFamily="34" charset="0"/>
              </a:rPr>
              <a:t>Residents</a:t>
            </a:r>
          </a:p>
          <a:p>
            <a:pPr algn="ctr"/>
            <a:r>
              <a:rPr lang="en-US" sz="1200" b="1" dirty="0">
                <a:solidFill>
                  <a:schemeClr val="tx1">
                    <a:lumMod val="75000"/>
                    <a:lumOff val="25000"/>
                  </a:schemeClr>
                </a:solidFill>
                <a:latin typeface="Arial Nova" panose="020B0504020202020204" pitchFamily="34" charset="0"/>
              </a:rPr>
              <a:t>Aged 16+ in employment</a:t>
            </a:r>
          </a:p>
        </p:txBody>
      </p:sp>
      <p:sp>
        <p:nvSpPr>
          <p:cNvPr id="52" name="TextBox 51">
            <a:extLst>
              <a:ext uri="{FF2B5EF4-FFF2-40B4-BE49-F238E27FC236}">
                <a16:creationId xmlns:a16="http://schemas.microsoft.com/office/drawing/2014/main" id="{ED5529C3-DE95-377D-1B32-8BED7E895B50}"/>
              </a:ext>
            </a:extLst>
          </p:cNvPr>
          <p:cNvSpPr txBox="1"/>
          <p:nvPr/>
        </p:nvSpPr>
        <p:spPr>
          <a:xfrm>
            <a:off x="9820989" y="2064476"/>
            <a:ext cx="2257630" cy="646331"/>
          </a:xfrm>
          <a:prstGeom prst="rect">
            <a:avLst/>
          </a:prstGeom>
          <a:noFill/>
        </p:spPr>
        <p:txBody>
          <a:bodyPr wrap="square" rtlCol="0">
            <a:spAutoFit/>
          </a:bodyPr>
          <a:lstStyle/>
          <a:p>
            <a:r>
              <a:rPr lang="en-US" sz="1200" dirty="0">
                <a:solidFill>
                  <a:schemeClr val="tx1">
                    <a:lumMod val="75000"/>
                    <a:lumOff val="25000"/>
                  </a:schemeClr>
                </a:solidFill>
                <a:latin typeface="Arial Nova" panose="020B0504020202020204" pitchFamily="34" charset="0"/>
              </a:rPr>
              <a:t>work in either ‘Process, plant and machine operative’ or ‘Elementary’ occupations </a:t>
            </a:r>
          </a:p>
        </p:txBody>
      </p:sp>
      <p:pic>
        <p:nvPicPr>
          <p:cNvPr id="61" name="Graphic 60" descr="Factory with solid fill">
            <a:extLst>
              <a:ext uri="{FF2B5EF4-FFF2-40B4-BE49-F238E27FC236}">
                <a16:creationId xmlns:a16="http://schemas.microsoft.com/office/drawing/2014/main" id="{321D14F3-EE4D-9FB8-3A49-1368D1FB2BF3}"/>
              </a:ext>
            </a:extLst>
          </p:cNvPr>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11322753" y="1516868"/>
            <a:ext cx="572746" cy="572746"/>
          </a:xfrm>
          <a:prstGeom prst="rect">
            <a:avLst/>
          </a:prstGeom>
        </p:spPr>
      </p:pic>
      <p:sp>
        <p:nvSpPr>
          <p:cNvPr id="63" name="TextBox 62">
            <a:extLst>
              <a:ext uri="{FF2B5EF4-FFF2-40B4-BE49-F238E27FC236}">
                <a16:creationId xmlns:a16="http://schemas.microsoft.com/office/drawing/2014/main" id="{5945DCEA-BCE6-188E-2FC1-9186946D05EE}"/>
              </a:ext>
            </a:extLst>
          </p:cNvPr>
          <p:cNvSpPr txBox="1"/>
          <p:nvPr/>
        </p:nvSpPr>
        <p:spPr>
          <a:xfrm>
            <a:off x="9663385" y="1681554"/>
            <a:ext cx="990403" cy="523220"/>
          </a:xfrm>
          <a:prstGeom prst="rect">
            <a:avLst/>
          </a:prstGeom>
          <a:noFill/>
        </p:spPr>
        <p:txBody>
          <a:bodyPr wrap="square" rtlCol="0">
            <a:spAutoFit/>
          </a:bodyPr>
          <a:lstStyle/>
          <a:p>
            <a:pPr algn="r"/>
            <a:r>
              <a:rPr lang="en-US" sz="2800" dirty="0">
                <a:solidFill>
                  <a:srgbClr val="0A8037"/>
                </a:solidFill>
                <a:latin typeface="Arial Nova" panose="020B0504020202020204" pitchFamily="34" charset="0"/>
              </a:rPr>
              <a:t>14%</a:t>
            </a:r>
          </a:p>
        </p:txBody>
      </p:sp>
      <p:sp>
        <p:nvSpPr>
          <p:cNvPr id="2" name="TextBox 1">
            <a:extLst>
              <a:ext uri="{FF2B5EF4-FFF2-40B4-BE49-F238E27FC236}">
                <a16:creationId xmlns:a16="http://schemas.microsoft.com/office/drawing/2014/main" id="{154FDEBB-9164-4CB4-A7CF-A1DE6EE16AE8}"/>
              </a:ext>
            </a:extLst>
          </p:cNvPr>
          <p:cNvSpPr txBox="1"/>
          <p:nvPr/>
        </p:nvSpPr>
        <p:spPr>
          <a:xfrm>
            <a:off x="278209" y="512281"/>
            <a:ext cx="5374445" cy="954107"/>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LOCAL LEARNING COMMUNITY DASHBOARD</a:t>
            </a:r>
          </a:p>
        </p:txBody>
      </p:sp>
      <p:sp>
        <p:nvSpPr>
          <p:cNvPr id="10" name="TextBox 9">
            <a:extLst>
              <a:ext uri="{FF2B5EF4-FFF2-40B4-BE49-F238E27FC236}">
                <a16:creationId xmlns:a16="http://schemas.microsoft.com/office/drawing/2014/main" id="{2857D8B3-B6C3-240B-D14F-A91E600BC555}"/>
              </a:ext>
            </a:extLst>
          </p:cNvPr>
          <p:cNvSpPr txBox="1"/>
          <p:nvPr/>
        </p:nvSpPr>
        <p:spPr>
          <a:xfrm>
            <a:off x="8195270" y="712264"/>
            <a:ext cx="2752215"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RUTLAND</a:t>
            </a:r>
          </a:p>
        </p:txBody>
      </p:sp>
      <p:pic>
        <p:nvPicPr>
          <p:cNvPr id="8" name="Picture 7">
            <a:extLst>
              <a:ext uri="{FF2B5EF4-FFF2-40B4-BE49-F238E27FC236}">
                <a16:creationId xmlns:a16="http://schemas.microsoft.com/office/drawing/2014/main" id="{8665B729-EECC-B4CB-8AD5-42D9D7B6F94A}"/>
              </a:ext>
            </a:extLst>
          </p:cNvPr>
          <p:cNvPicPr>
            <a:picLocks noChangeAspect="1"/>
          </p:cNvPicPr>
          <p:nvPr/>
        </p:nvPicPr>
        <p:blipFill>
          <a:blip r:embed="rId32"/>
          <a:stretch>
            <a:fillRect/>
          </a:stretch>
        </p:blipFill>
        <p:spPr>
          <a:xfrm>
            <a:off x="306979" y="4472750"/>
            <a:ext cx="3784600" cy="2095500"/>
          </a:xfrm>
          <a:prstGeom prst="rect">
            <a:avLst/>
          </a:prstGeom>
        </p:spPr>
      </p:pic>
      <p:pic>
        <p:nvPicPr>
          <p:cNvPr id="35" name="Picture 34">
            <a:extLst>
              <a:ext uri="{FF2B5EF4-FFF2-40B4-BE49-F238E27FC236}">
                <a16:creationId xmlns:a16="http://schemas.microsoft.com/office/drawing/2014/main" id="{FDD0FE7F-2962-36E6-EB14-36B1DDCAD88E}"/>
              </a:ext>
            </a:extLst>
          </p:cNvPr>
          <p:cNvPicPr>
            <a:picLocks noChangeAspect="1"/>
          </p:cNvPicPr>
          <p:nvPr/>
        </p:nvPicPr>
        <p:blipFill>
          <a:blip r:embed="rId33"/>
          <a:stretch>
            <a:fillRect/>
          </a:stretch>
        </p:blipFill>
        <p:spPr>
          <a:xfrm>
            <a:off x="4042918" y="1654810"/>
            <a:ext cx="4051300" cy="1079500"/>
          </a:xfrm>
          <a:prstGeom prst="rect">
            <a:avLst/>
          </a:prstGeom>
        </p:spPr>
      </p:pic>
      <p:pic>
        <p:nvPicPr>
          <p:cNvPr id="38" name="Picture 37">
            <a:extLst>
              <a:ext uri="{FF2B5EF4-FFF2-40B4-BE49-F238E27FC236}">
                <a16:creationId xmlns:a16="http://schemas.microsoft.com/office/drawing/2014/main" id="{AFFEFEF2-7A3A-5FB0-46C1-D4C7CA7FE041}"/>
              </a:ext>
            </a:extLst>
          </p:cNvPr>
          <p:cNvPicPr>
            <a:picLocks noChangeAspect="1"/>
          </p:cNvPicPr>
          <p:nvPr/>
        </p:nvPicPr>
        <p:blipFill>
          <a:blip r:embed="rId34"/>
          <a:stretch>
            <a:fillRect/>
          </a:stretch>
        </p:blipFill>
        <p:spPr>
          <a:xfrm>
            <a:off x="4050792" y="4259580"/>
            <a:ext cx="3962400" cy="990600"/>
          </a:xfrm>
          <a:prstGeom prst="rect">
            <a:avLst/>
          </a:prstGeom>
        </p:spPr>
      </p:pic>
      <p:pic>
        <p:nvPicPr>
          <p:cNvPr id="39" name="Picture 38">
            <a:extLst>
              <a:ext uri="{FF2B5EF4-FFF2-40B4-BE49-F238E27FC236}">
                <a16:creationId xmlns:a16="http://schemas.microsoft.com/office/drawing/2014/main" id="{3B352D12-1CA2-CB22-D9B2-13FF706303EA}"/>
              </a:ext>
            </a:extLst>
          </p:cNvPr>
          <p:cNvPicPr>
            <a:picLocks noChangeAspect="1"/>
          </p:cNvPicPr>
          <p:nvPr/>
        </p:nvPicPr>
        <p:blipFill>
          <a:blip r:embed="rId35"/>
          <a:stretch>
            <a:fillRect/>
          </a:stretch>
        </p:blipFill>
        <p:spPr>
          <a:xfrm>
            <a:off x="4044442" y="2970276"/>
            <a:ext cx="3975100" cy="990600"/>
          </a:xfrm>
          <a:prstGeom prst="rect">
            <a:avLst/>
          </a:prstGeom>
        </p:spPr>
      </p:pic>
      <p:pic>
        <p:nvPicPr>
          <p:cNvPr id="64" name="Picture 63">
            <a:extLst>
              <a:ext uri="{FF2B5EF4-FFF2-40B4-BE49-F238E27FC236}">
                <a16:creationId xmlns:a16="http://schemas.microsoft.com/office/drawing/2014/main" id="{807636E6-0D03-02D7-A8BA-4C5D244CE2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6731" t="6218" b="52345"/>
          <a:stretch/>
        </p:blipFill>
        <p:spPr>
          <a:xfrm>
            <a:off x="10760754" y="4938989"/>
            <a:ext cx="1276012" cy="1194609"/>
          </a:xfrm>
          <a:prstGeom prst="rect">
            <a:avLst/>
          </a:prstGeom>
        </p:spPr>
      </p:pic>
      <p:pic>
        <p:nvPicPr>
          <p:cNvPr id="4" name="Picture 3">
            <a:extLst>
              <a:ext uri="{FF2B5EF4-FFF2-40B4-BE49-F238E27FC236}">
                <a16:creationId xmlns:a16="http://schemas.microsoft.com/office/drawing/2014/main" id="{1B03F00C-2452-BF66-DED1-8D9A06056404}"/>
              </a:ext>
            </a:extLst>
          </p:cNvPr>
          <p:cNvPicPr>
            <a:picLocks noChangeAspect="1"/>
          </p:cNvPicPr>
          <p:nvPr/>
        </p:nvPicPr>
        <p:blipFill>
          <a:blip r:embed="rId36">
            <a:biLevel thresh="25000"/>
          </a:blip>
          <a:stretch>
            <a:fillRect/>
          </a:stretch>
        </p:blipFill>
        <p:spPr>
          <a:xfrm>
            <a:off x="10905445" y="493419"/>
            <a:ext cx="983135" cy="983135"/>
          </a:xfrm>
          <a:prstGeom prst="rect">
            <a:avLst/>
          </a:prstGeom>
        </p:spPr>
      </p:pic>
    </p:spTree>
    <p:extLst>
      <p:ext uri="{BB962C8B-B14F-4D97-AF65-F5344CB8AC3E}">
        <p14:creationId xmlns:p14="http://schemas.microsoft.com/office/powerpoint/2010/main" val="2485524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CB4B57A-73C9-CDEF-2C1D-1ACF4335835C}"/>
              </a:ext>
            </a:extLst>
          </p:cNvPr>
          <p:cNvSpPr/>
          <p:nvPr/>
        </p:nvSpPr>
        <p:spPr>
          <a:xfrm>
            <a:off x="8106648" y="4182305"/>
            <a:ext cx="3820143" cy="2404393"/>
          </a:xfrm>
          <a:prstGeom prst="rect">
            <a:avLst/>
          </a:prstGeom>
          <a:solidFill>
            <a:srgbClr val="2E78BD">
              <a:alpha val="19909"/>
            </a:srgb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79EC9FC0-8CD4-B09E-FB9A-6B330E8A9C3D}"/>
              </a:ext>
            </a:extLst>
          </p:cNvPr>
          <p:cNvSpPr/>
          <p:nvPr/>
        </p:nvSpPr>
        <p:spPr>
          <a:xfrm>
            <a:off x="8099827" y="1531992"/>
            <a:ext cx="3836204" cy="2598219"/>
          </a:xfrm>
          <a:prstGeom prst="rect">
            <a:avLst/>
          </a:prstGeom>
          <a:solidFill>
            <a:srgbClr val="D8397C">
              <a:alpha val="19909"/>
            </a:srgb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2BB2C33E-0425-B2C0-7BB2-79F48C693225}"/>
              </a:ext>
            </a:extLst>
          </p:cNvPr>
          <p:cNvSpPr/>
          <p:nvPr/>
        </p:nvSpPr>
        <p:spPr>
          <a:xfrm>
            <a:off x="269032" y="1523304"/>
            <a:ext cx="3828555" cy="2606907"/>
          </a:xfrm>
          <a:prstGeom prst="rect">
            <a:avLst/>
          </a:prstGeom>
          <a:solidFill>
            <a:srgbClr val="0C8036">
              <a:alpha val="10336"/>
            </a:srgb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E4353FE4-2688-A91A-9627-D42D4EB9F7F3}"/>
              </a:ext>
            </a:extLst>
          </p:cNvPr>
          <p:cNvSpPr/>
          <p:nvPr/>
        </p:nvSpPr>
        <p:spPr>
          <a:xfrm>
            <a:off x="274819" y="4182305"/>
            <a:ext cx="3820143" cy="2404393"/>
          </a:xfrm>
          <a:prstGeom prst="rect">
            <a:avLst/>
          </a:prstGeom>
          <a:solidFill>
            <a:srgbClr val="EFBF7A">
              <a:alpha val="19909"/>
            </a:srgb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63FB534F-5E74-494E-B8C3-9694DE17BFA7}"/>
              </a:ext>
            </a:extLst>
          </p:cNvPr>
          <p:cNvSpPr/>
          <p:nvPr/>
        </p:nvSpPr>
        <p:spPr>
          <a:xfrm>
            <a:off x="269034" y="520593"/>
            <a:ext cx="11657757" cy="950617"/>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8" name="TextBox 7">
            <a:extLst>
              <a:ext uri="{FF2B5EF4-FFF2-40B4-BE49-F238E27FC236}">
                <a16:creationId xmlns:a16="http://schemas.microsoft.com/office/drawing/2014/main" id="{0519F17C-5D87-E04B-9495-3C7C35CA7C6C}"/>
              </a:ext>
            </a:extLst>
          </p:cNvPr>
          <p:cNvSpPr txBox="1"/>
          <p:nvPr/>
        </p:nvSpPr>
        <p:spPr>
          <a:xfrm>
            <a:off x="274819" y="514503"/>
            <a:ext cx="5447887" cy="954107"/>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LOCAL LEARNING COMMUNITY CHARACTERISTICS</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6" name="TextBox 5">
            <a:extLst>
              <a:ext uri="{FF2B5EF4-FFF2-40B4-BE49-F238E27FC236}">
                <a16:creationId xmlns:a16="http://schemas.microsoft.com/office/drawing/2014/main" id="{E15C826F-8D95-B305-CAA8-9D3CBF7D9D79}"/>
              </a:ext>
            </a:extLst>
          </p:cNvPr>
          <p:cNvSpPr txBox="1"/>
          <p:nvPr/>
        </p:nvSpPr>
        <p:spPr>
          <a:xfrm>
            <a:off x="269033" y="1543065"/>
            <a:ext cx="3828554" cy="2577629"/>
          </a:xfrm>
          <a:prstGeom prst="rect">
            <a:avLst/>
          </a:prstGeom>
          <a:noFill/>
        </p:spPr>
        <p:txBody>
          <a:bodyPr wrap="square" rtlCol="0">
            <a:spAutoFit/>
          </a:bodyPr>
          <a:lstStyle/>
          <a:p>
            <a:pPr>
              <a:spcAft>
                <a:spcPts val="300"/>
              </a:spcAft>
            </a:pPr>
            <a:r>
              <a:rPr lang="en-US" sz="1400" b="1" dirty="0">
                <a:solidFill>
                  <a:schemeClr val="tx1">
                    <a:lumMod val="75000"/>
                    <a:lumOff val="25000"/>
                  </a:schemeClr>
                </a:solidFill>
                <a:latin typeface="Arial Nova" panose="020B0504020202020204" pitchFamily="34" charset="0"/>
              </a:rPr>
              <a:t>Demographics:</a:t>
            </a:r>
          </a:p>
          <a:p>
            <a:pPr marL="285750" indent="-285750">
              <a:spcAft>
                <a:spcPts val="300"/>
              </a:spcAft>
              <a:buFont typeface="Wingdings" pitchFamily="2" charset="2"/>
              <a:buChar char="§"/>
            </a:pPr>
            <a:r>
              <a:rPr lang="en-US" sz="1400" dirty="0">
                <a:latin typeface="Arial Nova" panose="020B0504020202020204" pitchFamily="34" charset="0"/>
              </a:rPr>
              <a:t>A growing population of those of working age and aged 67+, although a slight decline in those aged 0-17</a:t>
            </a:r>
          </a:p>
          <a:p>
            <a:pPr marL="285750" indent="-285750">
              <a:spcAft>
                <a:spcPts val="300"/>
              </a:spcAft>
              <a:buFont typeface="Wingdings" pitchFamily="2" charset="2"/>
              <a:buChar char="§"/>
            </a:pPr>
            <a:r>
              <a:rPr lang="en-US" sz="1400" dirty="0">
                <a:latin typeface="Arial Nova" panose="020B0504020202020204" pitchFamily="34" charset="0"/>
              </a:rPr>
              <a:t>A very low proportion of people who self-describe as ‘not speaking English well or at all’ </a:t>
            </a:r>
          </a:p>
          <a:p>
            <a:pPr marL="285750" indent="-285750">
              <a:spcAft>
                <a:spcPts val="300"/>
              </a:spcAft>
              <a:buFont typeface="Wingdings" pitchFamily="2" charset="2"/>
              <a:buChar char="§"/>
            </a:pPr>
            <a:r>
              <a:rPr lang="en-US" sz="1400" dirty="0">
                <a:latin typeface="Arial Nova" panose="020B0504020202020204" pitchFamily="34" charset="0"/>
              </a:rPr>
              <a:t>An area that outperforms nationally in terms of low numbers of people with no qualifications and high numbers of people qualified to at least Level 4.</a:t>
            </a:r>
          </a:p>
        </p:txBody>
      </p:sp>
      <p:sp>
        <p:nvSpPr>
          <p:cNvPr id="7" name="TextBox 6">
            <a:extLst>
              <a:ext uri="{FF2B5EF4-FFF2-40B4-BE49-F238E27FC236}">
                <a16:creationId xmlns:a16="http://schemas.microsoft.com/office/drawing/2014/main" id="{9A57C170-7A2F-D723-EE46-15F7E7BCA3DE}"/>
              </a:ext>
            </a:extLst>
          </p:cNvPr>
          <p:cNvSpPr txBox="1"/>
          <p:nvPr/>
        </p:nvSpPr>
        <p:spPr>
          <a:xfrm>
            <a:off x="8086659" y="1525904"/>
            <a:ext cx="3843961" cy="2693045"/>
          </a:xfrm>
          <a:prstGeom prst="rect">
            <a:avLst/>
          </a:prstGeom>
          <a:noFill/>
        </p:spPr>
        <p:txBody>
          <a:bodyPr wrap="square" rtlCol="0">
            <a:spAutoFit/>
          </a:bodyPr>
          <a:lstStyle/>
          <a:p>
            <a:pPr>
              <a:spcAft>
                <a:spcPts val="600"/>
              </a:spcAft>
            </a:pPr>
            <a:r>
              <a:rPr lang="en-US" sz="1400" b="1" dirty="0">
                <a:solidFill>
                  <a:schemeClr val="tx1">
                    <a:lumMod val="75000"/>
                    <a:lumOff val="25000"/>
                  </a:schemeClr>
                </a:solidFill>
                <a:latin typeface="Arial Nova" panose="020B0504020202020204" pitchFamily="34" charset="0"/>
              </a:rPr>
              <a:t>Economic Participation:</a:t>
            </a:r>
          </a:p>
          <a:p>
            <a:pPr marL="285750" indent="-285750">
              <a:spcAft>
                <a:spcPts val="300"/>
              </a:spcAft>
              <a:buFont typeface="Wingdings" pitchFamily="2" charset="2"/>
              <a:buChar char="§"/>
            </a:pPr>
            <a:r>
              <a:rPr lang="en-US" sz="1400" dirty="0">
                <a:latin typeface="Arial Nova" panose="020B0504020202020204" pitchFamily="34" charset="0"/>
              </a:rPr>
              <a:t>A low proportion of labour-intensive jobs requiring lower skills levels</a:t>
            </a:r>
          </a:p>
          <a:p>
            <a:pPr marL="285750" indent="-285750">
              <a:spcAft>
                <a:spcPts val="300"/>
              </a:spcAft>
              <a:buFont typeface="Wingdings" pitchFamily="2" charset="2"/>
              <a:buChar char="§"/>
            </a:pPr>
            <a:r>
              <a:rPr lang="en-US" sz="1400" dirty="0">
                <a:latin typeface="Arial Nova" panose="020B0504020202020204" pitchFamily="34" charset="0"/>
              </a:rPr>
              <a:t>Average pay levels above local and national figures </a:t>
            </a:r>
          </a:p>
          <a:p>
            <a:pPr marL="285750" indent="-285750">
              <a:spcAft>
                <a:spcPts val="300"/>
              </a:spcAft>
              <a:buFont typeface="Wingdings" pitchFamily="2" charset="2"/>
              <a:buChar char="§"/>
            </a:pPr>
            <a:r>
              <a:rPr lang="en-US" sz="1400" dirty="0">
                <a:latin typeface="Arial Nova" panose="020B0504020202020204" pitchFamily="34" charset="0"/>
              </a:rPr>
              <a:t>Low levels of working Universal Credit claimants as a proportion of the total resident working population, but these low-paid workers do make up a significant proportion of all Universal Credit claimants locally.</a:t>
            </a:r>
          </a:p>
        </p:txBody>
      </p:sp>
      <p:sp>
        <p:nvSpPr>
          <p:cNvPr id="9" name="TextBox 8">
            <a:extLst>
              <a:ext uri="{FF2B5EF4-FFF2-40B4-BE49-F238E27FC236}">
                <a16:creationId xmlns:a16="http://schemas.microsoft.com/office/drawing/2014/main" id="{FB3D5BCF-AEBA-2976-59B8-3B365DB4B5CD}"/>
              </a:ext>
            </a:extLst>
          </p:cNvPr>
          <p:cNvSpPr txBox="1"/>
          <p:nvPr/>
        </p:nvSpPr>
        <p:spPr>
          <a:xfrm>
            <a:off x="8211312" y="712264"/>
            <a:ext cx="2736173"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RUTLAND</a:t>
            </a:r>
          </a:p>
        </p:txBody>
      </p:sp>
      <p:sp>
        <p:nvSpPr>
          <p:cNvPr id="14" name="TextBox 13">
            <a:extLst>
              <a:ext uri="{FF2B5EF4-FFF2-40B4-BE49-F238E27FC236}">
                <a16:creationId xmlns:a16="http://schemas.microsoft.com/office/drawing/2014/main" id="{DA31420C-CCDF-99B5-DFAE-AFC59FDE4DB6}"/>
              </a:ext>
            </a:extLst>
          </p:cNvPr>
          <p:cNvSpPr txBox="1"/>
          <p:nvPr/>
        </p:nvSpPr>
        <p:spPr>
          <a:xfrm>
            <a:off x="276683" y="4214906"/>
            <a:ext cx="3828554" cy="2362185"/>
          </a:xfrm>
          <a:prstGeom prst="rect">
            <a:avLst/>
          </a:prstGeom>
          <a:noFill/>
        </p:spPr>
        <p:txBody>
          <a:bodyPr wrap="square" rtlCol="0">
            <a:spAutoFit/>
          </a:bodyPr>
          <a:lstStyle/>
          <a:p>
            <a:pPr>
              <a:spcAft>
                <a:spcPts val="300"/>
              </a:spcAft>
            </a:pPr>
            <a:r>
              <a:rPr lang="en-US" sz="1400" b="1" dirty="0">
                <a:solidFill>
                  <a:schemeClr val="tx1">
                    <a:lumMod val="75000"/>
                    <a:lumOff val="25000"/>
                  </a:schemeClr>
                </a:solidFill>
                <a:latin typeface="Arial Nova" panose="020B0504020202020204" pitchFamily="34" charset="0"/>
              </a:rPr>
              <a:t>Education &amp; Skills Participation:</a:t>
            </a:r>
          </a:p>
          <a:p>
            <a:pPr marL="285750" indent="-285750">
              <a:spcAft>
                <a:spcPts val="300"/>
              </a:spcAft>
              <a:buFont typeface="Wingdings" pitchFamily="2" charset="2"/>
              <a:buChar char="§"/>
            </a:pPr>
            <a:r>
              <a:rPr lang="en-US" sz="1400" dirty="0">
                <a:latin typeface="Arial Nova" panose="020B0504020202020204" pitchFamily="34" charset="0"/>
              </a:rPr>
              <a:t>A recent increase in local Apprentices, fuelled by starts in young people under 19,  following three years of very similar start numbers</a:t>
            </a:r>
          </a:p>
          <a:p>
            <a:pPr marL="285750" indent="-285750">
              <a:spcAft>
                <a:spcPts val="300"/>
              </a:spcAft>
              <a:buFont typeface="Wingdings" pitchFamily="2" charset="2"/>
              <a:buChar char="§"/>
            </a:pPr>
            <a:r>
              <a:rPr lang="en-US" sz="1400" dirty="0">
                <a:latin typeface="Arial Nova" panose="020B0504020202020204" pitchFamily="34" charset="0"/>
              </a:rPr>
              <a:t>There have been recent substantial increases in both community learning and  education and training, with the latter outstripping national results</a:t>
            </a:r>
          </a:p>
          <a:p>
            <a:pPr marL="285750" indent="-285750">
              <a:spcAft>
                <a:spcPts val="600"/>
              </a:spcAft>
              <a:buFont typeface="Wingdings" pitchFamily="2" charset="2"/>
              <a:buChar char="§"/>
            </a:pPr>
            <a:r>
              <a:rPr lang="en-US" sz="1400" dirty="0">
                <a:latin typeface="Arial Nova" panose="020B0504020202020204" pitchFamily="34" charset="0"/>
              </a:rPr>
              <a:t>High levels of HE participation. </a:t>
            </a:r>
          </a:p>
        </p:txBody>
      </p:sp>
      <p:sp>
        <p:nvSpPr>
          <p:cNvPr id="19" name="TextBox 18">
            <a:extLst>
              <a:ext uri="{FF2B5EF4-FFF2-40B4-BE49-F238E27FC236}">
                <a16:creationId xmlns:a16="http://schemas.microsoft.com/office/drawing/2014/main" id="{8DA057EC-F202-E6DF-53A1-C9265010B21D}"/>
              </a:ext>
            </a:extLst>
          </p:cNvPr>
          <p:cNvSpPr txBox="1"/>
          <p:nvPr/>
        </p:nvSpPr>
        <p:spPr>
          <a:xfrm>
            <a:off x="8096745" y="4196130"/>
            <a:ext cx="3836205" cy="1461939"/>
          </a:xfrm>
          <a:prstGeom prst="rect">
            <a:avLst/>
          </a:prstGeom>
          <a:noFill/>
        </p:spPr>
        <p:txBody>
          <a:bodyPr wrap="square" rtlCol="0">
            <a:spAutoFit/>
          </a:bodyPr>
          <a:lstStyle/>
          <a:p>
            <a:pPr>
              <a:spcAft>
                <a:spcPts val="600"/>
              </a:spcAft>
            </a:pPr>
            <a:r>
              <a:rPr lang="en-US" sz="1400" b="1" dirty="0">
                <a:solidFill>
                  <a:schemeClr val="tx1">
                    <a:lumMod val="75000"/>
                    <a:lumOff val="25000"/>
                  </a:schemeClr>
                </a:solidFill>
                <a:latin typeface="Arial Nova" panose="020B0504020202020204" pitchFamily="34" charset="0"/>
              </a:rPr>
              <a:t>Education, Employment, and Skills Implications / Considerations:</a:t>
            </a:r>
          </a:p>
          <a:p>
            <a:pPr marL="285750" indent="-285750">
              <a:buFont typeface="Wingdings" pitchFamily="2" charset="2"/>
              <a:buChar char="§"/>
            </a:pPr>
            <a:r>
              <a:rPr lang="en-US" sz="1400" dirty="0">
                <a:latin typeface="Arial Nova" panose="020B0504020202020204" pitchFamily="34" charset="0"/>
              </a:rPr>
              <a:t>An effective skills economy with a growing, highly skilled and higher paid population who evidently progress to higher level skills through HE and other routes.</a:t>
            </a:r>
          </a:p>
        </p:txBody>
      </p:sp>
      <p:pic>
        <p:nvPicPr>
          <p:cNvPr id="2" name="Picture 1">
            <a:extLst>
              <a:ext uri="{FF2B5EF4-FFF2-40B4-BE49-F238E27FC236}">
                <a16:creationId xmlns:a16="http://schemas.microsoft.com/office/drawing/2014/main" id="{AD7AA987-B3D0-0235-BCCC-053B6D5A8F6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36704" y="1523303"/>
            <a:ext cx="3915900" cy="5053787"/>
          </a:xfrm>
          <a:prstGeom prst="rect">
            <a:avLst/>
          </a:prstGeom>
        </p:spPr>
      </p:pic>
      <p:pic>
        <p:nvPicPr>
          <p:cNvPr id="3" name="Picture 2">
            <a:extLst>
              <a:ext uri="{FF2B5EF4-FFF2-40B4-BE49-F238E27FC236}">
                <a16:creationId xmlns:a16="http://schemas.microsoft.com/office/drawing/2014/main" id="{829DF43F-A9E8-F448-7540-F93E6546A5D6}"/>
              </a:ext>
            </a:extLst>
          </p:cNvPr>
          <p:cNvPicPr>
            <a:picLocks noChangeAspect="1"/>
          </p:cNvPicPr>
          <p:nvPr/>
        </p:nvPicPr>
        <p:blipFill>
          <a:blip r:embed="rId4">
            <a:biLevel thresh="25000"/>
          </a:blip>
          <a:stretch>
            <a:fillRect/>
          </a:stretch>
        </p:blipFill>
        <p:spPr>
          <a:xfrm>
            <a:off x="10905445" y="493419"/>
            <a:ext cx="983135" cy="983135"/>
          </a:xfrm>
          <a:prstGeom prst="rect">
            <a:avLst/>
          </a:prstGeom>
        </p:spPr>
      </p:pic>
    </p:spTree>
    <p:extLst>
      <p:ext uri="{BB962C8B-B14F-4D97-AF65-F5344CB8AC3E}">
        <p14:creationId xmlns:p14="http://schemas.microsoft.com/office/powerpoint/2010/main" val="1026068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2984D9-E041-4FA9-B011-4D47EED52240}"/>
              </a:ext>
            </a:extLst>
          </p:cNvPr>
          <p:cNvSpPr txBox="1"/>
          <p:nvPr/>
        </p:nvSpPr>
        <p:spPr>
          <a:xfrm>
            <a:off x="267122" y="1771270"/>
            <a:ext cx="7790206" cy="4557401"/>
          </a:xfrm>
          <a:prstGeom prst="rect">
            <a:avLst/>
          </a:prstGeom>
          <a:noFill/>
        </p:spPr>
        <p:txBody>
          <a:bodyPr wrap="square" rtlCol="0">
            <a:spAutoFit/>
          </a:bodyPr>
          <a:lstStyle/>
          <a:p>
            <a:pPr marL="285750" lvl="0" indent="-285750" defTabSz="457200">
              <a:lnSpc>
                <a:spcPct val="110000"/>
              </a:lnSpc>
              <a:buFontTx/>
              <a:buChar char="-"/>
              <a:defRPr/>
            </a:pP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Population growth </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of 9.9% between 2011 and 2021 is the second highest in Greater Lincolnshire.</a:t>
            </a:r>
          </a:p>
          <a:p>
            <a:pPr marL="285750" lvl="0" indent="-285750" defTabSz="457200">
              <a:lnSpc>
                <a:spcPct val="110000"/>
              </a:lnSpc>
              <a:spcAft>
                <a:spcPts val="1200"/>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Growth in population numbers can be seen across working age (18-66) and older age (67+) populations, whilst the younger age (0-17) population has fallen (-0.4%).</a:t>
            </a:r>
            <a:endParaRPr lang="en-US" altLang="en-US" sz="1400" dirty="0">
              <a:latin typeface="Arial Nova" panose="020B0504020202020204" pitchFamily="34" charset="0"/>
              <a:ea typeface="Segoe UI Historic" panose="020B0502040204020203" pitchFamily="34" charset="0"/>
              <a:cs typeface="BrowalliaUPC" panose="020B0604020202020204" pitchFamily="34" charset="-34"/>
            </a:endParaRPr>
          </a:p>
          <a:p>
            <a:pPr marL="285750" lvl="0" indent="-285750" defTabSz="457200">
              <a:lnSpc>
                <a:spcPct val="110000"/>
              </a:lnSpc>
              <a:spcAft>
                <a:spcPts val="138"/>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In terms of </a:t>
            </a:r>
            <a:r>
              <a:rPr lang="en-US" altLang="en-US" sz="1400" b="1"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usual residents living one year ago at a different address outside of the UK</a:t>
            </a: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 then at 0.7%, this proportion is higher than the Greater Lincolnshire average but below the national average (0.9%).</a:t>
            </a:r>
          </a:p>
          <a:p>
            <a:pPr lvl="0" defTabSz="457200">
              <a:lnSpc>
                <a:spcPct val="110000"/>
              </a:lnSpc>
              <a:spcAft>
                <a:spcPts val="138"/>
              </a:spcAft>
              <a:defRPr/>
            </a:pPr>
            <a:endPar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endParaRPr>
          </a:p>
          <a:p>
            <a:pPr marL="285750" lvl="0" indent="-285750" defTabSz="457200">
              <a:lnSpc>
                <a:spcPct val="110000"/>
              </a:lnSpc>
              <a:spcAft>
                <a:spcPts val="138"/>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At 1.1%, Rutland has the joint lowest proportion of ‘households locally with no adult but at least one child aged 3-15 with English as main language’ / ‘households with no people who have English as main language’ (Greater Lincolnshire, 4.4%; England, 6.4%).</a:t>
            </a:r>
          </a:p>
          <a:p>
            <a:pPr marL="285750" lvl="0" indent="-285750" defTabSz="457200">
              <a:lnSpc>
                <a:spcPct val="110000"/>
              </a:lnSpc>
              <a:spcAft>
                <a:spcPts val="138"/>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Just 2% of residents have a </a:t>
            </a:r>
            <a:r>
              <a:rPr lang="en-US" altLang="en-US" sz="1400" b="1"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main language that is not English</a:t>
            </a:r>
            <a:r>
              <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rPr>
              <a:t>, and of those 13% describe themselves as either unable to speak English well or at all (Greater Lincolnshire, 25%; England, 20%), the lowest in Greater Lincolnshire.</a:t>
            </a:r>
          </a:p>
          <a:p>
            <a:pPr marL="285750" lvl="0" indent="-285750" defTabSz="457200">
              <a:lnSpc>
                <a:spcPct val="110000"/>
              </a:lnSpc>
              <a:spcAft>
                <a:spcPts val="138"/>
              </a:spcAft>
              <a:buFontTx/>
              <a:buChar char="-"/>
              <a:defRPr/>
            </a:pPr>
            <a:endParaRPr lang="en-US" altLang="en-US" sz="1400" dirty="0">
              <a:solidFill>
                <a:prstClr val="black"/>
              </a:solidFill>
              <a:latin typeface="Arial Nova" panose="020B0504020202020204" pitchFamily="34" charset="0"/>
              <a:ea typeface="Segoe UI Historic" panose="020B0502040204020203" pitchFamily="34" charset="0"/>
              <a:cs typeface="Segoe UI Historic" panose="020B0502040204020203" pitchFamily="34" charset="0"/>
            </a:endParaRPr>
          </a:p>
          <a:p>
            <a:pPr marL="285750" indent="-285750" defTabSz="457200">
              <a:lnSpc>
                <a:spcPct val="110000"/>
              </a:lnSpc>
              <a:spcAft>
                <a:spcPts val="138"/>
              </a:spcAft>
              <a:buFontTx/>
              <a:buChar char="-"/>
              <a:defRPr/>
            </a:pP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When compared locally, Rutland has the lowest </a:t>
            </a: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proportion of residents aged 16+ with no qualifications</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 (13%) and the highest proportion of </a:t>
            </a:r>
            <a:r>
              <a:rPr lang="en-US" altLang="en-US" sz="1400" b="1"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residents aged 16+ with level 4 qualifications and above </a:t>
            </a:r>
            <a:r>
              <a:rPr lang="en-US" altLang="en-US" sz="1400" dirty="0">
                <a:solidFill>
                  <a:prstClr val="black"/>
                </a:solidFill>
                <a:latin typeface="Arial Nova" panose="020B0504020202020204" pitchFamily="34" charset="0"/>
                <a:ea typeface="Segoe UI Historic" panose="020B0502040204020203" pitchFamily="34" charset="0"/>
                <a:cs typeface="BrowalliaUPC" panose="020B0604020202020204" pitchFamily="34" charset="-34"/>
              </a:rPr>
              <a:t>(38%). </a:t>
            </a:r>
          </a:p>
        </p:txBody>
      </p:sp>
      <p:sp>
        <p:nvSpPr>
          <p:cNvPr id="16" name="Rectangle 15">
            <a:extLst>
              <a:ext uri="{FF2B5EF4-FFF2-40B4-BE49-F238E27FC236}">
                <a16:creationId xmlns:a16="http://schemas.microsoft.com/office/drawing/2014/main" id="{287ECE05-7817-B0FE-6303-E7ECCC59437B}"/>
              </a:ext>
            </a:extLst>
          </p:cNvPr>
          <p:cNvSpPr/>
          <p:nvPr/>
        </p:nvSpPr>
        <p:spPr>
          <a:xfrm>
            <a:off x="269033" y="271301"/>
            <a:ext cx="3836204" cy="188508"/>
          </a:xfrm>
          <a:prstGeom prst="rect">
            <a:avLst/>
          </a:prstGeom>
          <a:solidFill>
            <a:srgbClr val="0C8036"/>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1B9791F5-75DF-2D0C-0629-70B0E840B9C6}"/>
              </a:ext>
            </a:extLst>
          </p:cNvPr>
          <p:cNvSpPr/>
          <p:nvPr/>
        </p:nvSpPr>
        <p:spPr>
          <a:xfrm>
            <a:off x="4136703" y="271301"/>
            <a:ext cx="3920624" cy="188508"/>
          </a:xfrm>
          <a:prstGeom prst="rect">
            <a:avLst/>
          </a:prstGeom>
          <a:solidFill>
            <a:srgbClr val="2F78BC"/>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9E0D1E7-8FCE-5E06-507C-0F0610F5F152}"/>
              </a:ext>
            </a:extLst>
          </p:cNvPr>
          <p:cNvSpPr/>
          <p:nvPr/>
        </p:nvSpPr>
        <p:spPr>
          <a:xfrm>
            <a:off x="8094416" y="271302"/>
            <a:ext cx="3836204" cy="1885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descr="Aerial view of people walking">
            <a:extLst>
              <a:ext uri="{FF2B5EF4-FFF2-40B4-BE49-F238E27FC236}">
                <a16:creationId xmlns:a16="http://schemas.microsoft.com/office/drawing/2014/main" id="{9A3CE0BD-6154-056F-2796-6C3B39A4353B}"/>
              </a:ext>
            </a:extLst>
          </p:cNvPr>
          <p:cNvPicPr>
            <a:picLocks noChangeAspect="1"/>
          </p:cNvPicPr>
          <p:nvPr/>
        </p:nvPicPr>
        <p:blipFill rotWithShape="1">
          <a:blip r:embed="rId2" cstate="email">
            <a:alphaModFix amt="1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b="1733"/>
          <a:stretch/>
        </p:blipFill>
        <p:spPr>
          <a:xfrm>
            <a:off x="8057327" y="1531993"/>
            <a:ext cx="3836204" cy="4967130"/>
          </a:xfrm>
          <a:prstGeom prst="rect">
            <a:avLst/>
          </a:prstGeom>
        </p:spPr>
      </p:pic>
      <p:sp>
        <p:nvSpPr>
          <p:cNvPr id="8" name="Rectangle 7">
            <a:extLst>
              <a:ext uri="{FF2B5EF4-FFF2-40B4-BE49-F238E27FC236}">
                <a16:creationId xmlns:a16="http://schemas.microsoft.com/office/drawing/2014/main" id="{3C007462-2B8E-4434-B5DA-71BEBD676187}"/>
              </a:ext>
            </a:extLst>
          </p:cNvPr>
          <p:cNvSpPr/>
          <p:nvPr/>
        </p:nvSpPr>
        <p:spPr>
          <a:xfrm>
            <a:off x="8057327" y="1520051"/>
            <a:ext cx="3836204" cy="5054706"/>
          </a:xfrm>
          <a:prstGeom prst="rect">
            <a:avLst/>
          </a:prstGeom>
          <a:solidFill>
            <a:srgbClr val="0C8036">
              <a:alpha val="10336"/>
            </a:srgbClr>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9" descr="A picture containing text, plant, flower, wheel&#10;&#10;Description automatically generated">
            <a:extLst>
              <a:ext uri="{FF2B5EF4-FFF2-40B4-BE49-F238E27FC236}">
                <a16:creationId xmlns:a16="http://schemas.microsoft.com/office/drawing/2014/main" id="{5B61E953-DCE9-5873-D826-CD638AE6C0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20612" y="1573965"/>
            <a:ext cx="469899" cy="714246"/>
          </a:xfrm>
          <a:prstGeom prst="rect">
            <a:avLst/>
          </a:prstGeom>
        </p:spPr>
      </p:pic>
      <p:sp>
        <p:nvSpPr>
          <p:cNvPr id="11" name="TextBox 10">
            <a:extLst>
              <a:ext uri="{FF2B5EF4-FFF2-40B4-BE49-F238E27FC236}">
                <a16:creationId xmlns:a16="http://schemas.microsoft.com/office/drawing/2014/main" id="{5142B68B-CBCD-A64B-8181-27F33479C7E5}"/>
              </a:ext>
            </a:extLst>
          </p:cNvPr>
          <p:cNvSpPr txBox="1"/>
          <p:nvPr/>
        </p:nvSpPr>
        <p:spPr>
          <a:xfrm>
            <a:off x="8050872" y="2190239"/>
            <a:ext cx="1195191" cy="738664"/>
          </a:xfrm>
          <a:prstGeom prst="rect">
            <a:avLst/>
          </a:prstGeom>
          <a:noFill/>
        </p:spPr>
        <p:txBody>
          <a:bodyPr wrap="square" rtlCol="0">
            <a:spAutoFit/>
          </a:bodyPr>
          <a:lstStyle/>
          <a:p>
            <a:r>
              <a:rPr lang="en-US" sz="1400" b="1" dirty="0">
                <a:latin typeface="Arial Nova" panose="020B0504020202020204" pitchFamily="34" charset="0"/>
              </a:rPr>
              <a:t>Population change, 2011-2021</a:t>
            </a:r>
          </a:p>
        </p:txBody>
      </p:sp>
      <p:sp>
        <p:nvSpPr>
          <p:cNvPr id="12" name="TextBox 11">
            <a:extLst>
              <a:ext uri="{FF2B5EF4-FFF2-40B4-BE49-F238E27FC236}">
                <a16:creationId xmlns:a16="http://schemas.microsoft.com/office/drawing/2014/main" id="{A43B68AC-479E-A931-525D-8F0CF28647B7}"/>
              </a:ext>
            </a:extLst>
          </p:cNvPr>
          <p:cNvSpPr txBox="1"/>
          <p:nvPr/>
        </p:nvSpPr>
        <p:spPr>
          <a:xfrm>
            <a:off x="10033996" y="2422344"/>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5.4%</a:t>
            </a:r>
          </a:p>
        </p:txBody>
      </p:sp>
      <p:sp>
        <p:nvSpPr>
          <p:cNvPr id="13" name="TextBox 12">
            <a:extLst>
              <a:ext uri="{FF2B5EF4-FFF2-40B4-BE49-F238E27FC236}">
                <a16:creationId xmlns:a16="http://schemas.microsoft.com/office/drawing/2014/main" id="{F54D597B-860E-4698-0C1E-ACD7BA5832E9}"/>
              </a:ext>
            </a:extLst>
          </p:cNvPr>
          <p:cNvSpPr txBox="1"/>
          <p:nvPr/>
        </p:nvSpPr>
        <p:spPr>
          <a:xfrm>
            <a:off x="8057326" y="6108515"/>
            <a:ext cx="3836203" cy="461665"/>
          </a:xfrm>
          <a:prstGeom prst="rect">
            <a:avLst/>
          </a:prstGeom>
          <a:noFill/>
        </p:spPr>
        <p:txBody>
          <a:bodyPr wrap="square" rtlCol="0">
            <a:spAutoFit/>
          </a:bodyPr>
          <a:lstStyle/>
          <a:p>
            <a:r>
              <a:rPr lang="en-US" sz="1200" b="1" dirty="0">
                <a:latin typeface="Arial Nova" panose="020B0504020202020204" pitchFamily="34" charset="0"/>
              </a:rPr>
              <a:t>Source: </a:t>
            </a:r>
            <a:r>
              <a:rPr lang="en-US" sz="1200" dirty="0">
                <a:latin typeface="Arial Nova" panose="020B0504020202020204" pitchFamily="34" charset="0"/>
              </a:rPr>
              <a:t>2011 and 2021 Censuses, Office for National Statistics</a:t>
            </a:r>
          </a:p>
        </p:txBody>
      </p:sp>
      <p:sp>
        <p:nvSpPr>
          <p:cNvPr id="14" name="TextBox 13">
            <a:extLst>
              <a:ext uri="{FF2B5EF4-FFF2-40B4-BE49-F238E27FC236}">
                <a16:creationId xmlns:a16="http://schemas.microsoft.com/office/drawing/2014/main" id="{3AF5413A-F1B8-92ED-88F8-E9F69AA1F029}"/>
              </a:ext>
            </a:extLst>
          </p:cNvPr>
          <p:cNvSpPr txBox="1"/>
          <p:nvPr/>
        </p:nvSpPr>
        <p:spPr>
          <a:xfrm>
            <a:off x="8057326" y="4024129"/>
            <a:ext cx="1467550" cy="954107"/>
          </a:xfrm>
          <a:prstGeom prst="rect">
            <a:avLst/>
          </a:prstGeom>
          <a:noFill/>
        </p:spPr>
        <p:txBody>
          <a:bodyPr wrap="square" rtlCol="0">
            <a:spAutoFit/>
          </a:bodyPr>
          <a:lstStyle/>
          <a:p>
            <a:r>
              <a:rPr lang="en-US" sz="1400" b="1" dirty="0">
                <a:latin typeface="Arial Nova" panose="020B0504020202020204" pitchFamily="34" charset="0"/>
              </a:rPr>
              <a:t>% of residents with a main language not English, 2021</a:t>
            </a:r>
          </a:p>
        </p:txBody>
      </p:sp>
      <p:sp>
        <p:nvSpPr>
          <p:cNvPr id="19" name="TextBox 18">
            <a:extLst>
              <a:ext uri="{FF2B5EF4-FFF2-40B4-BE49-F238E27FC236}">
                <a16:creationId xmlns:a16="http://schemas.microsoft.com/office/drawing/2014/main" id="{75E81853-F2D6-63D8-7D69-BDB1018CEC11}"/>
              </a:ext>
            </a:extLst>
          </p:cNvPr>
          <p:cNvSpPr txBox="1"/>
          <p:nvPr/>
        </p:nvSpPr>
        <p:spPr>
          <a:xfrm>
            <a:off x="9355945" y="4249409"/>
            <a:ext cx="826967"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2%</a:t>
            </a:r>
          </a:p>
        </p:txBody>
      </p:sp>
      <p:sp>
        <p:nvSpPr>
          <p:cNvPr id="20" name="TextBox 19">
            <a:extLst>
              <a:ext uri="{FF2B5EF4-FFF2-40B4-BE49-F238E27FC236}">
                <a16:creationId xmlns:a16="http://schemas.microsoft.com/office/drawing/2014/main" id="{DEB596A0-1B53-49DF-F34E-390052BDEA76}"/>
              </a:ext>
            </a:extLst>
          </p:cNvPr>
          <p:cNvSpPr txBox="1"/>
          <p:nvPr/>
        </p:nvSpPr>
        <p:spPr>
          <a:xfrm>
            <a:off x="10323376" y="4249410"/>
            <a:ext cx="72912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6%</a:t>
            </a:r>
          </a:p>
        </p:txBody>
      </p:sp>
      <p:sp>
        <p:nvSpPr>
          <p:cNvPr id="21" name="TextBox 20">
            <a:extLst>
              <a:ext uri="{FF2B5EF4-FFF2-40B4-BE49-F238E27FC236}">
                <a16:creationId xmlns:a16="http://schemas.microsoft.com/office/drawing/2014/main" id="{D2D85C70-B641-3BE6-4814-85990B9390D9}"/>
              </a:ext>
            </a:extLst>
          </p:cNvPr>
          <p:cNvSpPr txBox="1"/>
          <p:nvPr/>
        </p:nvSpPr>
        <p:spPr>
          <a:xfrm>
            <a:off x="11190293" y="4249410"/>
            <a:ext cx="72912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9%</a:t>
            </a:r>
          </a:p>
        </p:txBody>
      </p:sp>
      <p:sp>
        <p:nvSpPr>
          <p:cNvPr id="26" name="TextBox 25">
            <a:extLst>
              <a:ext uri="{FF2B5EF4-FFF2-40B4-BE49-F238E27FC236}">
                <a16:creationId xmlns:a16="http://schemas.microsoft.com/office/drawing/2014/main" id="{190ABCAE-8ED9-D331-B0FF-139C82BD9672}"/>
              </a:ext>
            </a:extLst>
          </p:cNvPr>
          <p:cNvSpPr txBox="1"/>
          <p:nvPr/>
        </p:nvSpPr>
        <p:spPr>
          <a:xfrm>
            <a:off x="8050872" y="2990062"/>
            <a:ext cx="1467550" cy="954107"/>
          </a:xfrm>
          <a:prstGeom prst="rect">
            <a:avLst/>
          </a:prstGeom>
          <a:noFill/>
        </p:spPr>
        <p:txBody>
          <a:bodyPr wrap="square" rtlCol="0">
            <a:spAutoFit/>
          </a:bodyPr>
          <a:lstStyle/>
          <a:p>
            <a:r>
              <a:rPr lang="en-US" sz="1400" b="1" dirty="0">
                <a:latin typeface="Arial Nova" panose="020B0504020202020204" pitchFamily="34" charset="0"/>
              </a:rPr>
              <a:t>% of residents living outside UK one year ago, 2021</a:t>
            </a:r>
          </a:p>
        </p:txBody>
      </p:sp>
      <p:sp>
        <p:nvSpPr>
          <p:cNvPr id="27" name="TextBox 26">
            <a:extLst>
              <a:ext uri="{FF2B5EF4-FFF2-40B4-BE49-F238E27FC236}">
                <a16:creationId xmlns:a16="http://schemas.microsoft.com/office/drawing/2014/main" id="{97D27A0C-420D-074C-86CA-F5394BF3227A}"/>
              </a:ext>
            </a:extLst>
          </p:cNvPr>
          <p:cNvSpPr txBox="1"/>
          <p:nvPr/>
        </p:nvSpPr>
        <p:spPr>
          <a:xfrm>
            <a:off x="9183752" y="3231889"/>
            <a:ext cx="1077810"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0.7%</a:t>
            </a:r>
          </a:p>
        </p:txBody>
      </p:sp>
      <p:sp>
        <p:nvSpPr>
          <p:cNvPr id="28" name="TextBox 27">
            <a:extLst>
              <a:ext uri="{FF2B5EF4-FFF2-40B4-BE49-F238E27FC236}">
                <a16:creationId xmlns:a16="http://schemas.microsoft.com/office/drawing/2014/main" id="{5BD755E7-242F-3E5F-E310-1FB9D1B260A6}"/>
              </a:ext>
            </a:extLst>
          </p:cNvPr>
          <p:cNvSpPr txBox="1"/>
          <p:nvPr/>
        </p:nvSpPr>
        <p:spPr>
          <a:xfrm>
            <a:off x="10034186" y="3227802"/>
            <a:ext cx="1077810"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0.6%</a:t>
            </a:r>
          </a:p>
        </p:txBody>
      </p:sp>
      <p:sp>
        <p:nvSpPr>
          <p:cNvPr id="29" name="TextBox 28">
            <a:extLst>
              <a:ext uri="{FF2B5EF4-FFF2-40B4-BE49-F238E27FC236}">
                <a16:creationId xmlns:a16="http://schemas.microsoft.com/office/drawing/2014/main" id="{C9661A5D-3466-9BB4-7F90-722C5D6B2AF4}"/>
              </a:ext>
            </a:extLst>
          </p:cNvPr>
          <p:cNvSpPr txBox="1"/>
          <p:nvPr/>
        </p:nvSpPr>
        <p:spPr>
          <a:xfrm>
            <a:off x="9257734" y="2423701"/>
            <a:ext cx="935031"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9.9%</a:t>
            </a:r>
          </a:p>
        </p:txBody>
      </p:sp>
      <p:sp>
        <p:nvSpPr>
          <p:cNvPr id="30" name="Up Arrow 29">
            <a:extLst>
              <a:ext uri="{FF2B5EF4-FFF2-40B4-BE49-F238E27FC236}">
                <a16:creationId xmlns:a16="http://schemas.microsoft.com/office/drawing/2014/main" id="{67DF82EF-28F0-7AA6-2856-7B8833B21542}"/>
              </a:ext>
            </a:extLst>
          </p:cNvPr>
          <p:cNvSpPr/>
          <p:nvPr/>
        </p:nvSpPr>
        <p:spPr>
          <a:xfrm>
            <a:off x="9915056" y="2122635"/>
            <a:ext cx="270572" cy="394855"/>
          </a:xfrm>
          <a:prstGeom prst="upArrow">
            <a:avLst/>
          </a:prstGeom>
          <a:solidFill>
            <a:srgbClr val="28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p Arrow 30">
            <a:extLst>
              <a:ext uri="{FF2B5EF4-FFF2-40B4-BE49-F238E27FC236}">
                <a16:creationId xmlns:a16="http://schemas.microsoft.com/office/drawing/2014/main" id="{6BB31B92-7BA3-7CCF-FBC2-E7DA3A9C593E}"/>
              </a:ext>
            </a:extLst>
          </p:cNvPr>
          <p:cNvSpPr/>
          <p:nvPr/>
        </p:nvSpPr>
        <p:spPr>
          <a:xfrm>
            <a:off x="10763898" y="2129414"/>
            <a:ext cx="270572" cy="394855"/>
          </a:xfrm>
          <a:prstGeom prst="upArrow">
            <a:avLst/>
          </a:prstGeom>
          <a:solidFill>
            <a:srgbClr val="2E7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Up Arrow 31">
            <a:extLst>
              <a:ext uri="{FF2B5EF4-FFF2-40B4-BE49-F238E27FC236}">
                <a16:creationId xmlns:a16="http://schemas.microsoft.com/office/drawing/2014/main" id="{AD7AEBDB-60AE-03EC-F601-2AB5C534FE6D}"/>
              </a:ext>
            </a:extLst>
          </p:cNvPr>
          <p:cNvSpPr/>
          <p:nvPr/>
        </p:nvSpPr>
        <p:spPr>
          <a:xfrm>
            <a:off x="11600309" y="2137880"/>
            <a:ext cx="270572" cy="394855"/>
          </a:xfrm>
          <a:prstGeom prst="upArrow">
            <a:avLst/>
          </a:prstGeom>
          <a:solidFill>
            <a:srgbClr val="D83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D5530D67-3FB2-8509-77ED-C1630E625A24}"/>
              </a:ext>
            </a:extLst>
          </p:cNvPr>
          <p:cNvSpPr txBox="1"/>
          <p:nvPr/>
        </p:nvSpPr>
        <p:spPr>
          <a:xfrm>
            <a:off x="10878876" y="2429931"/>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6.6%</a:t>
            </a:r>
          </a:p>
        </p:txBody>
      </p:sp>
      <p:sp>
        <p:nvSpPr>
          <p:cNvPr id="34" name="TextBox 33">
            <a:extLst>
              <a:ext uri="{FF2B5EF4-FFF2-40B4-BE49-F238E27FC236}">
                <a16:creationId xmlns:a16="http://schemas.microsoft.com/office/drawing/2014/main" id="{CB4D862A-F15B-451C-E693-CAB88863F43C}"/>
              </a:ext>
            </a:extLst>
          </p:cNvPr>
          <p:cNvSpPr txBox="1"/>
          <p:nvPr/>
        </p:nvSpPr>
        <p:spPr>
          <a:xfrm>
            <a:off x="10896746" y="3233191"/>
            <a:ext cx="1077810"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0.9%</a:t>
            </a:r>
          </a:p>
        </p:txBody>
      </p:sp>
      <p:sp>
        <p:nvSpPr>
          <p:cNvPr id="35" name="TextBox 34">
            <a:extLst>
              <a:ext uri="{FF2B5EF4-FFF2-40B4-BE49-F238E27FC236}">
                <a16:creationId xmlns:a16="http://schemas.microsoft.com/office/drawing/2014/main" id="{CACDC40D-30C5-FEFB-9074-3D49A9024824}"/>
              </a:ext>
            </a:extLst>
          </p:cNvPr>
          <p:cNvSpPr txBox="1"/>
          <p:nvPr/>
        </p:nvSpPr>
        <p:spPr>
          <a:xfrm>
            <a:off x="8057325" y="4958600"/>
            <a:ext cx="1377620" cy="1169551"/>
          </a:xfrm>
          <a:prstGeom prst="rect">
            <a:avLst/>
          </a:prstGeom>
          <a:noFill/>
        </p:spPr>
        <p:txBody>
          <a:bodyPr wrap="square" rtlCol="0">
            <a:spAutoFit/>
          </a:bodyPr>
          <a:lstStyle/>
          <a:p>
            <a:r>
              <a:rPr lang="en-US" sz="1400" b="1" dirty="0">
                <a:latin typeface="Arial Nova" panose="020B0504020202020204" pitchFamily="34" charset="0"/>
              </a:rPr>
              <a:t>% of residents aged 16+ with no quals / level 4+ quals, 2021</a:t>
            </a:r>
          </a:p>
        </p:txBody>
      </p:sp>
      <p:sp>
        <p:nvSpPr>
          <p:cNvPr id="36" name="TextBox 35">
            <a:extLst>
              <a:ext uri="{FF2B5EF4-FFF2-40B4-BE49-F238E27FC236}">
                <a16:creationId xmlns:a16="http://schemas.microsoft.com/office/drawing/2014/main" id="{88FBA533-9B31-2FB4-E8CA-5E8C513090E0}"/>
              </a:ext>
            </a:extLst>
          </p:cNvPr>
          <p:cNvSpPr txBox="1"/>
          <p:nvPr/>
        </p:nvSpPr>
        <p:spPr>
          <a:xfrm>
            <a:off x="9355943" y="5088101"/>
            <a:ext cx="826967"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13%</a:t>
            </a:r>
          </a:p>
        </p:txBody>
      </p:sp>
      <p:sp>
        <p:nvSpPr>
          <p:cNvPr id="37" name="TextBox 36">
            <a:extLst>
              <a:ext uri="{FF2B5EF4-FFF2-40B4-BE49-F238E27FC236}">
                <a16:creationId xmlns:a16="http://schemas.microsoft.com/office/drawing/2014/main" id="{3C1DE690-D7C6-A179-C334-A40726FDF76B}"/>
              </a:ext>
            </a:extLst>
          </p:cNvPr>
          <p:cNvSpPr txBox="1"/>
          <p:nvPr/>
        </p:nvSpPr>
        <p:spPr>
          <a:xfrm>
            <a:off x="10201781" y="5082545"/>
            <a:ext cx="830809"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21%</a:t>
            </a:r>
          </a:p>
        </p:txBody>
      </p:sp>
      <p:sp>
        <p:nvSpPr>
          <p:cNvPr id="38" name="TextBox 37">
            <a:extLst>
              <a:ext uri="{FF2B5EF4-FFF2-40B4-BE49-F238E27FC236}">
                <a16:creationId xmlns:a16="http://schemas.microsoft.com/office/drawing/2014/main" id="{52087B48-BE64-D6CE-3C62-18363C32BD81}"/>
              </a:ext>
            </a:extLst>
          </p:cNvPr>
          <p:cNvSpPr txBox="1"/>
          <p:nvPr/>
        </p:nvSpPr>
        <p:spPr>
          <a:xfrm>
            <a:off x="11069497" y="5077711"/>
            <a:ext cx="795484"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18%</a:t>
            </a:r>
          </a:p>
        </p:txBody>
      </p:sp>
      <p:sp>
        <p:nvSpPr>
          <p:cNvPr id="39" name="TextBox 38">
            <a:extLst>
              <a:ext uri="{FF2B5EF4-FFF2-40B4-BE49-F238E27FC236}">
                <a16:creationId xmlns:a16="http://schemas.microsoft.com/office/drawing/2014/main" id="{6BE0D1FA-4ED0-30FC-DC64-46CA61406CBE}"/>
              </a:ext>
            </a:extLst>
          </p:cNvPr>
          <p:cNvSpPr txBox="1"/>
          <p:nvPr/>
        </p:nvSpPr>
        <p:spPr>
          <a:xfrm>
            <a:off x="9362869" y="5469103"/>
            <a:ext cx="826967" cy="461665"/>
          </a:xfrm>
          <a:prstGeom prst="rect">
            <a:avLst/>
          </a:prstGeom>
          <a:noFill/>
        </p:spPr>
        <p:txBody>
          <a:bodyPr wrap="square" rtlCol="0">
            <a:spAutoFit/>
          </a:bodyPr>
          <a:lstStyle/>
          <a:p>
            <a:pPr algn="ctr"/>
            <a:r>
              <a:rPr lang="en-US" sz="2400" b="1" dirty="0">
                <a:solidFill>
                  <a:srgbClr val="288036"/>
                </a:solidFill>
                <a:latin typeface="Arial Nova" panose="020B0504020202020204" pitchFamily="34" charset="0"/>
              </a:rPr>
              <a:t>38%</a:t>
            </a:r>
          </a:p>
        </p:txBody>
      </p:sp>
      <p:sp>
        <p:nvSpPr>
          <p:cNvPr id="40" name="TextBox 39">
            <a:extLst>
              <a:ext uri="{FF2B5EF4-FFF2-40B4-BE49-F238E27FC236}">
                <a16:creationId xmlns:a16="http://schemas.microsoft.com/office/drawing/2014/main" id="{30429CE3-F653-4676-C765-6639B33844DC}"/>
              </a:ext>
            </a:extLst>
          </p:cNvPr>
          <p:cNvSpPr txBox="1"/>
          <p:nvPr/>
        </p:nvSpPr>
        <p:spPr>
          <a:xfrm>
            <a:off x="10208707" y="5463547"/>
            <a:ext cx="830809" cy="461665"/>
          </a:xfrm>
          <a:prstGeom prst="rect">
            <a:avLst/>
          </a:prstGeom>
          <a:noFill/>
        </p:spPr>
        <p:txBody>
          <a:bodyPr wrap="square" rtlCol="0">
            <a:spAutoFit/>
          </a:bodyPr>
          <a:lstStyle/>
          <a:p>
            <a:pPr algn="ctr"/>
            <a:r>
              <a:rPr lang="en-US" sz="2400" b="1" dirty="0">
                <a:solidFill>
                  <a:srgbClr val="2E76B9"/>
                </a:solidFill>
                <a:latin typeface="Arial Nova" panose="020B0504020202020204" pitchFamily="34" charset="0"/>
              </a:rPr>
              <a:t>25%</a:t>
            </a:r>
          </a:p>
        </p:txBody>
      </p:sp>
      <p:sp>
        <p:nvSpPr>
          <p:cNvPr id="41" name="TextBox 40">
            <a:extLst>
              <a:ext uri="{FF2B5EF4-FFF2-40B4-BE49-F238E27FC236}">
                <a16:creationId xmlns:a16="http://schemas.microsoft.com/office/drawing/2014/main" id="{E10389CF-09D8-9224-8B71-CBB406CA18FC}"/>
              </a:ext>
            </a:extLst>
          </p:cNvPr>
          <p:cNvSpPr txBox="1"/>
          <p:nvPr/>
        </p:nvSpPr>
        <p:spPr>
          <a:xfrm>
            <a:off x="11076156" y="5471505"/>
            <a:ext cx="795484" cy="461665"/>
          </a:xfrm>
          <a:prstGeom prst="rect">
            <a:avLst/>
          </a:prstGeom>
          <a:noFill/>
        </p:spPr>
        <p:txBody>
          <a:bodyPr wrap="square" rtlCol="0">
            <a:spAutoFit/>
          </a:bodyPr>
          <a:lstStyle/>
          <a:p>
            <a:pPr algn="ctr"/>
            <a:r>
              <a:rPr lang="en-US" sz="2400" b="1" dirty="0">
                <a:solidFill>
                  <a:srgbClr val="D8397E"/>
                </a:solidFill>
                <a:latin typeface="Arial Nova" panose="020B0504020202020204" pitchFamily="34" charset="0"/>
              </a:rPr>
              <a:t>34%</a:t>
            </a:r>
          </a:p>
        </p:txBody>
      </p:sp>
      <p:cxnSp>
        <p:nvCxnSpPr>
          <p:cNvPr id="42" name="Straight Connector 41">
            <a:extLst>
              <a:ext uri="{FF2B5EF4-FFF2-40B4-BE49-F238E27FC236}">
                <a16:creationId xmlns:a16="http://schemas.microsoft.com/office/drawing/2014/main" id="{F1D4DC3F-858E-A307-744F-68B990C14577}"/>
              </a:ext>
            </a:extLst>
          </p:cNvPr>
          <p:cNvCxnSpPr/>
          <p:nvPr/>
        </p:nvCxnSpPr>
        <p:spPr>
          <a:xfrm>
            <a:off x="9468747" y="5513495"/>
            <a:ext cx="574363" cy="0"/>
          </a:xfrm>
          <a:prstGeom prst="line">
            <a:avLst/>
          </a:prstGeom>
          <a:ln w="31750">
            <a:solidFill>
              <a:srgbClr val="28803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CF663D8-BEE6-3978-C1BB-941614287626}"/>
              </a:ext>
            </a:extLst>
          </p:cNvPr>
          <p:cNvCxnSpPr/>
          <p:nvPr/>
        </p:nvCxnSpPr>
        <p:spPr>
          <a:xfrm>
            <a:off x="10317342" y="5510030"/>
            <a:ext cx="574363" cy="0"/>
          </a:xfrm>
          <a:prstGeom prst="line">
            <a:avLst/>
          </a:prstGeom>
          <a:ln w="31750">
            <a:solidFill>
              <a:srgbClr val="2E76B9"/>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819FB07-5ECF-9E5D-8CCC-00C625B2EB8F}"/>
              </a:ext>
            </a:extLst>
          </p:cNvPr>
          <p:cNvCxnSpPr/>
          <p:nvPr/>
        </p:nvCxnSpPr>
        <p:spPr>
          <a:xfrm>
            <a:off x="11186717" y="5506565"/>
            <a:ext cx="574363" cy="0"/>
          </a:xfrm>
          <a:prstGeom prst="line">
            <a:avLst/>
          </a:prstGeom>
          <a:ln w="31750">
            <a:solidFill>
              <a:srgbClr val="D8397E"/>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A449E4B-8C7D-42F1-8267-9159E64CCD0C}"/>
              </a:ext>
            </a:extLst>
          </p:cNvPr>
          <p:cNvSpPr/>
          <p:nvPr/>
        </p:nvSpPr>
        <p:spPr>
          <a:xfrm>
            <a:off x="269034" y="520593"/>
            <a:ext cx="11657757" cy="950617"/>
          </a:xfrm>
          <a:prstGeom prst="rect">
            <a:avLst/>
          </a:prstGeom>
          <a:solidFill>
            <a:srgbClr val="288036"/>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FE7645C3-468A-9742-1135-E40AFF6D9ABA}"/>
              </a:ext>
            </a:extLst>
          </p:cNvPr>
          <p:cNvSpPr txBox="1"/>
          <p:nvPr/>
        </p:nvSpPr>
        <p:spPr>
          <a:xfrm>
            <a:off x="271783" y="518217"/>
            <a:ext cx="5656406" cy="954107"/>
          </a:xfrm>
          <a:prstGeom prst="rect">
            <a:avLst/>
          </a:prstGeom>
          <a:noFill/>
        </p:spPr>
        <p:txBody>
          <a:bodyPr wrap="square" rtlCol="0">
            <a:spAutoFit/>
          </a:bodyPr>
          <a:lstStyle/>
          <a:p>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LOCAL LEARNING COMMUNITY - DEMOGRAPHICS</a:t>
            </a:r>
          </a:p>
        </p:txBody>
      </p:sp>
      <p:sp>
        <p:nvSpPr>
          <p:cNvPr id="22" name="TextBox 21">
            <a:extLst>
              <a:ext uri="{FF2B5EF4-FFF2-40B4-BE49-F238E27FC236}">
                <a16:creationId xmlns:a16="http://schemas.microsoft.com/office/drawing/2014/main" id="{235432B7-2A59-839C-5706-F14AF51BF16E}"/>
              </a:ext>
            </a:extLst>
          </p:cNvPr>
          <p:cNvSpPr txBox="1"/>
          <p:nvPr/>
        </p:nvSpPr>
        <p:spPr>
          <a:xfrm>
            <a:off x="8220456" y="712264"/>
            <a:ext cx="2727029" cy="523220"/>
          </a:xfrm>
          <a:prstGeom prst="rect">
            <a:avLst/>
          </a:prstGeom>
          <a:noFill/>
        </p:spPr>
        <p:txBody>
          <a:bodyPr wrap="square" rtlCol="0">
            <a:spAutoFit/>
          </a:bodyPr>
          <a:lstStyle/>
          <a:p>
            <a:pPr algn="r"/>
            <a:r>
              <a:rPr lang="en-US" sz="2800" dirty="0">
                <a:solidFill>
                  <a:schemeClr val="bg1"/>
                </a:solidFill>
                <a:latin typeface="Arial Nova" panose="020B0504020202020204" pitchFamily="34" charset="0"/>
                <a:ea typeface="Segoe UI Historic" panose="020B0502040204020203" pitchFamily="34" charset="0"/>
                <a:cs typeface="Segoe UI Historic" panose="020B0502040204020203" pitchFamily="34" charset="0"/>
              </a:rPr>
              <a:t>RUTLAND</a:t>
            </a:r>
          </a:p>
        </p:txBody>
      </p:sp>
      <p:pic>
        <p:nvPicPr>
          <p:cNvPr id="6" name="Picture 5">
            <a:extLst>
              <a:ext uri="{FF2B5EF4-FFF2-40B4-BE49-F238E27FC236}">
                <a16:creationId xmlns:a16="http://schemas.microsoft.com/office/drawing/2014/main" id="{D0E23DC4-2868-3B19-C859-EB2EE2557FBB}"/>
              </a:ext>
            </a:extLst>
          </p:cNvPr>
          <p:cNvPicPr>
            <a:picLocks noChangeAspect="1"/>
          </p:cNvPicPr>
          <p:nvPr/>
        </p:nvPicPr>
        <p:blipFill>
          <a:blip r:embed="rId5"/>
          <a:stretch>
            <a:fillRect/>
          </a:stretch>
        </p:blipFill>
        <p:spPr>
          <a:xfrm>
            <a:off x="9339286" y="1491828"/>
            <a:ext cx="837277" cy="837277"/>
          </a:xfrm>
          <a:prstGeom prst="rect">
            <a:avLst/>
          </a:prstGeom>
        </p:spPr>
      </p:pic>
      <p:pic>
        <p:nvPicPr>
          <p:cNvPr id="7" name="Picture 6">
            <a:extLst>
              <a:ext uri="{FF2B5EF4-FFF2-40B4-BE49-F238E27FC236}">
                <a16:creationId xmlns:a16="http://schemas.microsoft.com/office/drawing/2014/main" id="{955FC3C7-4560-9AAC-C2CF-21AA3B4DB31D}"/>
              </a:ext>
            </a:extLst>
          </p:cNvPr>
          <p:cNvPicPr>
            <a:picLocks noChangeAspect="1"/>
          </p:cNvPicPr>
          <p:nvPr/>
        </p:nvPicPr>
        <p:blipFill>
          <a:blip r:embed="rId5">
            <a:biLevel thresh="25000"/>
          </a:blip>
          <a:stretch>
            <a:fillRect/>
          </a:stretch>
        </p:blipFill>
        <p:spPr>
          <a:xfrm>
            <a:off x="10905445" y="493419"/>
            <a:ext cx="983135" cy="983135"/>
          </a:xfrm>
          <a:prstGeom prst="rect">
            <a:avLst/>
          </a:prstGeom>
        </p:spPr>
      </p:pic>
      <p:pic>
        <p:nvPicPr>
          <p:cNvPr id="15" name="Picture 14">
            <a:extLst>
              <a:ext uri="{FF2B5EF4-FFF2-40B4-BE49-F238E27FC236}">
                <a16:creationId xmlns:a16="http://schemas.microsoft.com/office/drawing/2014/main" id="{70D32D94-E919-11E7-1A5D-701007C72831}"/>
              </a:ext>
            </a:extLst>
          </p:cNvPr>
          <p:cNvPicPr>
            <a:picLocks noChangeAspect="1"/>
          </p:cNvPicPr>
          <p:nvPr/>
        </p:nvPicPr>
        <p:blipFill>
          <a:blip r:embed="rId6"/>
          <a:stretch>
            <a:fillRect/>
          </a:stretch>
        </p:blipFill>
        <p:spPr>
          <a:xfrm>
            <a:off x="10312811" y="1584734"/>
            <a:ext cx="522054" cy="703477"/>
          </a:xfrm>
          <a:prstGeom prst="rect">
            <a:avLst/>
          </a:prstGeom>
        </p:spPr>
      </p:pic>
    </p:spTree>
    <p:extLst>
      <p:ext uri="{BB962C8B-B14F-4D97-AF65-F5344CB8AC3E}">
        <p14:creationId xmlns:p14="http://schemas.microsoft.com/office/powerpoint/2010/main" val="3295730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3BB6A352898148866A8E325BD68C78" ma:contentTypeVersion="15" ma:contentTypeDescription="Create a new document." ma:contentTypeScope="" ma:versionID="857b5bdf80b049fd7a9ec9508350e675">
  <xsd:schema xmlns:xsd="http://www.w3.org/2001/XMLSchema" xmlns:xs="http://www.w3.org/2001/XMLSchema" xmlns:p="http://schemas.microsoft.com/office/2006/metadata/properties" xmlns:ns2="09198939-19cb-4783-87ba-3c6b8ba5da82" xmlns:ns3="a360051c-b674-41d0-954e-aad47a927a3a" targetNamespace="http://schemas.microsoft.com/office/2006/metadata/properties" ma:root="true" ma:fieldsID="5b9148407aa34cfffdb7ac0b23212008" ns2:_="" ns3:_="">
    <xsd:import namespace="09198939-19cb-4783-87ba-3c6b8ba5da82"/>
    <xsd:import namespace="a360051c-b674-41d0-954e-aad47a927a3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198939-19cb-4783-87ba-3c6b8ba5da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0cb4337f-889a-49cc-a650-7850101ac6d7"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360051c-b674-41d0-954e-aad47a927a3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50e9d7b9-c6c0-4b7e-a3c8-b3427159c03a}" ma:internalName="TaxCatchAll" ma:showField="CatchAllData" ma:web="a360051c-b674-41d0-954e-aad47a927a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360051c-b674-41d0-954e-aad47a927a3a" xsi:nil="true"/>
    <lcf76f155ced4ddcb4097134ff3c332f xmlns="09198939-19cb-4783-87ba-3c6b8ba5da8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3706BB1-AEB9-4F62-8035-0D6CD138728A}"/>
</file>

<file path=customXml/itemProps2.xml><?xml version="1.0" encoding="utf-8"?>
<ds:datastoreItem xmlns:ds="http://schemas.openxmlformats.org/officeDocument/2006/customXml" ds:itemID="{1AFD09D6-D55A-4A48-8875-34595861CAB9}"/>
</file>

<file path=customXml/itemProps3.xml><?xml version="1.0" encoding="utf-8"?>
<ds:datastoreItem xmlns:ds="http://schemas.openxmlformats.org/officeDocument/2006/customXml" ds:itemID="{DD7E557E-C4DD-4CB1-B42A-27A279F34EE2}"/>
</file>

<file path=docProps/app.xml><?xml version="1.0" encoding="utf-8"?>
<Properties xmlns="http://schemas.openxmlformats.org/officeDocument/2006/extended-properties" xmlns:vt="http://schemas.openxmlformats.org/officeDocument/2006/docPropsVTypes">
  <TotalTime>13556</TotalTime>
  <Words>16013</Words>
  <Application>Microsoft Macintosh PowerPoint</Application>
  <PresentationFormat>Widescreen</PresentationFormat>
  <Paragraphs>1555</Paragraphs>
  <Slides>56</Slides>
  <Notes>38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Arial Nova</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Peacock</dc:creator>
  <cp:lastModifiedBy>Adam Peacock</cp:lastModifiedBy>
  <cp:revision>506</cp:revision>
  <cp:lastPrinted>2023-04-18T08:46:30Z</cp:lastPrinted>
  <dcterms:created xsi:type="dcterms:W3CDTF">2022-04-12T11:55:21Z</dcterms:created>
  <dcterms:modified xsi:type="dcterms:W3CDTF">2023-06-13T15:27:07Z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0x0101004E3BB6A352898148866A8E325BD68C78</vt:lpwstr>
  </property>
</Properties>
</file>