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684" r:id="rId2"/>
    <p:sldId id="741" r:id="rId3"/>
    <p:sldId id="688" r:id="rId4"/>
    <p:sldId id="695" r:id="rId5"/>
    <p:sldId id="759" r:id="rId6"/>
    <p:sldId id="686" r:id="rId7"/>
    <p:sldId id="704" r:id="rId8"/>
    <p:sldId id="693" r:id="rId9"/>
    <p:sldId id="750" r:id="rId10"/>
    <p:sldId id="727" r:id="rId11"/>
    <p:sldId id="751" r:id="rId12"/>
    <p:sldId id="736" r:id="rId13"/>
    <p:sldId id="730" r:id="rId14"/>
    <p:sldId id="670" r:id="rId15"/>
    <p:sldId id="729" r:id="rId16"/>
    <p:sldId id="671" r:id="rId17"/>
    <p:sldId id="731" r:id="rId18"/>
    <p:sldId id="685" r:id="rId19"/>
    <p:sldId id="732" r:id="rId20"/>
    <p:sldId id="725" r:id="rId21"/>
    <p:sldId id="678" r:id="rId22"/>
    <p:sldId id="680" r:id="rId23"/>
    <p:sldId id="766" r:id="rId24"/>
    <p:sldId id="689" r:id="rId25"/>
    <p:sldId id="752" r:id="rId26"/>
    <p:sldId id="666" r:id="rId27"/>
    <p:sldId id="722" r:id="rId28"/>
    <p:sldId id="721" r:id="rId29"/>
    <p:sldId id="723" r:id="rId30"/>
    <p:sldId id="667" r:id="rId31"/>
    <p:sldId id="669" r:id="rId32"/>
    <p:sldId id="753" r:id="rId33"/>
    <p:sldId id="699" r:id="rId34"/>
    <p:sldId id="679" r:id="rId35"/>
    <p:sldId id="673" r:id="rId36"/>
    <p:sldId id="754" r:id="rId37"/>
    <p:sldId id="674" r:id="rId38"/>
    <p:sldId id="675" r:id="rId39"/>
    <p:sldId id="755" r:id="rId40"/>
    <p:sldId id="676" r:id="rId41"/>
    <p:sldId id="756" r:id="rId42"/>
    <p:sldId id="677" r:id="rId43"/>
    <p:sldId id="698" r:id="rId44"/>
    <p:sldId id="687" r:id="rId45"/>
    <p:sldId id="726" r:id="rId46"/>
    <p:sldId id="694" r:id="rId47"/>
    <p:sldId id="757" r:id="rId48"/>
    <p:sldId id="737" r:id="rId49"/>
    <p:sldId id="760" r:id="rId50"/>
    <p:sldId id="761" r:id="rId51"/>
    <p:sldId id="701" r:id="rId52"/>
    <p:sldId id="720" r:id="rId53"/>
    <p:sldId id="762" r:id="rId54"/>
    <p:sldId id="763" r:id="rId55"/>
    <p:sldId id="764" r:id="rId56"/>
    <p:sldId id="765" r:id="rId57"/>
    <p:sldId id="718" r:id="rId5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9A4"/>
    <a:srgbClr val="2E78BD"/>
    <a:srgbClr val="288037"/>
    <a:srgbClr val="9465B9"/>
    <a:srgbClr val="44536B"/>
    <a:srgbClr val="EC9E3C"/>
    <a:srgbClr val="D8397E"/>
    <a:srgbClr val="2D99A5"/>
    <a:srgbClr val="C8E6E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8"/>
    <p:restoredTop sz="94059" autoAdjust="0"/>
  </p:normalViewPr>
  <p:slideViewPr>
    <p:cSldViewPr snapToGrid="0" snapToObjects="1">
      <p:cViewPr varScale="1">
        <p:scale>
          <a:sx n="104" d="100"/>
          <a:sy n="104" d="100"/>
        </p:scale>
        <p:origin x="11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32B27AF-BAF7-4248-81F6-6FF0452E3FE6}" type="datetimeFigureOut">
              <a:rPr lang="en-US" smtClean="0"/>
              <a:t>7/4/2025</a:t>
            </a:fld>
            <a:endParaRPr lang="en-US"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139E8224-EC57-1849-99DF-07DF088F2A4F}" type="slidenum">
              <a:rPr lang="en-US" smtClean="0"/>
              <a:t>‹#›</a:t>
            </a:fld>
            <a:endParaRPr lang="en-US" dirty="0"/>
          </a:p>
        </p:txBody>
      </p:sp>
    </p:spTree>
    <p:extLst>
      <p:ext uri="{BB962C8B-B14F-4D97-AF65-F5344CB8AC3E}">
        <p14:creationId xmlns:p14="http://schemas.microsoft.com/office/powerpoint/2010/main" val="149872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a:t>
            </a:fld>
            <a:endParaRPr lang="en-US" dirty="0"/>
          </a:p>
        </p:txBody>
      </p:sp>
    </p:spTree>
    <p:extLst>
      <p:ext uri="{BB962C8B-B14F-4D97-AF65-F5344CB8AC3E}">
        <p14:creationId xmlns:p14="http://schemas.microsoft.com/office/powerpoint/2010/main" val="152909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10</a:t>
            </a:fld>
            <a:endParaRPr lang="en-US" dirty="0"/>
          </a:p>
        </p:txBody>
      </p:sp>
    </p:spTree>
    <p:extLst>
      <p:ext uri="{BB962C8B-B14F-4D97-AF65-F5344CB8AC3E}">
        <p14:creationId xmlns:p14="http://schemas.microsoft.com/office/powerpoint/2010/main" val="139775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11</a:t>
            </a:fld>
            <a:endParaRPr lang="en-US" dirty="0"/>
          </a:p>
        </p:txBody>
      </p:sp>
    </p:spTree>
    <p:extLst>
      <p:ext uri="{BB962C8B-B14F-4D97-AF65-F5344CB8AC3E}">
        <p14:creationId xmlns:p14="http://schemas.microsoft.com/office/powerpoint/2010/main" val="108623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12</a:t>
            </a:fld>
            <a:endParaRPr lang="en-US" dirty="0"/>
          </a:p>
        </p:txBody>
      </p:sp>
    </p:spTree>
    <p:extLst>
      <p:ext uri="{BB962C8B-B14F-4D97-AF65-F5344CB8AC3E}">
        <p14:creationId xmlns:p14="http://schemas.microsoft.com/office/powerpoint/2010/main" val="424163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13</a:t>
            </a:fld>
            <a:endParaRPr lang="en-US" dirty="0"/>
          </a:p>
        </p:txBody>
      </p:sp>
    </p:spTree>
    <p:extLst>
      <p:ext uri="{BB962C8B-B14F-4D97-AF65-F5344CB8AC3E}">
        <p14:creationId xmlns:p14="http://schemas.microsoft.com/office/powerpoint/2010/main" val="176456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14</a:t>
            </a:fld>
            <a:endParaRPr lang="en-US" dirty="0"/>
          </a:p>
        </p:txBody>
      </p:sp>
    </p:spTree>
    <p:extLst>
      <p:ext uri="{BB962C8B-B14F-4D97-AF65-F5344CB8AC3E}">
        <p14:creationId xmlns:p14="http://schemas.microsoft.com/office/powerpoint/2010/main" val="404140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15</a:t>
            </a:fld>
            <a:endParaRPr lang="en-US" dirty="0"/>
          </a:p>
        </p:txBody>
      </p:sp>
    </p:spTree>
    <p:extLst>
      <p:ext uri="{BB962C8B-B14F-4D97-AF65-F5344CB8AC3E}">
        <p14:creationId xmlns:p14="http://schemas.microsoft.com/office/powerpoint/2010/main" val="238697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show split at SSA of residents doing an apprenticeship through a national provider</a:t>
            </a:r>
          </a:p>
        </p:txBody>
      </p:sp>
      <p:sp>
        <p:nvSpPr>
          <p:cNvPr id="4" name="Slide Number Placeholder 3"/>
          <p:cNvSpPr>
            <a:spLocks noGrp="1"/>
          </p:cNvSpPr>
          <p:nvPr>
            <p:ph type="sldNum" sz="quarter" idx="5"/>
          </p:nvPr>
        </p:nvSpPr>
        <p:spPr/>
        <p:txBody>
          <a:bodyPr/>
          <a:lstStyle/>
          <a:p>
            <a:fld id="{139E8224-EC57-1849-99DF-07DF088F2A4F}" type="slidenum">
              <a:rPr lang="en-US" smtClean="0"/>
              <a:t>16</a:t>
            </a:fld>
            <a:endParaRPr lang="en-US" dirty="0"/>
          </a:p>
        </p:txBody>
      </p:sp>
    </p:spTree>
    <p:extLst>
      <p:ext uri="{BB962C8B-B14F-4D97-AF65-F5344CB8AC3E}">
        <p14:creationId xmlns:p14="http://schemas.microsoft.com/office/powerpoint/2010/main" val="560033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17</a:t>
            </a:fld>
            <a:endParaRPr lang="en-US" dirty="0"/>
          </a:p>
        </p:txBody>
      </p:sp>
    </p:spTree>
    <p:extLst>
      <p:ext uri="{BB962C8B-B14F-4D97-AF65-F5344CB8AC3E}">
        <p14:creationId xmlns:p14="http://schemas.microsoft.com/office/powerpoint/2010/main" val="294130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18</a:t>
            </a:fld>
            <a:endParaRPr lang="en-US" dirty="0"/>
          </a:p>
        </p:txBody>
      </p:sp>
    </p:spTree>
    <p:extLst>
      <p:ext uri="{BB962C8B-B14F-4D97-AF65-F5344CB8AC3E}">
        <p14:creationId xmlns:p14="http://schemas.microsoft.com/office/powerpoint/2010/main" val="183916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19</a:t>
            </a:fld>
            <a:endParaRPr lang="en-US" dirty="0"/>
          </a:p>
        </p:txBody>
      </p:sp>
    </p:spTree>
    <p:extLst>
      <p:ext uri="{BB962C8B-B14F-4D97-AF65-F5344CB8AC3E}">
        <p14:creationId xmlns:p14="http://schemas.microsoft.com/office/powerpoint/2010/main" val="262506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a:t>
            </a:fld>
            <a:endParaRPr lang="en-US" dirty="0"/>
          </a:p>
        </p:txBody>
      </p:sp>
    </p:spTree>
    <p:extLst>
      <p:ext uri="{BB962C8B-B14F-4D97-AF65-F5344CB8AC3E}">
        <p14:creationId xmlns:p14="http://schemas.microsoft.com/office/powerpoint/2010/main" val="4265041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20</a:t>
            </a:fld>
            <a:endParaRPr lang="en-US" dirty="0"/>
          </a:p>
        </p:txBody>
      </p:sp>
    </p:spTree>
    <p:extLst>
      <p:ext uri="{BB962C8B-B14F-4D97-AF65-F5344CB8AC3E}">
        <p14:creationId xmlns:p14="http://schemas.microsoft.com/office/powerpoint/2010/main" val="328722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21</a:t>
            </a:fld>
            <a:endParaRPr lang="en-US" dirty="0"/>
          </a:p>
        </p:txBody>
      </p:sp>
    </p:spTree>
    <p:extLst>
      <p:ext uri="{BB962C8B-B14F-4D97-AF65-F5344CB8AC3E}">
        <p14:creationId xmlns:p14="http://schemas.microsoft.com/office/powerpoint/2010/main" val="231658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22</a:t>
            </a:fld>
            <a:endParaRPr lang="en-US" dirty="0"/>
          </a:p>
        </p:txBody>
      </p:sp>
    </p:spTree>
    <p:extLst>
      <p:ext uri="{BB962C8B-B14F-4D97-AF65-F5344CB8AC3E}">
        <p14:creationId xmlns:p14="http://schemas.microsoft.com/office/powerpoint/2010/main" val="313693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23</a:t>
            </a:fld>
            <a:endParaRPr lang="en-US" dirty="0"/>
          </a:p>
        </p:txBody>
      </p:sp>
    </p:spTree>
    <p:extLst>
      <p:ext uri="{BB962C8B-B14F-4D97-AF65-F5344CB8AC3E}">
        <p14:creationId xmlns:p14="http://schemas.microsoft.com/office/powerpoint/2010/main" val="390923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24</a:t>
            </a:fld>
            <a:endParaRPr lang="en-US" dirty="0"/>
          </a:p>
        </p:txBody>
      </p:sp>
    </p:spTree>
    <p:extLst>
      <p:ext uri="{BB962C8B-B14F-4D97-AF65-F5344CB8AC3E}">
        <p14:creationId xmlns:p14="http://schemas.microsoft.com/office/powerpoint/2010/main" val="62886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25</a:t>
            </a:fld>
            <a:endParaRPr lang="en-US" dirty="0"/>
          </a:p>
        </p:txBody>
      </p:sp>
    </p:spTree>
    <p:extLst>
      <p:ext uri="{BB962C8B-B14F-4D97-AF65-F5344CB8AC3E}">
        <p14:creationId xmlns:p14="http://schemas.microsoft.com/office/powerpoint/2010/main" val="255375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26</a:t>
            </a:fld>
            <a:endParaRPr lang="en-US" dirty="0"/>
          </a:p>
        </p:txBody>
      </p:sp>
    </p:spTree>
    <p:extLst>
      <p:ext uri="{BB962C8B-B14F-4D97-AF65-F5344CB8AC3E}">
        <p14:creationId xmlns:p14="http://schemas.microsoft.com/office/powerpoint/2010/main" val="4242782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27</a:t>
            </a:fld>
            <a:endParaRPr lang="en-US" dirty="0"/>
          </a:p>
        </p:txBody>
      </p:sp>
    </p:spTree>
    <p:extLst>
      <p:ext uri="{BB962C8B-B14F-4D97-AF65-F5344CB8AC3E}">
        <p14:creationId xmlns:p14="http://schemas.microsoft.com/office/powerpoint/2010/main" val="3187444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28</a:t>
            </a:fld>
            <a:endParaRPr lang="en-US" dirty="0"/>
          </a:p>
        </p:txBody>
      </p:sp>
    </p:spTree>
    <p:extLst>
      <p:ext uri="{BB962C8B-B14F-4D97-AF65-F5344CB8AC3E}">
        <p14:creationId xmlns:p14="http://schemas.microsoft.com/office/powerpoint/2010/main" val="2647219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29</a:t>
            </a:fld>
            <a:endParaRPr lang="en-US" dirty="0"/>
          </a:p>
        </p:txBody>
      </p:sp>
    </p:spTree>
    <p:extLst>
      <p:ext uri="{BB962C8B-B14F-4D97-AF65-F5344CB8AC3E}">
        <p14:creationId xmlns:p14="http://schemas.microsoft.com/office/powerpoint/2010/main" val="229503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a:t>
            </a:fld>
            <a:endParaRPr lang="en-US" dirty="0"/>
          </a:p>
        </p:txBody>
      </p:sp>
    </p:spTree>
    <p:extLst>
      <p:ext uri="{BB962C8B-B14F-4D97-AF65-F5344CB8AC3E}">
        <p14:creationId xmlns:p14="http://schemas.microsoft.com/office/powerpoint/2010/main" val="1352065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30</a:t>
            </a:fld>
            <a:endParaRPr lang="en-US" dirty="0"/>
          </a:p>
        </p:txBody>
      </p:sp>
    </p:spTree>
    <p:extLst>
      <p:ext uri="{BB962C8B-B14F-4D97-AF65-F5344CB8AC3E}">
        <p14:creationId xmlns:p14="http://schemas.microsoft.com/office/powerpoint/2010/main" val="3529684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31</a:t>
            </a:fld>
            <a:endParaRPr lang="en-US" dirty="0"/>
          </a:p>
        </p:txBody>
      </p:sp>
    </p:spTree>
    <p:extLst>
      <p:ext uri="{BB962C8B-B14F-4D97-AF65-F5344CB8AC3E}">
        <p14:creationId xmlns:p14="http://schemas.microsoft.com/office/powerpoint/2010/main" val="1119455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32</a:t>
            </a:fld>
            <a:endParaRPr lang="en-US" dirty="0"/>
          </a:p>
        </p:txBody>
      </p:sp>
    </p:spTree>
    <p:extLst>
      <p:ext uri="{BB962C8B-B14F-4D97-AF65-F5344CB8AC3E}">
        <p14:creationId xmlns:p14="http://schemas.microsoft.com/office/powerpoint/2010/main" val="3973614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3BCB-8712-6E3D-E0C7-5AC0019C2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6AEBC-AED3-D86B-4E44-6E6F6080A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72421-A0FA-3B01-5D01-C1F73D2B35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E8FA1D-FD6A-6F3E-D963-EE169529A95C}"/>
              </a:ext>
            </a:extLst>
          </p:cNvPr>
          <p:cNvSpPr>
            <a:spLocks noGrp="1"/>
          </p:cNvSpPr>
          <p:nvPr>
            <p:ph type="sldNum" sz="quarter" idx="5"/>
          </p:nvPr>
        </p:nvSpPr>
        <p:spPr/>
        <p:txBody>
          <a:bodyPr/>
          <a:lstStyle/>
          <a:p>
            <a:fld id="{139E8224-EC57-1849-99DF-07DF088F2A4F}" type="slidenum">
              <a:rPr lang="en-US" smtClean="0"/>
              <a:t>33</a:t>
            </a:fld>
            <a:endParaRPr lang="en-US" dirty="0"/>
          </a:p>
        </p:txBody>
      </p:sp>
    </p:spTree>
    <p:extLst>
      <p:ext uri="{BB962C8B-B14F-4D97-AF65-F5344CB8AC3E}">
        <p14:creationId xmlns:p14="http://schemas.microsoft.com/office/powerpoint/2010/main" val="1831860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34</a:t>
            </a:fld>
            <a:endParaRPr lang="en-US" dirty="0"/>
          </a:p>
        </p:txBody>
      </p:sp>
    </p:spTree>
    <p:extLst>
      <p:ext uri="{BB962C8B-B14F-4D97-AF65-F5344CB8AC3E}">
        <p14:creationId xmlns:p14="http://schemas.microsoft.com/office/powerpoint/2010/main" val="1049120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35</a:t>
            </a:fld>
            <a:endParaRPr lang="en-US" dirty="0"/>
          </a:p>
        </p:txBody>
      </p:sp>
    </p:spTree>
    <p:extLst>
      <p:ext uri="{BB962C8B-B14F-4D97-AF65-F5344CB8AC3E}">
        <p14:creationId xmlns:p14="http://schemas.microsoft.com/office/powerpoint/2010/main" val="2690060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36</a:t>
            </a:fld>
            <a:endParaRPr lang="en-US" dirty="0"/>
          </a:p>
        </p:txBody>
      </p:sp>
    </p:spTree>
    <p:extLst>
      <p:ext uri="{BB962C8B-B14F-4D97-AF65-F5344CB8AC3E}">
        <p14:creationId xmlns:p14="http://schemas.microsoft.com/office/powerpoint/2010/main" val="3654923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37</a:t>
            </a:fld>
            <a:endParaRPr lang="en-US" dirty="0"/>
          </a:p>
        </p:txBody>
      </p:sp>
    </p:spTree>
    <p:extLst>
      <p:ext uri="{BB962C8B-B14F-4D97-AF65-F5344CB8AC3E}">
        <p14:creationId xmlns:p14="http://schemas.microsoft.com/office/powerpoint/2010/main" val="2099239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38</a:t>
            </a:fld>
            <a:endParaRPr lang="en-US" dirty="0"/>
          </a:p>
        </p:txBody>
      </p:sp>
    </p:spTree>
    <p:extLst>
      <p:ext uri="{BB962C8B-B14F-4D97-AF65-F5344CB8AC3E}">
        <p14:creationId xmlns:p14="http://schemas.microsoft.com/office/powerpoint/2010/main" val="2925056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39</a:t>
            </a:fld>
            <a:endParaRPr lang="en-US" dirty="0"/>
          </a:p>
        </p:txBody>
      </p:sp>
    </p:spTree>
    <p:extLst>
      <p:ext uri="{BB962C8B-B14F-4D97-AF65-F5344CB8AC3E}">
        <p14:creationId xmlns:p14="http://schemas.microsoft.com/office/powerpoint/2010/main" val="57401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a:t>
            </a:fld>
            <a:endParaRPr lang="en-US" dirty="0"/>
          </a:p>
        </p:txBody>
      </p:sp>
    </p:spTree>
    <p:extLst>
      <p:ext uri="{BB962C8B-B14F-4D97-AF65-F5344CB8AC3E}">
        <p14:creationId xmlns:p14="http://schemas.microsoft.com/office/powerpoint/2010/main" val="43158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40</a:t>
            </a:fld>
            <a:endParaRPr lang="en-US" dirty="0"/>
          </a:p>
        </p:txBody>
      </p:sp>
    </p:spTree>
    <p:extLst>
      <p:ext uri="{BB962C8B-B14F-4D97-AF65-F5344CB8AC3E}">
        <p14:creationId xmlns:p14="http://schemas.microsoft.com/office/powerpoint/2010/main" val="2494919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41</a:t>
            </a:fld>
            <a:endParaRPr lang="en-US" dirty="0"/>
          </a:p>
        </p:txBody>
      </p:sp>
    </p:spTree>
    <p:extLst>
      <p:ext uri="{BB962C8B-B14F-4D97-AF65-F5344CB8AC3E}">
        <p14:creationId xmlns:p14="http://schemas.microsoft.com/office/powerpoint/2010/main" val="743112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42</a:t>
            </a:fld>
            <a:endParaRPr lang="en-US" dirty="0"/>
          </a:p>
        </p:txBody>
      </p:sp>
    </p:spTree>
    <p:extLst>
      <p:ext uri="{BB962C8B-B14F-4D97-AF65-F5344CB8AC3E}">
        <p14:creationId xmlns:p14="http://schemas.microsoft.com/office/powerpoint/2010/main" val="2897862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BB94-C7B5-DB5A-50B8-FCC380A3D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D3345-ECAC-7CF6-17CA-C6BB5FFFE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3FC2F-2DA6-5D79-FF84-8DAFE57E51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17D725-57CC-6DA3-AD53-D350ECA3A200}"/>
              </a:ext>
            </a:extLst>
          </p:cNvPr>
          <p:cNvSpPr>
            <a:spLocks noGrp="1"/>
          </p:cNvSpPr>
          <p:nvPr>
            <p:ph type="sldNum" sz="quarter" idx="5"/>
          </p:nvPr>
        </p:nvSpPr>
        <p:spPr/>
        <p:txBody>
          <a:bodyPr/>
          <a:lstStyle/>
          <a:p>
            <a:fld id="{139E8224-EC57-1849-99DF-07DF088F2A4F}" type="slidenum">
              <a:rPr lang="en-US" smtClean="0"/>
              <a:t>43</a:t>
            </a:fld>
            <a:endParaRPr lang="en-US" dirty="0"/>
          </a:p>
        </p:txBody>
      </p:sp>
    </p:spTree>
    <p:extLst>
      <p:ext uri="{BB962C8B-B14F-4D97-AF65-F5344CB8AC3E}">
        <p14:creationId xmlns:p14="http://schemas.microsoft.com/office/powerpoint/2010/main" val="833602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44</a:t>
            </a:fld>
            <a:endParaRPr lang="en-US" dirty="0"/>
          </a:p>
        </p:txBody>
      </p:sp>
    </p:spTree>
    <p:extLst>
      <p:ext uri="{BB962C8B-B14F-4D97-AF65-F5344CB8AC3E}">
        <p14:creationId xmlns:p14="http://schemas.microsoft.com/office/powerpoint/2010/main" val="389164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45</a:t>
            </a:fld>
            <a:endParaRPr lang="en-US" dirty="0"/>
          </a:p>
        </p:txBody>
      </p:sp>
    </p:spTree>
    <p:extLst>
      <p:ext uri="{BB962C8B-B14F-4D97-AF65-F5344CB8AC3E}">
        <p14:creationId xmlns:p14="http://schemas.microsoft.com/office/powerpoint/2010/main" val="2162987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46</a:t>
            </a:fld>
            <a:endParaRPr lang="en-US" dirty="0"/>
          </a:p>
        </p:txBody>
      </p:sp>
    </p:spTree>
    <p:extLst>
      <p:ext uri="{BB962C8B-B14F-4D97-AF65-F5344CB8AC3E}">
        <p14:creationId xmlns:p14="http://schemas.microsoft.com/office/powerpoint/2010/main" val="961427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47</a:t>
            </a:fld>
            <a:endParaRPr lang="en-US" dirty="0"/>
          </a:p>
        </p:txBody>
      </p:sp>
    </p:spTree>
    <p:extLst>
      <p:ext uri="{BB962C8B-B14F-4D97-AF65-F5344CB8AC3E}">
        <p14:creationId xmlns:p14="http://schemas.microsoft.com/office/powerpoint/2010/main" val="2661663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48</a:t>
            </a:fld>
            <a:endParaRPr lang="en-US" dirty="0"/>
          </a:p>
        </p:txBody>
      </p:sp>
    </p:spTree>
    <p:extLst>
      <p:ext uri="{BB962C8B-B14F-4D97-AF65-F5344CB8AC3E}">
        <p14:creationId xmlns:p14="http://schemas.microsoft.com/office/powerpoint/2010/main" val="4254856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49</a:t>
            </a:fld>
            <a:endParaRPr lang="en-US" dirty="0"/>
          </a:p>
        </p:txBody>
      </p:sp>
    </p:spTree>
    <p:extLst>
      <p:ext uri="{BB962C8B-B14F-4D97-AF65-F5344CB8AC3E}">
        <p14:creationId xmlns:p14="http://schemas.microsoft.com/office/powerpoint/2010/main" val="374136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a:t>
            </a:fld>
            <a:endParaRPr lang="en-US" dirty="0"/>
          </a:p>
        </p:txBody>
      </p:sp>
    </p:spTree>
    <p:extLst>
      <p:ext uri="{BB962C8B-B14F-4D97-AF65-F5344CB8AC3E}">
        <p14:creationId xmlns:p14="http://schemas.microsoft.com/office/powerpoint/2010/main" val="1162515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50</a:t>
            </a:fld>
            <a:endParaRPr lang="en-US" dirty="0"/>
          </a:p>
        </p:txBody>
      </p:sp>
    </p:spTree>
    <p:extLst>
      <p:ext uri="{BB962C8B-B14F-4D97-AF65-F5344CB8AC3E}">
        <p14:creationId xmlns:p14="http://schemas.microsoft.com/office/powerpoint/2010/main" val="1153408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51</a:t>
            </a:fld>
            <a:endParaRPr lang="en-US" dirty="0"/>
          </a:p>
        </p:txBody>
      </p:sp>
    </p:spTree>
    <p:extLst>
      <p:ext uri="{BB962C8B-B14F-4D97-AF65-F5344CB8AC3E}">
        <p14:creationId xmlns:p14="http://schemas.microsoft.com/office/powerpoint/2010/main" val="1360238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52</a:t>
            </a:fld>
            <a:endParaRPr lang="en-US" dirty="0"/>
          </a:p>
        </p:txBody>
      </p:sp>
    </p:spTree>
    <p:extLst>
      <p:ext uri="{BB962C8B-B14F-4D97-AF65-F5344CB8AC3E}">
        <p14:creationId xmlns:p14="http://schemas.microsoft.com/office/powerpoint/2010/main" val="3419570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53</a:t>
            </a:fld>
            <a:endParaRPr lang="en-US" dirty="0"/>
          </a:p>
        </p:txBody>
      </p:sp>
    </p:spTree>
    <p:extLst>
      <p:ext uri="{BB962C8B-B14F-4D97-AF65-F5344CB8AC3E}">
        <p14:creationId xmlns:p14="http://schemas.microsoft.com/office/powerpoint/2010/main" val="918303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54</a:t>
            </a:fld>
            <a:endParaRPr lang="en-US" dirty="0"/>
          </a:p>
        </p:txBody>
      </p:sp>
    </p:spTree>
    <p:extLst>
      <p:ext uri="{BB962C8B-B14F-4D97-AF65-F5344CB8AC3E}">
        <p14:creationId xmlns:p14="http://schemas.microsoft.com/office/powerpoint/2010/main" val="768855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55</a:t>
            </a:fld>
            <a:endParaRPr lang="en-US" dirty="0"/>
          </a:p>
        </p:txBody>
      </p:sp>
    </p:spTree>
    <p:extLst>
      <p:ext uri="{BB962C8B-B14F-4D97-AF65-F5344CB8AC3E}">
        <p14:creationId xmlns:p14="http://schemas.microsoft.com/office/powerpoint/2010/main" val="3011166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56</a:t>
            </a:fld>
            <a:endParaRPr lang="en-US" dirty="0"/>
          </a:p>
        </p:txBody>
      </p:sp>
    </p:spTree>
    <p:extLst>
      <p:ext uri="{BB962C8B-B14F-4D97-AF65-F5344CB8AC3E}">
        <p14:creationId xmlns:p14="http://schemas.microsoft.com/office/powerpoint/2010/main" val="2163116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57</a:t>
            </a:fld>
            <a:endParaRPr lang="en-US" dirty="0"/>
          </a:p>
        </p:txBody>
      </p:sp>
    </p:spTree>
    <p:extLst>
      <p:ext uri="{BB962C8B-B14F-4D97-AF65-F5344CB8AC3E}">
        <p14:creationId xmlns:p14="http://schemas.microsoft.com/office/powerpoint/2010/main" val="251039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6</a:t>
            </a:fld>
            <a:endParaRPr lang="en-US" dirty="0"/>
          </a:p>
        </p:txBody>
      </p:sp>
    </p:spTree>
    <p:extLst>
      <p:ext uri="{BB962C8B-B14F-4D97-AF65-F5344CB8AC3E}">
        <p14:creationId xmlns:p14="http://schemas.microsoft.com/office/powerpoint/2010/main" val="137652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7</a:t>
            </a:fld>
            <a:endParaRPr lang="en-US" dirty="0"/>
          </a:p>
        </p:txBody>
      </p:sp>
    </p:spTree>
    <p:extLst>
      <p:ext uri="{BB962C8B-B14F-4D97-AF65-F5344CB8AC3E}">
        <p14:creationId xmlns:p14="http://schemas.microsoft.com/office/powerpoint/2010/main" val="27521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8</a:t>
            </a:fld>
            <a:endParaRPr lang="en-US" dirty="0"/>
          </a:p>
        </p:txBody>
      </p:sp>
    </p:spTree>
    <p:extLst>
      <p:ext uri="{BB962C8B-B14F-4D97-AF65-F5344CB8AC3E}">
        <p14:creationId xmlns:p14="http://schemas.microsoft.com/office/powerpoint/2010/main" val="190559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9</a:t>
            </a:fld>
            <a:endParaRPr lang="en-US" dirty="0"/>
          </a:p>
        </p:txBody>
      </p:sp>
    </p:spTree>
    <p:extLst>
      <p:ext uri="{BB962C8B-B14F-4D97-AF65-F5344CB8AC3E}">
        <p14:creationId xmlns:p14="http://schemas.microsoft.com/office/powerpoint/2010/main" val="139775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E224-8706-E544-9308-E80F8BF803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72B4F2-799B-204D-A902-E78AD3DC2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DDB9B0-F7B8-8C4E-8FEA-80AC4C967B0A}"/>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5" name="Footer Placeholder 4">
            <a:extLst>
              <a:ext uri="{FF2B5EF4-FFF2-40B4-BE49-F238E27FC236}">
                <a16:creationId xmlns:a16="http://schemas.microsoft.com/office/drawing/2014/main" id="{8AE8A71C-E2E5-D947-8215-2D570D0B7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C89C0-0B1D-E54C-8533-EE4E3FDC9733}"/>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72036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5E-950E-E44B-9CF0-B8A84D3198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0F2D94-EDD9-C343-9F91-590B1B7442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B53185-1265-EB4A-9BF2-16AA3FB4D010}"/>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5" name="Footer Placeholder 4">
            <a:extLst>
              <a:ext uri="{FF2B5EF4-FFF2-40B4-BE49-F238E27FC236}">
                <a16:creationId xmlns:a16="http://schemas.microsoft.com/office/drawing/2014/main" id="{91E358AC-FD4E-154C-80AD-69D5C19E9A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37C9F1-1778-3B42-B6EE-90C9F16E5395}"/>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192022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E3E25-716F-C345-AEB8-F87A4C4916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4270E7-F9E6-1742-80F5-EEE3A1C0BA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97FDBD-C55A-E34C-9CC8-849BC0218194}"/>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5" name="Footer Placeholder 4">
            <a:extLst>
              <a:ext uri="{FF2B5EF4-FFF2-40B4-BE49-F238E27FC236}">
                <a16:creationId xmlns:a16="http://schemas.microsoft.com/office/drawing/2014/main" id="{631B295C-D9ED-B444-A8BB-DD4C2BEF5C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A9FBDD-9378-0C46-AAD8-463461EA4BB9}"/>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783234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55DB-761E-A84D-8D2A-5850A3ADFD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50FADF-AB0B-2A40-BEFE-89C0D23375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A87341-3B60-184B-831A-C7DB132E5BF7}"/>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5" name="Footer Placeholder 4">
            <a:extLst>
              <a:ext uri="{FF2B5EF4-FFF2-40B4-BE49-F238E27FC236}">
                <a16:creationId xmlns:a16="http://schemas.microsoft.com/office/drawing/2014/main" id="{B2ABB352-FF9C-7045-B63B-93F96C601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27099-C364-034D-A294-018317142107}"/>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86609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9703-4608-6E41-9D13-844DF8EFD0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7E4775E-7802-2341-97E9-A85B83401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152DB9-F04B-064C-A9D2-A7CAAD165616}"/>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5" name="Footer Placeholder 4">
            <a:extLst>
              <a:ext uri="{FF2B5EF4-FFF2-40B4-BE49-F238E27FC236}">
                <a16:creationId xmlns:a16="http://schemas.microsoft.com/office/drawing/2014/main" id="{F81F7B7F-9164-CD41-8AAB-A73CA67780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9B8FD2-34B6-1F47-AE3B-CA5CA24E96BE}"/>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750222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2243-343F-CB42-B54D-097084C2ED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ACDA0F-F353-8547-87C2-ADDDF2DEC2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C07025-CA62-9549-8FBA-F5E26519C9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5F1F53-C36C-4F4E-BA23-04E9CABCAD48}"/>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6" name="Footer Placeholder 5">
            <a:extLst>
              <a:ext uri="{FF2B5EF4-FFF2-40B4-BE49-F238E27FC236}">
                <a16:creationId xmlns:a16="http://schemas.microsoft.com/office/drawing/2014/main" id="{1C85B4C4-D60A-374C-B94A-2AD9339731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5F1DFB-6D4D-9F47-8EBC-0C1FDA4DCDA1}"/>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2539536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5797-B2AD-C846-9D45-6602B3D13F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07F519-F633-F046-9378-D9688AF05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323FC4-E56B-F945-AA3B-B9AF62E0673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69CC76-CCDE-2146-89AD-2FBBE1576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F498FE-F73B-A744-888F-D206C0B706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84722D-6318-824F-AA98-D6CC8E21BF81}"/>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8" name="Footer Placeholder 7">
            <a:extLst>
              <a:ext uri="{FF2B5EF4-FFF2-40B4-BE49-F238E27FC236}">
                <a16:creationId xmlns:a16="http://schemas.microsoft.com/office/drawing/2014/main" id="{6FFEE4B8-84B5-974E-8043-9775DCCB6D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A74188-0117-FB49-9BF9-38FCF778B248}"/>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90441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6A8-1601-9F48-96D0-EF903D92372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34000F-947F-F348-A152-B9BEC60F52ED}"/>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4" name="Footer Placeholder 3">
            <a:extLst>
              <a:ext uri="{FF2B5EF4-FFF2-40B4-BE49-F238E27FC236}">
                <a16:creationId xmlns:a16="http://schemas.microsoft.com/office/drawing/2014/main" id="{16949336-CAC2-6A49-85BD-F75E29CBE9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99D174-3930-EF46-9DFF-D268B9520CFC}"/>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893285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9A10B-52D9-7946-9396-5002B3EA211B}"/>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3" name="Footer Placeholder 2">
            <a:extLst>
              <a:ext uri="{FF2B5EF4-FFF2-40B4-BE49-F238E27FC236}">
                <a16:creationId xmlns:a16="http://schemas.microsoft.com/office/drawing/2014/main" id="{0DC574EC-02A3-8B4D-AADD-44733BE340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41B742-949A-EC42-AAC9-D2157AB559DA}"/>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105160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E95B-5382-1445-B4B2-BB97ACF970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D6EA0D-49C3-004E-B450-356E63303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83750E5-4D64-004C-9EE1-04BED1A42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417227-31FA-DA43-8EBF-15EB524F59E7}"/>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6" name="Footer Placeholder 5">
            <a:extLst>
              <a:ext uri="{FF2B5EF4-FFF2-40B4-BE49-F238E27FC236}">
                <a16:creationId xmlns:a16="http://schemas.microsoft.com/office/drawing/2014/main" id="{4A463F81-D5BE-1441-8716-705F491024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5CB1FB-9313-3A4A-80E1-28A880B59A57}"/>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58134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9A75-502A-A045-A222-CFED3710D7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0D72F72-98B8-E548-9442-19723102C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6DE4B4-B547-8945-A7B8-B95861EB5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B03675-CFB4-194B-AF12-14881658290B}"/>
              </a:ext>
            </a:extLst>
          </p:cNvPr>
          <p:cNvSpPr>
            <a:spLocks noGrp="1"/>
          </p:cNvSpPr>
          <p:nvPr>
            <p:ph type="dt" sz="half" idx="10"/>
          </p:nvPr>
        </p:nvSpPr>
        <p:spPr/>
        <p:txBody>
          <a:bodyPr/>
          <a:lstStyle/>
          <a:p>
            <a:fld id="{6465939D-59C4-FD47-90FD-09B05BCE4589}" type="datetimeFigureOut">
              <a:rPr lang="en-US" smtClean="0"/>
              <a:t>7/4/2025</a:t>
            </a:fld>
            <a:endParaRPr lang="en-US" dirty="0"/>
          </a:p>
        </p:txBody>
      </p:sp>
      <p:sp>
        <p:nvSpPr>
          <p:cNvPr id="6" name="Footer Placeholder 5">
            <a:extLst>
              <a:ext uri="{FF2B5EF4-FFF2-40B4-BE49-F238E27FC236}">
                <a16:creationId xmlns:a16="http://schemas.microsoft.com/office/drawing/2014/main" id="{0E8E2D89-5914-1A4F-82DE-21906C5D4A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FE96C2-0FEF-7C44-9E56-628F6B11A5FD}"/>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00845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2ED71-F897-324F-92D0-317C6B065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56EE1-B99D-7F4C-A743-37EB2EBDE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185B4F-D3DA-AB45-9D0B-C023C4031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5939D-59C4-FD47-90FD-09B05BCE4589}" type="datetimeFigureOut">
              <a:rPr lang="en-US" smtClean="0"/>
              <a:t>7/4/2025</a:t>
            </a:fld>
            <a:endParaRPr lang="en-US" dirty="0"/>
          </a:p>
        </p:txBody>
      </p:sp>
      <p:sp>
        <p:nvSpPr>
          <p:cNvPr id="5" name="Footer Placeholder 4">
            <a:extLst>
              <a:ext uri="{FF2B5EF4-FFF2-40B4-BE49-F238E27FC236}">
                <a16:creationId xmlns:a16="http://schemas.microsoft.com/office/drawing/2014/main" id="{98AF16F9-3678-E74B-9A2E-D615EF698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53A857-0569-474C-8C17-A5DC7680A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0D8A8-68DB-A24F-8568-7F4950713C7C}" type="slidenum">
              <a:rPr lang="en-US" smtClean="0"/>
              <a:t>‹#›</a:t>
            </a:fld>
            <a:endParaRPr lang="en-US" dirty="0"/>
          </a:p>
        </p:txBody>
      </p:sp>
    </p:spTree>
    <p:extLst>
      <p:ext uri="{BB962C8B-B14F-4D97-AF65-F5344CB8AC3E}">
        <p14:creationId xmlns:p14="http://schemas.microsoft.com/office/powerpoint/2010/main" val="279051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image" Target="../media/image43.emf"/></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8.emf"/><Relationship Id="rId4" Type="http://schemas.openxmlformats.org/officeDocument/2006/relationships/image" Target="../media/image47.emf"/></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emf"/></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5.emf"/><Relationship Id="rId4" Type="http://schemas.openxmlformats.org/officeDocument/2006/relationships/image" Target="../media/image54.emf"/></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8.emf"/><Relationship Id="rId4" Type="http://schemas.openxmlformats.org/officeDocument/2006/relationships/image" Target="../media/image58.emf"/></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6.emf"/><Relationship Id="rId7" Type="http://schemas.openxmlformats.org/officeDocument/2006/relationships/image" Target="../media/image70.emf"/><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emf"/><Relationship Id="rId4" Type="http://schemas.openxmlformats.org/officeDocument/2006/relationships/image" Target="../media/image67.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72.emf"/><Relationship Id="rId4" Type="http://schemas.openxmlformats.org/officeDocument/2006/relationships/image" Target="../media/image71.emf"/></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6.e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78.emf"/><Relationship Id="rId4" Type="http://schemas.openxmlformats.org/officeDocument/2006/relationships/image" Target="../media/image77.emf"/></Relationships>
</file>

<file path=ppt/slides/_rels/slide53.x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82.emf"/><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1.emf"/><Relationship Id="rId4" Type="http://schemas.openxmlformats.org/officeDocument/2006/relationships/image" Target="../media/image80.emf"/></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84.emf"/><Relationship Id="rId4" Type="http://schemas.openxmlformats.org/officeDocument/2006/relationships/image" Target="../media/image83.emf"/></Relationships>
</file>

<file path=ppt/slides/_rels/slide55.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8.emf"/><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7.emf"/><Relationship Id="rId4" Type="http://schemas.openxmlformats.org/officeDocument/2006/relationships/image" Target="../media/image86.emf"/></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90.emf"/><Relationship Id="rId4" Type="http://schemas.openxmlformats.org/officeDocument/2006/relationships/image" Target="../media/image89.emf"/></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FF4A7C-6884-1748-AEBD-F28F76D9B0CD}"/>
              </a:ext>
            </a:extLst>
          </p:cNvPr>
          <p:cNvPicPr/>
          <p:nvPr/>
        </p:nvPicPr>
        <p:blipFill>
          <a:blip r:embed="rId3" cstate="email">
            <a:extLst>
              <a:ext uri="{28A0092B-C50C-407E-A947-70E740481C1C}">
                <a14:useLocalDpi xmlns:a14="http://schemas.microsoft.com/office/drawing/2010/main"/>
              </a:ext>
            </a:extLst>
          </a:blip>
          <a:stretch>
            <a:fillRect/>
          </a:stretch>
        </p:blipFill>
        <p:spPr>
          <a:xfrm>
            <a:off x="9308042" y="6073668"/>
            <a:ext cx="2559546" cy="644880"/>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 name="Picture 2">
            <a:extLst>
              <a:ext uri="{FF2B5EF4-FFF2-40B4-BE49-F238E27FC236}">
                <a16:creationId xmlns:a16="http://schemas.microsoft.com/office/drawing/2014/main" id="{EBC8B371-B0F6-1DB2-03FB-B2D8A2FE1086}"/>
              </a:ext>
            </a:extLst>
          </p:cNvPr>
          <p:cNvPicPr/>
          <p:nvPr/>
        </p:nvPicPr>
        <p:blipFill>
          <a:blip r:embed="rId4" cstate="screen">
            <a:extLst>
              <a:ext uri="{28A0092B-C50C-407E-A947-70E740481C1C}">
                <a14:useLocalDpi xmlns:a14="http://schemas.microsoft.com/office/drawing/2010/main"/>
              </a:ext>
            </a:extLst>
          </a:blip>
          <a:stretch>
            <a:fillRect/>
          </a:stretch>
        </p:blipFill>
        <p:spPr>
          <a:xfrm>
            <a:off x="324412" y="6073668"/>
            <a:ext cx="1859384" cy="650579"/>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5" name="TextBox 4">
            <a:extLst>
              <a:ext uri="{FF2B5EF4-FFF2-40B4-BE49-F238E27FC236}">
                <a16:creationId xmlns:a16="http://schemas.microsoft.com/office/drawing/2014/main" id="{2F8B4A55-8F96-F3A1-8D82-D425ED748B80}"/>
              </a:ext>
            </a:extLst>
          </p:cNvPr>
          <p:cNvSpPr txBox="1"/>
          <p:nvPr/>
        </p:nvSpPr>
        <p:spPr>
          <a:xfrm>
            <a:off x="266654" y="546431"/>
            <a:ext cx="11925345" cy="1754326"/>
          </a:xfrm>
          <a:prstGeom prst="rect">
            <a:avLst/>
          </a:prstGeom>
          <a:noFill/>
        </p:spPr>
        <p:txBody>
          <a:bodyPr wrap="square" rtlCol="0">
            <a:spAutoFit/>
          </a:bodyPr>
          <a:lstStyle/>
          <a:p>
            <a:r>
              <a:rPr lang="en-US" sz="4000" b="1" dirty="0">
                <a:solidFill>
                  <a:srgbClr val="288037"/>
                </a:solidFill>
                <a:latin typeface="Arial Nova" panose="020B0504020202020204" pitchFamily="34" charset="0"/>
                <a:ea typeface="Segoe UI Historic" panose="020B0502040204020203" pitchFamily="34" charset="0"/>
                <a:cs typeface="Segoe UI Historic" panose="020B0502040204020203" pitchFamily="34" charset="0"/>
              </a:rPr>
              <a:t>LEVEL 3 QUALIFICATIONS IN GREATER LINCOLNSHIRE – AN EVIDENCE BASE</a:t>
            </a:r>
          </a:p>
          <a:p>
            <a:endParaRPr lang="en-US" sz="2800" dirty="0">
              <a:latin typeface="Arial Nova" panose="020B0504020202020204" pitchFamily="34" charset="0"/>
              <a:ea typeface="Segoe UI Historic" panose="020B0502040204020203" pitchFamily="34" charset="0"/>
              <a:cs typeface="Segoe UI Historic" panose="020B0502040204020203" pitchFamily="34" charset="0"/>
            </a:endParaRP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21640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403842C-5928-7BBB-44BF-E3F79B525382}"/>
              </a:ext>
            </a:extLst>
          </p:cNvPr>
          <p:cNvSpPr/>
          <p:nvPr/>
        </p:nvSpPr>
        <p:spPr>
          <a:xfrm>
            <a:off x="269032" y="3429000"/>
            <a:ext cx="11661585" cy="2591398"/>
          </a:xfrm>
          <a:prstGeom prst="rect">
            <a:avLst/>
          </a:prstGeom>
          <a:solidFill>
            <a:srgbClr val="2E78B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2400" dirty="0">
              <a:solidFill>
                <a:schemeClr val="bg1"/>
              </a:solidFill>
              <a:latin typeface="Gill Sans MT" panose="020B0502020104020203" pitchFamily="34" charset="77"/>
              <a:ea typeface="Segoe UI Historic" panose="020B0502040204020203" pitchFamily="34" charset="0"/>
              <a:cs typeface="Futura Medium" panose="020B0602020204020303" pitchFamily="34" charset="-79"/>
            </a:endParaRPr>
          </a:p>
          <a:p>
            <a:endParaRPr lang="en-GB" sz="2400" dirty="0">
              <a:solidFill>
                <a:schemeClr val="bg1"/>
              </a:solidFill>
              <a:latin typeface="Gill Sans MT" panose="020B0502020104020203" pitchFamily="34" charset="77"/>
              <a:ea typeface="Segoe UI Historic" panose="020B0502040204020203" pitchFamily="34" charset="0"/>
              <a:cs typeface="Futura Medium" panose="020B0602020204020303" pitchFamily="34" charset="-79"/>
            </a:endParaRPr>
          </a:p>
          <a:p>
            <a:endParaRPr lang="en-GB" sz="2400" dirty="0">
              <a:solidFill>
                <a:schemeClr val="bg1"/>
              </a:solidFill>
              <a:latin typeface="Gill Sans MT" panose="020B0502020104020203" pitchFamily="34" charset="77"/>
              <a:ea typeface="Segoe UI Historic" panose="020B0502040204020203" pitchFamily="34" charset="0"/>
              <a:cs typeface="Futura Medium" panose="020B0602020204020303" pitchFamily="34" charset="-79"/>
            </a:endParaRPr>
          </a:p>
          <a:p>
            <a:endParaRPr lang="en-GB" sz="2400" dirty="0">
              <a:solidFill>
                <a:schemeClr val="bg1"/>
              </a:solidFill>
              <a:latin typeface="Gill Sans MT" panose="020B0502020104020203" pitchFamily="34" charset="77"/>
              <a:ea typeface="Segoe UI Historic" panose="020B0502040204020203" pitchFamily="34" charset="0"/>
              <a:cs typeface="Futura Medium" panose="020B0602020204020303" pitchFamily="34" charset="-79"/>
            </a:endParaRPr>
          </a:p>
          <a:p>
            <a:endParaRPr lang="en-GB" sz="2000" dirty="0">
              <a:solidFill>
                <a:schemeClr val="bg1"/>
              </a:solidFill>
              <a:latin typeface="Gill Sans MT" panose="020B0502020104020203" pitchFamily="34" charset="77"/>
              <a:ea typeface="Segoe UI Historic" panose="020B0502040204020203" pitchFamily="34" charset="0"/>
              <a:cs typeface="Futura Medium" panose="020B0602020204020303" pitchFamily="34" charset="-79"/>
            </a:endParaRPr>
          </a:p>
          <a:p>
            <a:r>
              <a:rPr lang="en-GB" sz="2400" dirty="0">
                <a:solidFill>
                  <a:schemeClr val="bg1"/>
                </a:solidFill>
                <a:latin typeface="Gill Sans MT" panose="020B0502020104020203" pitchFamily="34" charset="77"/>
                <a:ea typeface="Segoe UI Historic" panose="020B0502040204020203" pitchFamily="34" charset="0"/>
                <a:cs typeface="Futura Medium" panose="020B0602020204020303" pitchFamily="34" charset="-79"/>
              </a:rPr>
              <a:t>JULY 2024</a:t>
            </a:r>
            <a:endParaRPr lang="en-GB" sz="4800" dirty="0">
              <a:solidFill>
                <a:schemeClr val="bg1"/>
              </a:solidFill>
              <a:latin typeface="Gill Sans MT" panose="020B0502020104020203" pitchFamily="34" charset="77"/>
              <a:ea typeface="Segoe UI Historic" panose="020B0502040204020203" pitchFamily="34" charset="0"/>
              <a:cs typeface="Futura Medium" panose="020B0602020204020303" pitchFamily="34" charset="-79"/>
            </a:endParaRPr>
          </a:p>
        </p:txBody>
      </p:sp>
      <p:sp>
        <p:nvSpPr>
          <p:cNvPr id="4" name="Rectangle 3">
            <a:extLst>
              <a:ext uri="{FF2B5EF4-FFF2-40B4-BE49-F238E27FC236}">
                <a16:creationId xmlns:a16="http://schemas.microsoft.com/office/drawing/2014/main" id="{F75A9169-F199-9463-99AD-252786650025}"/>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4126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3990E3-4A4B-E0EB-C0A8-F310A9CE34CB}"/>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920A3BE8-3A7D-60A1-563E-9BBE982D128E}"/>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D58CF8-7546-00CA-4A33-E4E9196F8EA2}"/>
              </a:ext>
            </a:extLst>
          </p:cNvPr>
          <p:cNvSpPr txBox="1"/>
          <p:nvPr/>
        </p:nvSpPr>
        <p:spPr>
          <a:xfrm>
            <a:off x="264448" y="1927373"/>
            <a:ext cx="7666277" cy="3995966"/>
          </a:xfrm>
          <a:prstGeom prst="rect">
            <a:avLst/>
          </a:prstGeom>
          <a:noFill/>
        </p:spPr>
        <p:txBody>
          <a:bodyPr wrap="square" rtlCol="0">
            <a:spAutoFit/>
          </a:bodyPr>
          <a:lstStyle/>
          <a:p>
            <a:pPr>
              <a:lnSpc>
                <a:spcPct val="114000"/>
              </a:lnSpc>
              <a:spcAft>
                <a:spcPts val="600"/>
              </a:spcAft>
            </a:pPr>
            <a:r>
              <a:rPr lang="en-US" sz="1400" b="1" dirty="0">
                <a:latin typeface="Arial Nova" panose="020B0504020202020204" pitchFamily="34" charset="0"/>
              </a:rPr>
              <a:t>What the data tells us:</a:t>
            </a:r>
          </a:p>
          <a:p>
            <a:pPr marL="171450" indent="-171450">
              <a:lnSpc>
                <a:spcPct val="114000"/>
              </a:lnSpc>
              <a:spcAft>
                <a:spcPts val="600"/>
              </a:spcAft>
              <a:buFontTx/>
              <a:buChar char="-"/>
            </a:pP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Nearly three quarters (74 per cent) </a:t>
            </a:r>
            <a:r>
              <a:rPr lang="en-US" sz="1200" dirty="0">
                <a:latin typeface="Arial Nova" panose="020B0504020202020204" pitchFamily="34" charset="0"/>
              </a:rPr>
              <a:t>of Greater Lincolnshire resident Level 3 learning aim enrolments</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 were </a:t>
            </a:r>
            <a:r>
              <a:rPr lang="en-US" sz="1200" dirty="0">
                <a:latin typeface="Arial Nova" panose="020B0504020202020204" pitchFamily="34" charset="0"/>
              </a:rPr>
              <a:t>with Greater Lincolnshire-based providers, including 73 per cent of Advanced Apprenticeships and 76 per cent of Education and Training enrolments. Of the remaining quarter that are delivered outside of Greater Lincolnshire, both the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TEC Partnership and Inspire Education Group rank highly with enrolments by Greater Lincolnshire residents at campuses in Doncaster and Peterborough respectively.</a:t>
            </a:r>
          </a:p>
          <a:p>
            <a:pPr marL="171450" indent="-171450">
              <a:lnSpc>
                <a:spcPct val="114000"/>
              </a:lnSpc>
              <a:spcAft>
                <a:spcPts val="600"/>
              </a:spcAft>
              <a:buFontTx/>
              <a:buChar char="-"/>
            </a:pPr>
            <a:r>
              <a:rPr lang="en-US" sz="1200" dirty="0">
                <a:latin typeface="Arial Nova" panose="020B0504020202020204" pitchFamily="34" charset="0"/>
              </a:rPr>
              <a:t>Locally, there is an increasing market share of enrolments at Level 3 across both Education and Training and Apprenticeships held by independent providers though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FE Colleges continue to make up the majority of enrolments.</a:t>
            </a:r>
          </a:p>
          <a:p>
            <a:pPr marL="171450" indent="-171450">
              <a:lnSpc>
                <a:spcPct val="114000"/>
              </a:lnSpc>
              <a:spcAft>
                <a:spcPts val="600"/>
              </a:spcAft>
              <a:buFontTx/>
              <a:buChar char="-"/>
            </a:pPr>
            <a:r>
              <a:rPr lang="en-US" sz="1200" dirty="0">
                <a:latin typeface="Arial Nova" panose="020B0504020202020204" pitchFamily="34" charset="0"/>
              </a:rPr>
              <a:t>Education and Training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Level 3 enrolment numbers at Greater Lincolnshire-based providers has increased by around 2,000 between 2017/18 and 2022/23, whilst Level 3 Apprenticeship start numbers have been fairly consistent over the last six years. DN Colleges Group, Inspire Education Group and TEC Partnership have all increased their Education and Training Level 3 enrolment numbers significantly over this period whilst Boston, Grantham and Lincoln colleges have seen falls in enrolment numbers.</a:t>
            </a:r>
          </a:p>
          <a:p>
            <a:pPr marL="171450" indent="-171450">
              <a:lnSpc>
                <a:spcPct val="114000"/>
              </a:lnSpc>
              <a:spcAft>
                <a:spcPts val="600"/>
              </a:spcAft>
              <a:buFontTx/>
              <a:buChar char="-"/>
            </a:pPr>
            <a:r>
              <a:rPr lang="en-US" sz="1200" dirty="0">
                <a:latin typeface="Arial Nova" panose="020B0504020202020204" pitchFamily="34" charset="0"/>
              </a:rPr>
              <a:t>At a sector subject area level, this increase in enrolments has been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driven mainly by increases in enrolments in ‘Health, Public Services and Care’. There have also been modest increases in enrolments in ‘Engineering and Manufacturing Technologies’, ’Science and Mathematics’, and ‘Arts, Media and Publishing’.</a:t>
            </a:r>
            <a:endParaRPr kumimoji="0" lang="en-US" sz="12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p:txBody>
      </p:sp>
      <p:sp>
        <p:nvSpPr>
          <p:cNvPr id="9" name="TextBox 8">
            <a:extLst>
              <a:ext uri="{FF2B5EF4-FFF2-40B4-BE49-F238E27FC236}">
                <a16:creationId xmlns:a16="http://schemas.microsoft.com/office/drawing/2014/main" id="{B4C6B081-E190-DE21-2EB4-284F0411DE61}"/>
              </a:ext>
            </a:extLst>
          </p:cNvPr>
          <p:cNvSpPr txBox="1"/>
          <p:nvPr/>
        </p:nvSpPr>
        <p:spPr>
          <a:xfrm>
            <a:off x="278691" y="527544"/>
            <a:ext cx="11321413"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INFRASTRUCTURE – LEVEL 3 PROVISION IN GREATER LINCOLNSHIRE</a:t>
            </a:r>
          </a:p>
        </p:txBody>
      </p:sp>
      <p:pic>
        <p:nvPicPr>
          <p:cNvPr id="5" name="Picture 4" descr="Person operating machines">
            <a:extLst>
              <a:ext uri="{FF2B5EF4-FFF2-40B4-BE49-F238E27FC236}">
                <a16:creationId xmlns:a16="http://schemas.microsoft.com/office/drawing/2014/main" id="{26516032-9F33-D1D8-AC8F-748549E840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4414" y="1513705"/>
            <a:ext cx="3832377" cy="5100455"/>
          </a:xfrm>
          <a:prstGeom prst="rect">
            <a:avLst/>
          </a:prstGeom>
        </p:spPr>
      </p:pic>
      <p:sp>
        <p:nvSpPr>
          <p:cNvPr id="3" name="TextBox 2">
            <a:extLst>
              <a:ext uri="{FF2B5EF4-FFF2-40B4-BE49-F238E27FC236}">
                <a16:creationId xmlns:a16="http://schemas.microsoft.com/office/drawing/2014/main" id="{C61B1A0E-C0BD-8D80-067A-CBDFA99ADF30}"/>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10</a:t>
            </a:r>
          </a:p>
        </p:txBody>
      </p:sp>
    </p:spTree>
    <p:extLst>
      <p:ext uri="{BB962C8B-B14F-4D97-AF65-F5344CB8AC3E}">
        <p14:creationId xmlns:p14="http://schemas.microsoft.com/office/powerpoint/2010/main" val="365352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FCB546-BEAF-5D8E-AFB1-2AD61AE5823B}"/>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06A3B8F9-C66C-13F4-45C2-5FFC4FBDC402}"/>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C6B081-E190-DE21-2EB4-284F0411DE61}"/>
              </a:ext>
            </a:extLst>
          </p:cNvPr>
          <p:cNvSpPr txBox="1"/>
          <p:nvPr/>
        </p:nvSpPr>
        <p:spPr>
          <a:xfrm>
            <a:off x="278691" y="525330"/>
            <a:ext cx="11405309"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PROVISION TO GREATER LINCOLNSHIRE RESIDENTS BY GREATER LINCOLNSHIRE BASED PROVIDERS</a:t>
            </a:r>
          </a:p>
        </p:txBody>
      </p:sp>
      <p:sp>
        <p:nvSpPr>
          <p:cNvPr id="5" name="Rectangle 4">
            <a:extLst>
              <a:ext uri="{FF2B5EF4-FFF2-40B4-BE49-F238E27FC236}">
                <a16:creationId xmlns:a16="http://schemas.microsoft.com/office/drawing/2014/main" id="{ED57F793-C817-A0CD-FD6C-1DA11AC865AD}"/>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a:extLst>
              <a:ext uri="{FF2B5EF4-FFF2-40B4-BE49-F238E27FC236}">
                <a16:creationId xmlns:a16="http://schemas.microsoft.com/office/drawing/2014/main" id="{1BC5670C-34A2-6351-F348-535954367C1A}"/>
              </a:ext>
            </a:extLst>
          </p:cNvPr>
          <p:cNvSpPr txBox="1"/>
          <p:nvPr/>
        </p:nvSpPr>
        <p:spPr>
          <a:xfrm>
            <a:off x="8088296" y="1670099"/>
            <a:ext cx="3828551" cy="4827412"/>
          </a:xfrm>
          <a:prstGeom prst="rect">
            <a:avLst/>
          </a:prstGeom>
          <a:noFill/>
        </p:spPr>
        <p:txBody>
          <a:bodyPr wrap="square" rtlCol="0">
            <a:spAutoFit/>
          </a:bodyPr>
          <a:lstStyle/>
          <a:p>
            <a:pPr>
              <a:lnSpc>
                <a:spcPct val="114000"/>
              </a:lnSpc>
              <a:spcAft>
                <a:spcPts val="300"/>
              </a:spcAft>
            </a:pPr>
            <a:r>
              <a:rPr lang="en-US" sz="1200" dirty="0">
                <a:latin typeface="Arial Nova" panose="020B0504020202020204" pitchFamily="34" charset="0"/>
              </a:rPr>
              <a:t>Of the 4,612 learning aim enrolments at Level 3 with Greater Lincolnshire based providers in 2022/23, half (50 per cent) of these were enrolments by Greater Lincolnshire residents. </a:t>
            </a:r>
          </a:p>
          <a:p>
            <a:pPr>
              <a:lnSpc>
                <a:spcPct val="114000"/>
              </a:lnSpc>
              <a:spcAft>
                <a:spcPts val="300"/>
              </a:spcAft>
            </a:pPr>
            <a:r>
              <a:rPr lang="en-US" sz="1200" dirty="0">
                <a:latin typeface="Arial Nova" panose="020B0504020202020204" pitchFamily="34" charset="0"/>
              </a:rPr>
              <a:t>Of Greater Lincolnshire based providers delivering more than ten Level 3 aim enrolments, Franklin College is the most “Greater Lincolnshire focused” provider with 100 per cent of its Level 3 aim enrolments being with Greater Lincolnshire residents. This is closely followed by Boston College (98 per cent of aim enrolments) and East Lindsey IT Centre (97 per cent of aim enrolments). </a:t>
            </a:r>
          </a:p>
          <a:p>
            <a:pPr>
              <a:lnSpc>
                <a:spcPct val="114000"/>
              </a:lnSpc>
              <a:spcAft>
                <a:spcPts val="300"/>
              </a:spcAft>
            </a:pPr>
            <a:r>
              <a:rPr lang="en-US" sz="1200" dirty="0">
                <a:latin typeface="Arial Nova" panose="020B0504020202020204" pitchFamily="34" charset="0"/>
              </a:rPr>
              <a:t>In terms of total aim enrolments delivered to Greater Lincolnshire residents, then the TEC Partnership had the most at 1,614, over a third (35 per cent) of the total Level 3 aim enrolments by Greater Lincolnshire residents in 2022/23. This however was just over half of the TEC Partnership’s total Level 3 aim enrolments demonstrating its level of delivery outside of the Greater Lincolnshire area.</a:t>
            </a:r>
          </a:p>
          <a:p>
            <a:pPr>
              <a:lnSpc>
                <a:spcPct val="114000"/>
              </a:lnSpc>
              <a:spcAft>
                <a:spcPts val="300"/>
              </a:spcAft>
            </a:pPr>
            <a:endParaRPr lang="en-US" sz="1200" dirty="0">
              <a:latin typeface="Arial Nova" panose="020B0504020202020204" pitchFamily="34" charset="0"/>
            </a:endParaRPr>
          </a:p>
          <a:p>
            <a:pPr>
              <a:lnSpc>
                <a:spcPct val="114000"/>
              </a:lnSpc>
              <a:spcAft>
                <a:spcPts val="3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11" name="TextBox 10">
            <a:extLst>
              <a:ext uri="{FF2B5EF4-FFF2-40B4-BE49-F238E27FC236}">
                <a16:creationId xmlns:a16="http://schemas.microsoft.com/office/drawing/2014/main" id="{D9904384-1375-6C95-D98E-57454650B16F}"/>
              </a:ext>
            </a:extLst>
          </p:cNvPr>
          <p:cNvSpPr txBox="1"/>
          <p:nvPr/>
        </p:nvSpPr>
        <p:spPr>
          <a:xfrm>
            <a:off x="497606" y="1826503"/>
            <a:ext cx="7215261" cy="276999"/>
          </a:xfrm>
          <a:prstGeom prst="rect">
            <a:avLst/>
          </a:prstGeom>
          <a:noFill/>
        </p:spPr>
        <p:txBody>
          <a:bodyPr wrap="square" rtlCol="0">
            <a:spAutoFit/>
          </a:bodyPr>
          <a:lstStyle/>
          <a:p>
            <a:pPr algn="ctr"/>
            <a:r>
              <a:rPr lang="en-US" sz="1200" dirty="0">
                <a:latin typeface="Arial Nova" panose="020B0504020202020204" pitchFamily="34" charset="0"/>
              </a:rPr>
              <a:t>Further Education and Skills Level 3 aim enrolments by Greater Lincolnshire-based providers, 2022/23</a:t>
            </a:r>
          </a:p>
        </p:txBody>
      </p:sp>
      <p:sp>
        <p:nvSpPr>
          <p:cNvPr id="3" name="TextBox 2">
            <a:extLst>
              <a:ext uri="{FF2B5EF4-FFF2-40B4-BE49-F238E27FC236}">
                <a16:creationId xmlns:a16="http://schemas.microsoft.com/office/drawing/2014/main" id="{81F64A06-9FBE-C48D-467A-68DD1F93412B}"/>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11</a:t>
            </a:r>
          </a:p>
        </p:txBody>
      </p:sp>
      <p:pic>
        <p:nvPicPr>
          <p:cNvPr id="13" name="Picture 12">
            <a:extLst>
              <a:ext uri="{FF2B5EF4-FFF2-40B4-BE49-F238E27FC236}">
                <a16:creationId xmlns:a16="http://schemas.microsoft.com/office/drawing/2014/main" id="{0AADE43D-7DEF-1737-F798-7098F5C5F178}"/>
              </a:ext>
            </a:extLst>
          </p:cNvPr>
          <p:cNvPicPr>
            <a:picLocks noChangeAspect="1"/>
          </p:cNvPicPr>
          <p:nvPr/>
        </p:nvPicPr>
        <p:blipFill>
          <a:blip r:embed="rId3"/>
          <a:stretch>
            <a:fillRect/>
          </a:stretch>
        </p:blipFill>
        <p:spPr>
          <a:xfrm>
            <a:off x="269033" y="2148246"/>
            <a:ext cx="7772400" cy="3871117"/>
          </a:xfrm>
          <a:prstGeom prst="rect">
            <a:avLst/>
          </a:prstGeom>
        </p:spPr>
      </p:pic>
    </p:spTree>
    <p:extLst>
      <p:ext uri="{BB962C8B-B14F-4D97-AF65-F5344CB8AC3E}">
        <p14:creationId xmlns:p14="http://schemas.microsoft.com/office/powerpoint/2010/main" val="180388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DE6F49-846F-93A0-1E4F-7CDAB663AB64}"/>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B7CD3689-D3D5-BA8E-ACA0-60C5B5A3C760}"/>
              </a:ext>
            </a:extLst>
          </p:cNvPr>
          <p:cNvPicPr>
            <a:picLocks noChangeAspect="1"/>
          </p:cNvPicPr>
          <p:nvPr/>
        </p:nvPicPr>
        <p:blipFill>
          <a:blip r:embed="rId3"/>
          <a:stretch>
            <a:fillRect/>
          </a:stretch>
        </p:blipFill>
        <p:spPr>
          <a:xfrm>
            <a:off x="203603" y="2293570"/>
            <a:ext cx="3960000" cy="4169000"/>
          </a:xfrm>
          <a:prstGeom prst="rect">
            <a:avLst/>
          </a:prstGeom>
        </p:spPr>
      </p:pic>
      <p:sp>
        <p:nvSpPr>
          <p:cNvPr id="18" name="Rectangle 17">
            <a:extLst>
              <a:ext uri="{FF2B5EF4-FFF2-40B4-BE49-F238E27FC236}">
                <a16:creationId xmlns:a16="http://schemas.microsoft.com/office/drawing/2014/main" id="{67DEF2B7-A8EA-D575-8503-3881204081B3}"/>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89" y="528197"/>
            <a:ext cx="11159778"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FURTHER EDUCATION &amp; SKILLS DELIVERY TO GREATER LINCOLNSHIRE RESIDENTS AGED 19 PLUS</a:t>
            </a:r>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948C52-0030-F0F8-05A2-EB542EF3E105}"/>
              </a:ext>
            </a:extLst>
          </p:cNvPr>
          <p:cNvSpPr txBox="1"/>
          <p:nvPr/>
        </p:nvSpPr>
        <p:spPr>
          <a:xfrm>
            <a:off x="2465374" y="4548347"/>
            <a:ext cx="947701"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7,588 (74%)</a:t>
            </a:r>
          </a:p>
        </p:txBody>
      </p:sp>
      <p:sp>
        <p:nvSpPr>
          <p:cNvPr id="11" name="Rectangle 10">
            <a:extLst>
              <a:ext uri="{FF2B5EF4-FFF2-40B4-BE49-F238E27FC236}">
                <a16:creationId xmlns:a16="http://schemas.microsoft.com/office/drawing/2014/main" id="{D038DE67-A533-C910-4A03-D10358C88252}"/>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extBox 12">
            <a:extLst>
              <a:ext uri="{FF2B5EF4-FFF2-40B4-BE49-F238E27FC236}">
                <a16:creationId xmlns:a16="http://schemas.microsoft.com/office/drawing/2014/main" id="{3BDF4B65-D2A4-683B-52D1-205185713F0F}"/>
              </a:ext>
            </a:extLst>
          </p:cNvPr>
          <p:cNvSpPr txBox="1"/>
          <p:nvPr/>
        </p:nvSpPr>
        <p:spPr>
          <a:xfrm>
            <a:off x="227135" y="1647240"/>
            <a:ext cx="3920000" cy="646331"/>
          </a:xfrm>
          <a:prstGeom prst="rect">
            <a:avLst/>
          </a:prstGeom>
          <a:noFill/>
        </p:spPr>
        <p:txBody>
          <a:bodyPr wrap="square" rtlCol="0">
            <a:spAutoFit/>
          </a:bodyPr>
          <a:lstStyle/>
          <a:p>
            <a:pPr algn="ctr"/>
            <a:r>
              <a:rPr lang="en-US" sz="1200" dirty="0">
                <a:latin typeface="Arial Nova" panose="020B0504020202020204" pitchFamily="34" charset="0"/>
              </a:rPr>
              <a:t>Level 3 Greater Lincolnshire resident Further Education and Skills aim enrolments across Greater Lincolnshire-based and external providers, 2022/23</a:t>
            </a:r>
          </a:p>
        </p:txBody>
      </p:sp>
      <p:sp>
        <p:nvSpPr>
          <p:cNvPr id="17" name="TextBox 16">
            <a:extLst>
              <a:ext uri="{FF2B5EF4-FFF2-40B4-BE49-F238E27FC236}">
                <a16:creationId xmlns:a16="http://schemas.microsoft.com/office/drawing/2014/main" id="{6BE46E39-7140-CA84-8504-4ABCC4433CA7}"/>
              </a:ext>
            </a:extLst>
          </p:cNvPr>
          <p:cNvSpPr txBox="1"/>
          <p:nvPr/>
        </p:nvSpPr>
        <p:spPr>
          <a:xfrm>
            <a:off x="4105237" y="1647239"/>
            <a:ext cx="4024575" cy="646331"/>
          </a:xfrm>
          <a:prstGeom prst="rect">
            <a:avLst/>
          </a:prstGeom>
          <a:noFill/>
        </p:spPr>
        <p:txBody>
          <a:bodyPr wrap="square" rtlCol="0">
            <a:spAutoFit/>
          </a:bodyPr>
          <a:lstStyle/>
          <a:p>
            <a:pPr algn="ctr"/>
            <a:r>
              <a:rPr lang="en-US" sz="1200" dirty="0">
                <a:latin typeface="Arial Nova" panose="020B0504020202020204" pitchFamily="34" charset="0"/>
              </a:rPr>
              <a:t>Top 10 areas (on number of Further Education and Skills aim enrolments) where external providers (delivering to Greater Lincolnshire residents) are based, 2022/23</a:t>
            </a:r>
          </a:p>
        </p:txBody>
      </p:sp>
      <p:sp>
        <p:nvSpPr>
          <p:cNvPr id="15" name="TextBox 14">
            <a:extLst>
              <a:ext uri="{FF2B5EF4-FFF2-40B4-BE49-F238E27FC236}">
                <a16:creationId xmlns:a16="http://schemas.microsoft.com/office/drawing/2014/main" id="{884306D0-0AAD-CFEE-435B-32919269C670}"/>
              </a:ext>
            </a:extLst>
          </p:cNvPr>
          <p:cNvSpPr txBox="1"/>
          <p:nvPr/>
        </p:nvSpPr>
        <p:spPr>
          <a:xfrm>
            <a:off x="913289" y="3354003"/>
            <a:ext cx="947701"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2,693 (26%)</a:t>
            </a:r>
          </a:p>
        </p:txBody>
      </p:sp>
      <p:sp>
        <p:nvSpPr>
          <p:cNvPr id="16" name="TextBox 15">
            <a:extLst>
              <a:ext uri="{FF2B5EF4-FFF2-40B4-BE49-F238E27FC236}">
                <a16:creationId xmlns:a16="http://schemas.microsoft.com/office/drawing/2014/main" id="{1F106603-66D9-6F2E-D11D-EFE2C7C6EAF8}"/>
              </a:ext>
            </a:extLst>
          </p:cNvPr>
          <p:cNvSpPr txBox="1"/>
          <p:nvPr/>
        </p:nvSpPr>
        <p:spPr>
          <a:xfrm>
            <a:off x="8082654" y="1501606"/>
            <a:ext cx="3828551" cy="5133008"/>
          </a:xfrm>
          <a:prstGeom prst="rect">
            <a:avLst/>
          </a:prstGeom>
          <a:noFill/>
        </p:spPr>
        <p:txBody>
          <a:bodyPr wrap="square" rtlCol="0">
            <a:spAutoFit/>
          </a:bodyPr>
          <a:lstStyle/>
          <a:p>
            <a:pPr>
              <a:lnSpc>
                <a:spcPct val="114000"/>
              </a:lnSpc>
              <a:spcAft>
                <a:spcPts val="300"/>
              </a:spcAft>
            </a:pPr>
            <a:r>
              <a:rPr lang="en-US" sz="1200" dirty="0">
                <a:latin typeface="Arial Nova" panose="020B0504020202020204" pitchFamily="34" charset="0"/>
              </a:rPr>
              <a:t>Just under three quarters (74 per cent) of Further Education and Skills Level 3 aim enrolments by Greater Lincolnshire residents are with Greater Lincolnshire based providers. In terms of other areas, Rugby appears on this list due to the delivery of aims via Her Majesty’s Prison &amp; Probation Service and the Ministry of Justice. It is not clear whether these aim enrolments are by staff or inmates. Peterborough appears third in the list mainly through the presence of Inspire Education Group (98 aim enrolments) which operates campuses both inside Greater Lincolnshire at Stamford, and outside in Peterborough though this campus is accessible to Greater Lincolnshire residents. The remaining aim enrolments are with a further 59 Peterborough based providers.</a:t>
            </a:r>
          </a:p>
          <a:p>
            <a:pPr>
              <a:lnSpc>
                <a:spcPct val="114000"/>
              </a:lnSpc>
            </a:pPr>
            <a:r>
              <a:rPr lang="en-US" sz="1200" b="1" dirty="0">
                <a:latin typeface="Arial Nova" panose="020B0504020202020204" pitchFamily="34" charset="0"/>
              </a:rPr>
              <a:t>Notes:</a:t>
            </a:r>
          </a:p>
          <a:p>
            <a:pPr>
              <a:lnSpc>
                <a:spcPct val="114000"/>
              </a:lnSpc>
            </a:pPr>
            <a:r>
              <a:rPr lang="en-US" sz="1200" dirty="0">
                <a:latin typeface="Arial Nova" panose="020B0504020202020204" pitchFamily="34" charset="0"/>
              </a:rPr>
              <a:t>- Our analysis suggests that an overall average of approximately four aim enrolments are taken up by one Learner. (This varies considerably per intervention).</a:t>
            </a:r>
          </a:p>
          <a:p>
            <a:pPr>
              <a:lnSpc>
                <a:spcPct val="114000"/>
              </a:lnSpc>
            </a:pPr>
            <a:r>
              <a:rPr lang="en-US" sz="1200" dirty="0">
                <a:latin typeface="Arial Nova" panose="020B0504020202020204" pitchFamily="34" charset="0"/>
              </a:rPr>
              <a:t>- Providers identified as being ‘outside of England and unknown’ are primarily due to lack of data and insufficient reporting.</a:t>
            </a: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12" name="TextBox 11">
            <a:extLst>
              <a:ext uri="{FF2B5EF4-FFF2-40B4-BE49-F238E27FC236}">
                <a16:creationId xmlns:a16="http://schemas.microsoft.com/office/drawing/2014/main" id="{6FD69B18-A30B-CD97-FBFC-086AF2936D8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12</a:t>
            </a:r>
          </a:p>
        </p:txBody>
      </p:sp>
      <p:pic>
        <p:nvPicPr>
          <p:cNvPr id="20" name="Picture 19">
            <a:extLst>
              <a:ext uri="{FF2B5EF4-FFF2-40B4-BE49-F238E27FC236}">
                <a16:creationId xmlns:a16="http://schemas.microsoft.com/office/drawing/2014/main" id="{A30FB7DF-FC91-E708-7086-F9A67AFF1788}"/>
              </a:ext>
            </a:extLst>
          </p:cNvPr>
          <p:cNvPicPr>
            <a:picLocks noChangeAspect="1"/>
          </p:cNvPicPr>
          <p:nvPr/>
        </p:nvPicPr>
        <p:blipFill>
          <a:blip r:embed="rId4"/>
          <a:stretch>
            <a:fillRect/>
          </a:stretch>
        </p:blipFill>
        <p:spPr>
          <a:xfrm>
            <a:off x="4301261" y="2219575"/>
            <a:ext cx="3606800" cy="4330700"/>
          </a:xfrm>
          <a:prstGeom prst="rect">
            <a:avLst/>
          </a:prstGeom>
        </p:spPr>
      </p:pic>
    </p:spTree>
    <p:extLst>
      <p:ext uri="{BB962C8B-B14F-4D97-AF65-F5344CB8AC3E}">
        <p14:creationId xmlns:p14="http://schemas.microsoft.com/office/powerpoint/2010/main" val="2957073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BE924-D988-8CE4-2F58-DFE700AAD178}"/>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D9C157D8-07FF-D0F6-61F8-7E6A2E320AA1}"/>
              </a:ext>
            </a:extLst>
          </p:cNvPr>
          <p:cNvPicPr>
            <a:picLocks noChangeAspect="1"/>
          </p:cNvPicPr>
          <p:nvPr/>
        </p:nvPicPr>
        <p:blipFill>
          <a:blip r:embed="rId3"/>
          <a:stretch>
            <a:fillRect/>
          </a:stretch>
        </p:blipFill>
        <p:spPr>
          <a:xfrm>
            <a:off x="207135" y="2248492"/>
            <a:ext cx="3960000" cy="4157452"/>
          </a:xfrm>
          <a:prstGeom prst="rect">
            <a:avLst/>
          </a:prstGeom>
        </p:spPr>
      </p:pic>
      <p:sp>
        <p:nvSpPr>
          <p:cNvPr id="14" name="Rectangle 13">
            <a:extLst>
              <a:ext uri="{FF2B5EF4-FFF2-40B4-BE49-F238E27FC236}">
                <a16:creationId xmlns:a16="http://schemas.microsoft.com/office/drawing/2014/main" id="{745B0F49-1747-0C73-5302-0783B98CBD18}"/>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89" y="528197"/>
            <a:ext cx="11644276"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APPRENTICESHIP DELIVERY TO GREATER LINCOLNSHIRE RESIDENTS AGED 19 PLUS</a:t>
            </a:r>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948C52-0030-F0F8-05A2-EB542EF3E105}"/>
              </a:ext>
            </a:extLst>
          </p:cNvPr>
          <p:cNvSpPr txBox="1"/>
          <p:nvPr/>
        </p:nvSpPr>
        <p:spPr>
          <a:xfrm>
            <a:off x="2520360" y="4470618"/>
            <a:ext cx="947701"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5,212 (73%)</a:t>
            </a:r>
          </a:p>
        </p:txBody>
      </p:sp>
      <p:sp>
        <p:nvSpPr>
          <p:cNvPr id="10" name="TextBox 9">
            <a:extLst>
              <a:ext uri="{FF2B5EF4-FFF2-40B4-BE49-F238E27FC236}">
                <a16:creationId xmlns:a16="http://schemas.microsoft.com/office/drawing/2014/main" id="{B8036507-42EA-E5D0-BEAD-C65C0A286343}"/>
              </a:ext>
            </a:extLst>
          </p:cNvPr>
          <p:cNvSpPr txBox="1"/>
          <p:nvPr/>
        </p:nvSpPr>
        <p:spPr>
          <a:xfrm>
            <a:off x="965594" y="3261794"/>
            <a:ext cx="947701"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1,930 (27%)</a:t>
            </a:r>
          </a:p>
        </p:txBody>
      </p:sp>
      <p:sp>
        <p:nvSpPr>
          <p:cNvPr id="11" name="Rectangle 10">
            <a:extLst>
              <a:ext uri="{FF2B5EF4-FFF2-40B4-BE49-F238E27FC236}">
                <a16:creationId xmlns:a16="http://schemas.microsoft.com/office/drawing/2014/main" id="{D038DE67-A533-C910-4A03-D10358C88252}"/>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extBox 12">
            <a:extLst>
              <a:ext uri="{FF2B5EF4-FFF2-40B4-BE49-F238E27FC236}">
                <a16:creationId xmlns:a16="http://schemas.microsoft.com/office/drawing/2014/main" id="{3BDF4B65-D2A4-683B-52D1-205185713F0F}"/>
              </a:ext>
            </a:extLst>
          </p:cNvPr>
          <p:cNvSpPr txBox="1"/>
          <p:nvPr/>
        </p:nvSpPr>
        <p:spPr>
          <a:xfrm>
            <a:off x="227135" y="1638595"/>
            <a:ext cx="3920000" cy="646331"/>
          </a:xfrm>
          <a:prstGeom prst="rect">
            <a:avLst/>
          </a:prstGeom>
          <a:noFill/>
        </p:spPr>
        <p:txBody>
          <a:bodyPr wrap="square" rtlCol="0">
            <a:spAutoFit/>
          </a:bodyPr>
          <a:lstStyle/>
          <a:p>
            <a:pPr algn="ctr"/>
            <a:r>
              <a:rPr lang="en-US" sz="1200" dirty="0">
                <a:latin typeface="Arial Nova" panose="020B0504020202020204" pitchFamily="34" charset="0"/>
              </a:rPr>
              <a:t>Advanced (Level 3) Greater Lincolnshire resident Apprenticeship aim enrolments by Greater Lincolnshire-based and external providers, 2022/23</a:t>
            </a:r>
          </a:p>
        </p:txBody>
      </p:sp>
      <p:sp>
        <p:nvSpPr>
          <p:cNvPr id="17" name="TextBox 16">
            <a:extLst>
              <a:ext uri="{FF2B5EF4-FFF2-40B4-BE49-F238E27FC236}">
                <a16:creationId xmlns:a16="http://schemas.microsoft.com/office/drawing/2014/main" id="{6BE46E39-7140-CA84-8504-4ABCC4433CA7}"/>
              </a:ext>
            </a:extLst>
          </p:cNvPr>
          <p:cNvSpPr txBox="1"/>
          <p:nvPr/>
        </p:nvSpPr>
        <p:spPr>
          <a:xfrm>
            <a:off x="4136000" y="1635301"/>
            <a:ext cx="3920000" cy="646331"/>
          </a:xfrm>
          <a:prstGeom prst="rect">
            <a:avLst/>
          </a:prstGeom>
          <a:noFill/>
        </p:spPr>
        <p:txBody>
          <a:bodyPr wrap="square" rtlCol="0">
            <a:spAutoFit/>
          </a:bodyPr>
          <a:lstStyle/>
          <a:p>
            <a:pPr algn="ctr"/>
            <a:r>
              <a:rPr lang="en-US" sz="1200" dirty="0">
                <a:latin typeface="Arial Nova" panose="020B0504020202020204" pitchFamily="34" charset="0"/>
              </a:rPr>
              <a:t>Top 10 areas (on number of Advanced Apprenticeship  aim enrolments) where external providers (delivering to Greater Lincolnshire residents) are based, 2022/23</a:t>
            </a:r>
          </a:p>
        </p:txBody>
      </p:sp>
      <p:sp>
        <p:nvSpPr>
          <p:cNvPr id="3" name="TextBox 2">
            <a:extLst>
              <a:ext uri="{FF2B5EF4-FFF2-40B4-BE49-F238E27FC236}">
                <a16:creationId xmlns:a16="http://schemas.microsoft.com/office/drawing/2014/main" id="{FD20D6C6-4AEC-23B4-9AED-6B171038A7BF}"/>
              </a:ext>
            </a:extLst>
          </p:cNvPr>
          <p:cNvSpPr txBox="1"/>
          <p:nvPr/>
        </p:nvSpPr>
        <p:spPr>
          <a:xfrm>
            <a:off x="8094416" y="1502341"/>
            <a:ext cx="3828551" cy="5133008"/>
          </a:xfrm>
          <a:prstGeom prst="rect">
            <a:avLst/>
          </a:prstGeom>
          <a:noFill/>
        </p:spPr>
        <p:txBody>
          <a:bodyPr wrap="square" rtlCol="0">
            <a:spAutoFit/>
          </a:bodyPr>
          <a:lstStyle/>
          <a:p>
            <a:pPr>
              <a:lnSpc>
                <a:spcPct val="114000"/>
              </a:lnSpc>
              <a:spcAft>
                <a:spcPts val="300"/>
              </a:spcAft>
            </a:pPr>
            <a:r>
              <a:rPr lang="en-US" sz="1200" dirty="0">
                <a:latin typeface="Arial Nova" panose="020B0504020202020204" pitchFamily="34" charset="0"/>
              </a:rPr>
              <a:t>Nearly three quarters (73 per cent) of Advanced (Level 3) Apprenticeship aim enrolments by Greater Lincolnshire residents are with Greater Lincolnshire based providers. In terms of external areas and providers, Rugby appears due to the delivery of aims via Her Majesty’s Prison &amp; Probation Service (HMPPS) and the Ministry of Justice. It is not clear, however, whether these aim enrolments are by staff or inmates. Peterborough appears second in the list mainly through the presence of Inspire Education Group (69 aim enrolments) although a further 58 external providers are delivering Advanced Apprenticeship aim enrolments for Greater Lincolnshire residents. The main provider delivering in Newark and Sherwood is Lincoln College (at its Newark campus?) with 32 Advanced Apprenticeship aim enrolments; with a further 31 external providers delivering aims to Greater Lincolnshire residents.</a:t>
            </a:r>
          </a:p>
          <a:p>
            <a:pPr>
              <a:lnSpc>
                <a:spcPct val="114000"/>
              </a:lnSpc>
            </a:pPr>
            <a:r>
              <a:rPr lang="en-US" sz="1200" b="1" dirty="0">
                <a:latin typeface="Arial Nova" panose="020B0504020202020204" pitchFamily="34" charset="0"/>
              </a:rPr>
              <a:t>Notes:</a:t>
            </a:r>
          </a:p>
          <a:p>
            <a:pPr marL="171450" marR="0" lvl="0" indent="-171450" algn="l" defTabSz="914400" rtl="0" eaLnBrk="1" fontAlgn="auto" latinLnBrk="0" hangingPunct="1">
              <a:lnSpc>
                <a:spcPct val="114000"/>
              </a:lnSpc>
              <a:spcBef>
                <a:spcPts val="0"/>
              </a:spcBef>
              <a:spcAft>
                <a:spcPts val="200"/>
              </a:spcAft>
              <a:buClrTx/>
              <a:buSzTx/>
              <a:buFontTx/>
              <a:buChar char="-"/>
              <a:tabLst/>
              <a:defRPr/>
            </a:pP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Our analysis suggests that an overall average of approximately four aim enrolments are taken up by one learner. (This can vary considerably per intervention).</a:t>
            </a:r>
            <a:endParaRPr lang="en-US" sz="1200" b="1" dirty="0">
              <a:latin typeface="Arial Nova" panose="020B0504020202020204" pitchFamily="34" charset="0"/>
            </a:endParaRP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12" name="TextBox 11">
            <a:extLst>
              <a:ext uri="{FF2B5EF4-FFF2-40B4-BE49-F238E27FC236}">
                <a16:creationId xmlns:a16="http://schemas.microsoft.com/office/drawing/2014/main" id="{613F7BBE-31CD-490A-20CC-F6B14F29472A}"/>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13</a:t>
            </a:r>
          </a:p>
        </p:txBody>
      </p:sp>
      <p:pic>
        <p:nvPicPr>
          <p:cNvPr id="18" name="Picture 17">
            <a:extLst>
              <a:ext uri="{FF2B5EF4-FFF2-40B4-BE49-F238E27FC236}">
                <a16:creationId xmlns:a16="http://schemas.microsoft.com/office/drawing/2014/main" id="{D1662829-F714-A325-65D5-851DF19D4151}"/>
              </a:ext>
            </a:extLst>
          </p:cNvPr>
          <p:cNvPicPr>
            <a:picLocks noChangeAspect="1"/>
          </p:cNvPicPr>
          <p:nvPr/>
        </p:nvPicPr>
        <p:blipFill>
          <a:blip r:embed="rId4"/>
          <a:stretch>
            <a:fillRect/>
          </a:stretch>
        </p:blipFill>
        <p:spPr>
          <a:xfrm>
            <a:off x="4292600" y="2239299"/>
            <a:ext cx="3606800" cy="4330700"/>
          </a:xfrm>
          <a:prstGeom prst="rect">
            <a:avLst/>
          </a:prstGeom>
        </p:spPr>
      </p:pic>
    </p:spTree>
    <p:extLst>
      <p:ext uri="{BB962C8B-B14F-4D97-AF65-F5344CB8AC3E}">
        <p14:creationId xmlns:p14="http://schemas.microsoft.com/office/powerpoint/2010/main" val="188241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6AAD8-866D-F767-A111-057FA3E01A49}"/>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FDAF15E1-4693-93FD-8E19-96CF260B2BBA}"/>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89" y="526163"/>
            <a:ext cx="11782247"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ADVANCED (LEVEL 3) APPRENTICESHIPS (ALL AGES) BY GREATER LINCOLNSHIRE-BASED PROVIDER</a:t>
            </a:r>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088C87-66B8-1FBA-887E-4F50DC38CD2D}"/>
              </a:ext>
            </a:extLst>
          </p:cNvPr>
          <p:cNvSpPr txBox="1"/>
          <p:nvPr/>
        </p:nvSpPr>
        <p:spPr>
          <a:xfrm>
            <a:off x="523984" y="1602113"/>
            <a:ext cx="6942683" cy="456535"/>
          </a:xfrm>
          <a:prstGeom prst="rect">
            <a:avLst/>
          </a:prstGeom>
          <a:noFill/>
        </p:spPr>
        <p:txBody>
          <a:bodyPr wrap="square" rtlCol="0">
            <a:spAutoFit/>
          </a:bodyPr>
          <a:lstStyle/>
          <a:p>
            <a:pPr algn="ctr">
              <a:spcAft>
                <a:spcPts val="200"/>
              </a:spcAft>
            </a:pPr>
            <a:r>
              <a:rPr lang="en-US" sz="1200" dirty="0">
                <a:latin typeface="Arial Nova" panose="020B0504020202020204" pitchFamily="34" charset="0"/>
              </a:rPr>
              <a:t>Advanced (Level 3) Apprenticeship starts (all ages) by Greater Lincolnshire-based provider</a:t>
            </a:r>
          </a:p>
          <a:p>
            <a:pPr algn="ct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10" name="Rectangle 9">
            <a:extLst>
              <a:ext uri="{FF2B5EF4-FFF2-40B4-BE49-F238E27FC236}">
                <a16:creationId xmlns:a16="http://schemas.microsoft.com/office/drawing/2014/main" id="{2CA66823-C765-F15D-3FB3-9BCC9AA88EAC}"/>
              </a:ext>
            </a:extLst>
          </p:cNvPr>
          <p:cNvSpPr/>
          <p:nvPr/>
        </p:nvSpPr>
        <p:spPr>
          <a:xfrm>
            <a:off x="8094416" y="1520240"/>
            <a:ext cx="3837695" cy="5066458"/>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ED232961-CC54-5D54-6B4B-9C8E5118026D}"/>
              </a:ext>
            </a:extLst>
          </p:cNvPr>
          <p:cNvSpPr/>
          <p:nvPr/>
        </p:nvSpPr>
        <p:spPr>
          <a:xfrm>
            <a:off x="8098242" y="1919389"/>
            <a:ext cx="3828551" cy="4370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Level 3 Apprentice start numbers have been steady at c4,000 over a 6-year period. There are no obvious trends in starts for most providers, particularly those with the largest start numbers i.e., DN Colleges Group, Lincoln College, and the TEC Partnership. Only the Inspire Education Group has seen Apprenticeship starts increase with a more than doubling of numbers since 2019/20. </a:t>
            </a:r>
          </a:p>
          <a:p>
            <a:pPr>
              <a:lnSpc>
                <a:spcPct val="114000"/>
              </a:lnSpc>
            </a:pPr>
            <a:r>
              <a:rPr lang="en-US" sz="1200" b="1" dirty="0">
                <a:solidFill>
                  <a:schemeClr val="tx1"/>
                </a:solidFill>
                <a:latin typeface="Arial Nova" panose="020B0504020202020204" pitchFamily="34" charset="0"/>
              </a:rPr>
              <a:t>Notes: </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 This analysis focuses upon Greater Lincolnshire-based providers likely to have a substantial element of their Apprentice cohort resident in Greater Lincolnshire, and therefore does not include some providers likely to have a significant proportion of residents from other areas (Steadfast Training being the exception). It also does not include most large local or national levy-paying employers with Greater Lincolnshire resident Apprentices e.g., large supermarket chains. </a:t>
            </a:r>
          </a:p>
        </p:txBody>
      </p:sp>
      <p:sp>
        <p:nvSpPr>
          <p:cNvPr id="8" name="TextBox 7">
            <a:extLst>
              <a:ext uri="{FF2B5EF4-FFF2-40B4-BE49-F238E27FC236}">
                <a16:creationId xmlns:a16="http://schemas.microsoft.com/office/drawing/2014/main" id="{CCAC1029-8048-8936-9071-BD81CEE4E23B}"/>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14</a:t>
            </a:r>
          </a:p>
        </p:txBody>
      </p:sp>
      <p:pic>
        <p:nvPicPr>
          <p:cNvPr id="15" name="Picture 14">
            <a:extLst>
              <a:ext uri="{FF2B5EF4-FFF2-40B4-BE49-F238E27FC236}">
                <a16:creationId xmlns:a16="http://schemas.microsoft.com/office/drawing/2014/main" id="{76AEF1D8-F271-C81D-7E20-029151A4117D}"/>
              </a:ext>
            </a:extLst>
          </p:cNvPr>
          <p:cNvPicPr>
            <a:picLocks noChangeAspect="1"/>
          </p:cNvPicPr>
          <p:nvPr/>
        </p:nvPicPr>
        <p:blipFill>
          <a:blip r:embed="rId3"/>
          <a:stretch>
            <a:fillRect/>
          </a:stretch>
        </p:blipFill>
        <p:spPr>
          <a:xfrm>
            <a:off x="278689" y="1997875"/>
            <a:ext cx="7772400" cy="4579737"/>
          </a:xfrm>
          <a:prstGeom prst="rect">
            <a:avLst/>
          </a:prstGeom>
        </p:spPr>
      </p:pic>
    </p:spTree>
    <p:extLst>
      <p:ext uri="{BB962C8B-B14F-4D97-AF65-F5344CB8AC3E}">
        <p14:creationId xmlns:p14="http://schemas.microsoft.com/office/powerpoint/2010/main" val="36177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77B083-3217-0810-31B6-99953DADC20B}"/>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4" name="Picture 13">
            <a:extLst>
              <a:ext uri="{FF2B5EF4-FFF2-40B4-BE49-F238E27FC236}">
                <a16:creationId xmlns:a16="http://schemas.microsoft.com/office/drawing/2014/main" id="{B9228A21-2340-45D1-7EB0-AC788D42084D}"/>
              </a:ext>
            </a:extLst>
          </p:cNvPr>
          <p:cNvPicPr>
            <a:picLocks noChangeAspect="1"/>
          </p:cNvPicPr>
          <p:nvPr/>
        </p:nvPicPr>
        <p:blipFill>
          <a:blip r:embed="rId3"/>
          <a:stretch>
            <a:fillRect/>
          </a:stretch>
        </p:blipFill>
        <p:spPr>
          <a:xfrm>
            <a:off x="307429" y="1994813"/>
            <a:ext cx="7772400" cy="4582502"/>
          </a:xfrm>
          <a:prstGeom prst="rect">
            <a:avLst/>
          </a:prstGeom>
        </p:spPr>
      </p:pic>
      <p:sp>
        <p:nvSpPr>
          <p:cNvPr id="11" name="Rectangle 10">
            <a:extLst>
              <a:ext uri="{FF2B5EF4-FFF2-40B4-BE49-F238E27FC236}">
                <a16:creationId xmlns:a16="http://schemas.microsoft.com/office/drawing/2014/main" id="{1D73B6AB-6AD3-DB5C-00E0-4091A984FB32}"/>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69033" y="529796"/>
            <a:ext cx="11033967"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PROVIDER MARKET SHARE OF LEVEL 3 (ADVANCED) APPRENTICESHIP STARTS OVER TIME</a:t>
            </a:r>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CA66823-C765-F15D-3FB3-9BCC9AA88EAC}"/>
              </a:ext>
            </a:extLst>
          </p:cNvPr>
          <p:cNvSpPr/>
          <p:nvPr/>
        </p:nvSpPr>
        <p:spPr>
          <a:xfrm>
            <a:off x="8094416" y="1520240"/>
            <a:ext cx="3837695" cy="5066458"/>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ED232961-CC54-5D54-6B4B-9C8E5118026D}"/>
              </a:ext>
            </a:extLst>
          </p:cNvPr>
          <p:cNvSpPr/>
          <p:nvPr/>
        </p:nvSpPr>
        <p:spPr>
          <a:xfrm>
            <a:off x="8102069" y="1529623"/>
            <a:ext cx="3828551" cy="50476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300"/>
              </a:spcAft>
            </a:pPr>
            <a:r>
              <a:rPr lang="en-US" sz="1200" dirty="0">
                <a:solidFill>
                  <a:schemeClr val="tx1"/>
                </a:solidFill>
                <a:latin typeface="Arial Nova" panose="020B0504020202020204" pitchFamily="34" charset="0"/>
              </a:rPr>
              <a:t>Greater Lincolnshire based FE Colleges have seen their share of Advanced (Level 3) Apprenticeships fall over time, from 70 per cent in 2017/18 to 65 per cent in 2022/23. Over the same period, Greater Lincolnshire based independent providers have seen their share increase from 24 per cent to 29 per cent. Employer-led Apprenticeship starts have fallen from 3 per cent 1 per cent though there is no clear trend over this period (plus we note that there have been no Level 3 Apprenticeship starts at North East Lincolnshire Council and North Lincolnshire Council). </a:t>
            </a:r>
          </a:p>
          <a:p>
            <a:pPr>
              <a:lnSpc>
                <a:spcPct val="114000"/>
              </a:lnSpc>
            </a:pPr>
            <a:r>
              <a:rPr kumimoji="0" lang="en-US" sz="1200" b="1"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Notes:</a:t>
            </a:r>
          </a:p>
          <a:p>
            <a:pPr>
              <a:lnSpc>
                <a:spcPct val="114000"/>
              </a:lnSpc>
              <a:spcAft>
                <a:spcPts val="200"/>
              </a:spcAft>
            </a:pPr>
            <a:r>
              <a:rPr lang="en-US" sz="1200" dirty="0">
                <a:solidFill>
                  <a:schemeClr val="tx1"/>
                </a:solidFill>
                <a:latin typeface="Arial Nova" panose="020B0504020202020204" pitchFamily="34" charset="0"/>
              </a:rPr>
              <a:t>- FE Colleges: Bishop Burton College, Boston College, DN Colleges Group, Franklin College, Grantham College, Lincoln College, TEC Partnership</a:t>
            </a:r>
          </a:p>
          <a:p>
            <a:pPr>
              <a:lnSpc>
                <a:spcPct val="114000"/>
              </a:lnSpc>
              <a:spcAft>
                <a:spcPts val="200"/>
              </a:spcAft>
            </a:pPr>
            <a:r>
              <a:rPr kumimoji="0" lang="en-US" sz="120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 HE </a:t>
            </a:r>
            <a:r>
              <a:rPr lang="en-US" sz="1200" dirty="0">
                <a:solidFill>
                  <a:schemeClr val="tx1"/>
                </a:solidFill>
                <a:latin typeface="Arial Nova" panose="020B0504020202020204" pitchFamily="34" charset="0"/>
              </a:rPr>
              <a:t>Institutions: Bishop Grosseteste University, University of Lincoln</a:t>
            </a:r>
          </a:p>
          <a:p>
            <a:pPr>
              <a:lnSpc>
                <a:spcPct val="114000"/>
              </a:lnSpc>
              <a:spcAft>
                <a:spcPts val="200"/>
              </a:spcAft>
            </a:pPr>
            <a:r>
              <a:rPr kumimoji="0" lang="en-US" sz="120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 Employer-led: Lincolnshire Community Health Services NHS Trust, Lincolnshire County Council </a:t>
            </a:r>
          </a:p>
          <a:p>
            <a:pPr>
              <a:lnSpc>
                <a:spcPct val="114000"/>
              </a:lnSpc>
              <a:spcAft>
                <a:spcPts val="600"/>
              </a:spcAft>
            </a:pPr>
            <a:r>
              <a:rPr lang="en-US" sz="1200" dirty="0">
                <a:solidFill>
                  <a:schemeClr val="tx1"/>
                </a:solidFill>
                <a:latin typeface="Arial Nova" panose="020B0504020202020204" pitchFamily="34" charset="0"/>
              </a:rPr>
              <a:t>- Independent: East Lindsey IT Centre (First College), Inspire Education Group, LAGAT, Riverside Training (Spalding), Steadfast Training</a:t>
            </a:r>
          </a:p>
          <a:p>
            <a:pPr>
              <a:lnSpc>
                <a:spcPct val="114000"/>
              </a:lnSpc>
              <a:spcAft>
                <a:spcPts val="200"/>
              </a:spcAft>
            </a:pPr>
            <a:r>
              <a:rPr kumimoji="0" lang="en-US" sz="1000" b="1"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Source: </a:t>
            </a:r>
            <a:r>
              <a:rPr kumimoji="0" lang="en-US" sz="100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Department for Education</a:t>
            </a:r>
          </a:p>
        </p:txBody>
      </p:sp>
      <p:sp>
        <p:nvSpPr>
          <p:cNvPr id="13" name="TextBox 12">
            <a:extLst>
              <a:ext uri="{FF2B5EF4-FFF2-40B4-BE49-F238E27FC236}">
                <a16:creationId xmlns:a16="http://schemas.microsoft.com/office/drawing/2014/main" id="{5B92B97C-A6EC-BE53-43E0-F669786BD1B1}"/>
              </a:ext>
            </a:extLst>
          </p:cNvPr>
          <p:cNvSpPr txBox="1"/>
          <p:nvPr/>
        </p:nvSpPr>
        <p:spPr>
          <a:xfrm>
            <a:off x="523984" y="1655727"/>
            <a:ext cx="6942683" cy="276999"/>
          </a:xfrm>
          <a:prstGeom prst="rect">
            <a:avLst/>
          </a:prstGeom>
          <a:noFill/>
        </p:spPr>
        <p:txBody>
          <a:bodyPr wrap="square" rtlCol="0">
            <a:spAutoFit/>
          </a:bodyPr>
          <a:lstStyle/>
          <a:p>
            <a:pPr algn="ctr"/>
            <a:r>
              <a:rPr lang="en-US" sz="1200" dirty="0">
                <a:latin typeface="Arial Nova" panose="020B0504020202020204" pitchFamily="34" charset="0"/>
              </a:rPr>
              <a:t>Advanced (Level 3) Apprenticeship starts (all ages) by type of Greater Lincolnshire-based provider</a:t>
            </a:r>
          </a:p>
        </p:txBody>
      </p:sp>
      <p:sp>
        <p:nvSpPr>
          <p:cNvPr id="9" name="TextBox 8">
            <a:extLst>
              <a:ext uri="{FF2B5EF4-FFF2-40B4-BE49-F238E27FC236}">
                <a16:creationId xmlns:a16="http://schemas.microsoft.com/office/drawing/2014/main" id="{3E915F35-23CC-EDD6-40E1-D620C55D457C}"/>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15</a:t>
            </a:r>
          </a:p>
        </p:txBody>
      </p:sp>
    </p:spTree>
    <p:extLst>
      <p:ext uri="{BB962C8B-B14F-4D97-AF65-F5344CB8AC3E}">
        <p14:creationId xmlns:p14="http://schemas.microsoft.com/office/powerpoint/2010/main" val="279996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9464DC-85AD-B4AB-FE5D-2EFA45C58951}"/>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045CB261-0B8C-D05C-694D-C8C50B15F983}"/>
              </a:ext>
            </a:extLst>
          </p:cNvPr>
          <p:cNvPicPr>
            <a:picLocks noChangeAspect="1"/>
          </p:cNvPicPr>
          <p:nvPr/>
        </p:nvPicPr>
        <p:blipFill>
          <a:blip r:embed="rId3"/>
          <a:stretch>
            <a:fillRect/>
          </a:stretch>
        </p:blipFill>
        <p:spPr>
          <a:xfrm>
            <a:off x="327572" y="1900398"/>
            <a:ext cx="7569200" cy="4686300"/>
          </a:xfrm>
          <a:prstGeom prst="rect">
            <a:avLst/>
          </a:prstGeom>
        </p:spPr>
      </p:pic>
      <p:sp>
        <p:nvSpPr>
          <p:cNvPr id="8" name="Rectangle 7">
            <a:extLst>
              <a:ext uri="{FF2B5EF4-FFF2-40B4-BE49-F238E27FC236}">
                <a16:creationId xmlns:a16="http://schemas.microsoft.com/office/drawing/2014/main" id="{7A1A045D-8B6D-38D7-3205-53D151FED226}"/>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37843"/>
            <a:ext cx="11101733"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ADVANCED (LEVEL 3) APPRENTICESHIP STARTS (ALL AGES) IN GREATER LINCOLNSHIRE-BASED PROVIDERS BY SSA</a:t>
            </a:r>
          </a:p>
        </p:txBody>
      </p:sp>
      <p:sp>
        <p:nvSpPr>
          <p:cNvPr id="14" name="TextBox 13">
            <a:extLst>
              <a:ext uri="{FF2B5EF4-FFF2-40B4-BE49-F238E27FC236}">
                <a16:creationId xmlns:a16="http://schemas.microsoft.com/office/drawing/2014/main" id="{BF088C87-66B8-1FBA-887E-4F50DC38CD2D}"/>
              </a:ext>
            </a:extLst>
          </p:cNvPr>
          <p:cNvSpPr txBox="1"/>
          <p:nvPr/>
        </p:nvSpPr>
        <p:spPr>
          <a:xfrm>
            <a:off x="1030209" y="1548150"/>
            <a:ext cx="6150055" cy="461665"/>
          </a:xfrm>
          <a:prstGeom prst="rect">
            <a:avLst/>
          </a:prstGeom>
          <a:noFill/>
        </p:spPr>
        <p:txBody>
          <a:bodyPr wrap="square" rtlCol="0">
            <a:spAutoFit/>
          </a:bodyPr>
          <a:lstStyle/>
          <a:p>
            <a:pPr algn="ctr"/>
            <a:r>
              <a:rPr lang="en-US" sz="1200" dirty="0">
                <a:latin typeface="Arial Nova" panose="020B0504020202020204" pitchFamily="34" charset="0"/>
              </a:rPr>
              <a:t>Advanced (Level 3) apprenticeship starts (all ages) in Greater Lincolnshire-based providers by Sector Subject Area (SSA)</a:t>
            </a:r>
          </a:p>
        </p:txBody>
      </p:sp>
      <p:cxnSp>
        <p:nvCxnSpPr>
          <p:cNvPr id="7" name="Straight Connector 6">
            <a:extLst>
              <a:ext uri="{FF2B5EF4-FFF2-40B4-BE49-F238E27FC236}">
                <a16:creationId xmlns:a16="http://schemas.microsoft.com/office/drawing/2014/main" id="{0601A275-046F-805D-FC9C-EFAABE7662A1}"/>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704144-E475-D3CF-9ACE-E84C22C96A5A}"/>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FD47A34-1E3D-AA3A-7A38-FAD84DA0422C}"/>
              </a:ext>
            </a:extLst>
          </p:cNvPr>
          <p:cNvSpPr/>
          <p:nvPr/>
        </p:nvSpPr>
        <p:spPr>
          <a:xfrm>
            <a:off x="8094416" y="1518265"/>
            <a:ext cx="3828551" cy="506843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57A27F0F-9013-1E08-E2E2-96E8ED3802C3}"/>
              </a:ext>
            </a:extLst>
          </p:cNvPr>
          <p:cNvSpPr/>
          <p:nvPr/>
        </p:nvSpPr>
        <p:spPr>
          <a:xfrm>
            <a:off x="8079829" y="1609698"/>
            <a:ext cx="3828551" cy="48855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The sector subject areas of ‘Engineering and Manufacturing Technologies’ and ‘Construction, Planning and the Built Environment’ are the only two that show clear growth in starts by Greater Lincolnshire-based providers over the last six years. The two other dominant sector subject areas of ‘Business, Administration and Law’ and ‘Health, Public Services and Care’ are yet to sustain recovery from their pandemic lows.</a:t>
            </a:r>
          </a:p>
          <a:p>
            <a:pPr>
              <a:lnSpc>
                <a:spcPct val="114000"/>
              </a:lnSpc>
            </a:pPr>
            <a:r>
              <a:rPr lang="en-US" sz="1200" b="1" dirty="0">
                <a:solidFill>
                  <a:schemeClr val="tx1"/>
                </a:solidFill>
                <a:latin typeface="Arial Nova" panose="020B0504020202020204" pitchFamily="34" charset="0"/>
              </a:rPr>
              <a:t>Questions:</a:t>
            </a:r>
          </a:p>
          <a:p>
            <a:pPr>
              <a:lnSpc>
                <a:spcPct val="114000"/>
              </a:lnSpc>
              <a:spcAft>
                <a:spcPts val="600"/>
              </a:spcAft>
            </a:pPr>
            <a:r>
              <a:rPr lang="en-US" sz="1200" dirty="0">
                <a:solidFill>
                  <a:schemeClr val="tx1"/>
                </a:solidFill>
                <a:latin typeface="Arial Nova" panose="020B0504020202020204" pitchFamily="34" charset="0"/>
              </a:rPr>
              <a:t>- Is there a connection between apprenticeship investment by ‘subject’ and Greater Lincolnshire’s game-changing growth sectors?</a:t>
            </a:r>
          </a:p>
          <a:p>
            <a:pPr>
              <a:lnSpc>
                <a:spcPct val="114000"/>
              </a:lnSpc>
            </a:pPr>
            <a:r>
              <a:rPr lang="en-US" sz="1200" b="1" dirty="0">
                <a:solidFill>
                  <a:schemeClr val="tx1"/>
                </a:solidFill>
                <a:latin typeface="Arial Nova" panose="020B0504020202020204" pitchFamily="34" charset="0"/>
              </a:rPr>
              <a:t>Notes: </a:t>
            </a:r>
          </a:p>
          <a:p>
            <a:pPr>
              <a:lnSpc>
                <a:spcPct val="114000"/>
              </a:lnSpc>
              <a:spcAft>
                <a:spcPts val="1200"/>
              </a:spcAft>
            </a:pPr>
            <a:r>
              <a:rPr lang="en-US" sz="1200" dirty="0">
                <a:solidFill>
                  <a:schemeClr val="tx1"/>
                </a:solidFill>
                <a:latin typeface="Arial Nova" panose="020B0504020202020204" pitchFamily="34" charset="0"/>
              </a:rPr>
              <a:t>- The definition of ‘Greater Lincolnshire-based’ providers is locally constructed as per the previous slide including caveats. It is also not clear from this analysis whether these trends in Apprenticeship starts have been replicated by national providers or larger, levy-paying employers.</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p>
          <a:p>
            <a:pPr>
              <a:lnSpc>
                <a:spcPct val="114000"/>
              </a:lnSpc>
              <a:spcAft>
                <a:spcPts val="600"/>
              </a:spcAft>
            </a:pPr>
            <a:endParaRPr lang="en-US" sz="1200" dirty="0">
              <a:solidFill>
                <a:srgbClr val="FF0000"/>
              </a:solidFill>
              <a:latin typeface="Arial Nova" panose="020B0504020202020204" pitchFamily="34" charset="0"/>
            </a:endParaRPr>
          </a:p>
          <a:p>
            <a:pPr>
              <a:lnSpc>
                <a:spcPct val="114000"/>
              </a:lnSpc>
              <a:spcAft>
                <a:spcPts val="600"/>
              </a:spcAft>
            </a:pPr>
            <a:endParaRPr lang="en-US" sz="1200" i="1" dirty="0">
              <a:solidFill>
                <a:srgbClr val="FF0000"/>
              </a:solidFill>
              <a:latin typeface="Arial Nova" panose="020B0504020202020204" pitchFamily="34" charset="0"/>
            </a:endParaRPr>
          </a:p>
        </p:txBody>
      </p:sp>
      <p:sp>
        <p:nvSpPr>
          <p:cNvPr id="6" name="TextBox 5">
            <a:extLst>
              <a:ext uri="{FF2B5EF4-FFF2-40B4-BE49-F238E27FC236}">
                <a16:creationId xmlns:a16="http://schemas.microsoft.com/office/drawing/2014/main" id="{71B65F9B-12AC-BA4F-7594-CF25F8C739F6}"/>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16</a:t>
            </a:r>
          </a:p>
        </p:txBody>
      </p:sp>
    </p:spTree>
    <p:extLst>
      <p:ext uri="{BB962C8B-B14F-4D97-AF65-F5344CB8AC3E}">
        <p14:creationId xmlns:p14="http://schemas.microsoft.com/office/powerpoint/2010/main" val="105601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C0635D-F097-B961-DFD0-4AF4BDA845B0}"/>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ADC4921A-BE6E-EFDC-CECD-FADBB7CDA10E}"/>
              </a:ext>
            </a:extLst>
          </p:cNvPr>
          <p:cNvPicPr>
            <a:picLocks noChangeAspect="1"/>
          </p:cNvPicPr>
          <p:nvPr/>
        </p:nvPicPr>
        <p:blipFill>
          <a:blip r:embed="rId3"/>
          <a:stretch>
            <a:fillRect/>
          </a:stretch>
        </p:blipFill>
        <p:spPr>
          <a:xfrm>
            <a:off x="207135" y="2215570"/>
            <a:ext cx="3960000" cy="4169000"/>
          </a:xfrm>
          <a:prstGeom prst="rect">
            <a:avLst/>
          </a:prstGeom>
        </p:spPr>
      </p:pic>
      <p:sp>
        <p:nvSpPr>
          <p:cNvPr id="12" name="Rectangle 11">
            <a:extLst>
              <a:ext uri="{FF2B5EF4-FFF2-40B4-BE49-F238E27FC236}">
                <a16:creationId xmlns:a16="http://schemas.microsoft.com/office/drawing/2014/main" id="{1FBB9683-0171-5AC2-24C3-3E6D5DD1EB39}"/>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948C52-0030-F0F8-05A2-EB542EF3E105}"/>
              </a:ext>
            </a:extLst>
          </p:cNvPr>
          <p:cNvSpPr txBox="1"/>
          <p:nvPr/>
        </p:nvSpPr>
        <p:spPr>
          <a:xfrm>
            <a:off x="2427228" y="4546816"/>
            <a:ext cx="868338"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2,352 (76%)</a:t>
            </a:r>
          </a:p>
        </p:txBody>
      </p:sp>
      <p:sp>
        <p:nvSpPr>
          <p:cNvPr id="10" name="TextBox 9">
            <a:extLst>
              <a:ext uri="{FF2B5EF4-FFF2-40B4-BE49-F238E27FC236}">
                <a16:creationId xmlns:a16="http://schemas.microsoft.com/office/drawing/2014/main" id="{B8036507-42EA-E5D0-BEAD-C65C0A286343}"/>
              </a:ext>
            </a:extLst>
          </p:cNvPr>
          <p:cNvSpPr txBox="1"/>
          <p:nvPr/>
        </p:nvSpPr>
        <p:spPr>
          <a:xfrm>
            <a:off x="1065277" y="3198167"/>
            <a:ext cx="840651"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763 (24%)</a:t>
            </a:r>
          </a:p>
        </p:txBody>
      </p:sp>
      <p:sp>
        <p:nvSpPr>
          <p:cNvPr id="11" name="Rectangle 10">
            <a:extLst>
              <a:ext uri="{FF2B5EF4-FFF2-40B4-BE49-F238E27FC236}">
                <a16:creationId xmlns:a16="http://schemas.microsoft.com/office/drawing/2014/main" id="{D038DE67-A533-C910-4A03-D10358C88252}"/>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extBox 12">
            <a:extLst>
              <a:ext uri="{FF2B5EF4-FFF2-40B4-BE49-F238E27FC236}">
                <a16:creationId xmlns:a16="http://schemas.microsoft.com/office/drawing/2014/main" id="{3BDF4B65-D2A4-683B-52D1-205185713F0F}"/>
              </a:ext>
            </a:extLst>
          </p:cNvPr>
          <p:cNvSpPr txBox="1"/>
          <p:nvPr/>
        </p:nvSpPr>
        <p:spPr>
          <a:xfrm>
            <a:off x="227135" y="1716491"/>
            <a:ext cx="3920000" cy="461665"/>
          </a:xfrm>
          <a:prstGeom prst="rect">
            <a:avLst/>
          </a:prstGeom>
          <a:noFill/>
        </p:spPr>
        <p:txBody>
          <a:bodyPr wrap="square" rtlCol="0">
            <a:spAutoFit/>
          </a:bodyPr>
          <a:lstStyle/>
          <a:p>
            <a:pPr algn="ctr"/>
            <a:r>
              <a:rPr lang="en-US" sz="1200" dirty="0">
                <a:latin typeface="Arial Nova" panose="020B0504020202020204" pitchFamily="34" charset="0"/>
              </a:rPr>
              <a:t>Level 3 Education &amp; Training aim enrolments by Greater Lincolnshire-based and external providers, 2022/23</a:t>
            </a:r>
          </a:p>
        </p:txBody>
      </p:sp>
      <p:sp>
        <p:nvSpPr>
          <p:cNvPr id="17" name="TextBox 16">
            <a:extLst>
              <a:ext uri="{FF2B5EF4-FFF2-40B4-BE49-F238E27FC236}">
                <a16:creationId xmlns:a16="http://schemas.microsoft.com/office/drawing/2014/main" id="{6BE46E39-7140-CA84-8504-4ABCC4433CA7}"/>
              </a:ext>
            </a:extLst>
          </p:cNvPr>
          <p:cNvSpPr txBox="1"/>
          <p:nvPr/>
        </p:nvSpPr>
        <p:spPr>
          <a:xfrm>
            <a:off x="4136000" y="1713975"/>
            <a:ext cx="3920000" cy="461665"/>
          </a:xfrm>
          <a:prstGeom prst="rect">
            <a:avLst/>
          </a:prstGeom>
          <a:noFill/>
        </p:spPr>
        <p:txBody>
          <a:bodyPr wrap="square" rtlCol="0">
            <a:spAutoFit/>
          </a:bodyPr>
          <a:lstStyle/>
          <a:p>
            <a:pPr algn="ctr"/>
            <a:r>
              <a:rPr lang="en-US" sz="1200" dirty="0">
                <a:latin typeface="Arial Nova" panose="020B0504020202020204" pitchFamily="34" charset="0"/>
              </a:rPr>
              <a:t>Top 10 areas where external providers (delivering to Greater Lincolnshire residents) are based, 2022/23</a:t>
            </a:r>
          </a:p>
        </p:txBody>
      </p:sp>
      <p:sp>
        <p:nvSpPr>
          <p:cNvPr id="3" name="TextBox 2">
            <a:extLst>
              <a:ext uri="{FF2B5EF4-FFF2-40B4-BE49-F238E27FC236}">
                <a16:creationId xmlns:a16="http://schemas.microsoft.com/office/drawing/2014/main" id="{FF66AA84-CB4C-146B-56E7-05430676FF51}"/>
              </a:ext>
            </a:extLst>
          </p:cNvPr>
          <p:cNvSpPr txBox="1"/>
          <p:nvPr/>
        </p:nvSpPr>
        <p:spPr>
          <a:xfrm>
            <a:off x="278689" y="528197"/>
            <a:ext cx="11137171"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EDUCATION &amp; TRAINING DELIVERY TO GREATER LINCOLNSHIRE RESIDENTS AGED 19 PLUS</a:t>
            </a:r>
          </a:p>
        </p:txBody>
      </p:sp>
      <p:sp>
        <p:nvSpPr>
          <p:cNvPr id="5" name="TextBox 4">
            <a:extLst>
              <a:ext uri="{FF2B5EF4-FFF2-40B4-BE49-F238E27FC236}">
                <a16:creationId xmlns:a16="http://schemas.microsoft.com/office/drawing/2014/main" id="{2DDCAE6D-1535-5250-3CA8-704C378AAA0E}"/>
              </a:ext>
            </a:extLst>
          </p:cNvPr>
          <p:cNvSpPr txBox="1"/>
          <p:nvPr/>
        </p:nvSpPr>
        <p:spPr>
          <a:xfrm>
            <a:off x="8079829" y="1564155"/>
            <a:ext cx="3828551" cy="4942763"/>
          </a:xfrm>
          <a:prstGeom prst="rect">
            <a:avLst/>
          </a:prstGeom>
          <a:noFill/>
        </p:spPr>
        <p:txBody>
          <a:bodyPr wrap="square" rtlCol="0">
            <a:spAutoFit/>
          </a:bodyPr>
          <a:lstStyle/>
          <a:p>
            <a:pPr>
              <a:lnSpc>
                <a:spcPct val="114000"/>
              </a:lnSpc>
              <a:spcAft>
                <a:spcPts val="300"/>
              </a:spcAft>
            </a:pPr>
            <a:r>
              <a:rPr lang="en-US" sz="1200" dirty="0">
                <a:latin typeface="Arial Nova" panose="020B0504020202020204" pitchFamily="34" charset="0"/>
              </a:rPr>
              <a:t>Over three quarters (76 per cent) of Level 3 Education &amp; Training aim enrolments by Greater Lincolnshire residents are with Greater Lincolnshire based providers. </a:t>
            </a:r>
          </a:p>
          <a:p>
            <a:pPr>
              <a:lnSpc>
                <a:spcPct val="114000"/>
              </a:lnSpc>
              <a:spcAft>
                <a:spcPts val="300"/>
              </a:spcAft>
            </a:pPr>
            <a:r>
              <a:rPr lang="en-US" sz="1200" dirty="0">
                <a:latin typeface="Arial Nova" panose="020B0504020202020204" pitchFamily="34" charset="0"/>
              </a:rPr>
              <a:t>In terms of external areas and providers, TEC Partnership is the key external provider in Doncaster with 63 aim enrolments registered to Greater Lincolnshire based learners. A further nine providers (including DN Colleges Group) are delivering aims to Greater Lincolnshire residents in this area. In Peterborough, Inspire Education Group is the main provider (out of three) delivering 29 of the 34 aim enrolments to Greater Lincolnshire residents. </a:t>
            </a:r>
          </a:p>
          <a:p>
            <a:pPr>
              <a:lnSpc>
                <a:spcPct val="114000"/>
              </a:lnSpc>
              <a:spcAft>
                <a:spcPts val="300"/>
              </a:spcAft>
            </a:pPr>
            <a:r>
              <a:rPr lang="en-US" sz="1200" b="1" dirty="0">
                <a:latin typeface="Arial Nova" panose="020B0504020202020204" pitchFamily="34" charset="0"/>
              </a:rPr>
              <a:t>Notes:</a:t>
            </a:r>
          </a:p>
          <a:p>
            <a:pPr marR="0" lvl="0" algn="l" defTabSz="914400" rtl="0" eaLnBrk="1" fontAlgn="auto" latinLnBrk="0" hangingPunct="1">
              <a:lnSpc>
                <a:spcPct val="114000"/>
              </a:lnSpc>
              <a:spcBef>
                <a:spcPts val="0"/>
              </a:spcBef>
              <a:spcAft>
                <a:spcPts val="0"/>
              </a:spcAft>
              <a:buClrTx/>
              <a:buSzTx/>
              <a:tabLst/>
              <a:defRPr/>
            </a:pP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 Our analysis suggests that an overall average of approximately four aim enrolments are taken up by one Learner. (This can vary considerably per intervention).</a:t>
            </a:r>
          </a:p>
          <a:p>
            <a:pPr marR="0" lvl="0" algn="l" defTabSz="914400" rtl="0" eaLnBrk="1" fontAlgn="auto" latinLnBrk="0" hangingPunct="1">
              <a:lnSpc>
                <a:spcPct val="114000"/>
              </a:lnSpc>
              <a:spcBef>
                <a:spcPts val="0"/>
              </a:spcBef>
              <a:spcAft>
                <a:spcPts val="1200"/>
              </a:spcAft>
              <a:buClrTx/>
              <a:buSzTx/>
              <a:tabLst/>
              <a:defRPr/>
            </a:pPr>
            <a:r>
              <a:rPr lang="en-US" sz="1200" dirty="0">
                <a:latin typeface="Arial Nova" panose="020B0504020202020204" pitchFamily="34" charset="0"/>
              </a:rPr>
              <a:t>- Providers identified as being ‘outside of England and unknown’ are primarily due to lack of data and insufficient reporting.</a:t>
            </a: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8" name="TextBox 7">
            <a:extLst>
              <a:ext uri="{FF2B5EF4-FFF2-40B4-BE49-F238E27FC236}">
                <a16:creationId xmlns:a16="http://schemas.microsoft.com/office/drawing/2014/main" id="{551C8B5A-89F1-7C1C-662F-3C1387118743}"/>
              </a:ext>
            </a:extLst>
          </p:cNvPr>
          <p:cNvSpPr txBox="1"/>
          <p:nvPr/>
        </p:nvSpPr>
        <p:spPr>
          <a:xfrm>
            <a:off x="11600104" y="216408"/>
            <a:ext cx="403517" cy="307777"/>
          </a:xfrm>
          <a:prstGeom prst="rect">
            <a:avLst/>
          </a:prstGeom>
          <a:noFill/>
        </p:spPr>
        <p:txBody>
          <a:bodyPr wrap="square" rtlCol="0">
            <a:spAutoFit/>
          </a:bodyPr>
          <a:lstStyle/>
          <a:p>
            <a:pPr algn="r"/>
            <a:r>
              <a:rPr lang="en-US" sz="140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17</a:t>
            </a:r>
            <a:endPar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p:txBody>
      </p:sp>
      <p:pic>
        <p:nvPicPr>
          <p:cNvPr id="16" name="Picture 15">
            <a:extLst>
              <a:ext uri="{FF2B5EF4-FFF2-40B4-BE49-F238E27FC236}">
                <a16:creationId xmlns:a16="http://schemas.microsoft.com/office/drawing/2014/main" id="{0F388096-5A0D-1B41-8CD1-BEA206EB8FB9}"/>
              </a:ext>
            </a:extLst>
          </p:cNvPr>
          <p:cNvPicPr>
            <a:picLocks noChangeAspect="1"/>
          </p:cNvPicPr>
          <p:nvPr/>
        </p:nvPicPr>
        <p:blipFill>
          <a:blip r:embed="rId4"/>
          <a:stretch>
            <a:fillRect/>
          </a:stretch>
        </p:blipFill>
        <p:spPr>
          <a:xfrm>
            <a:off x="4292600" y="2175640"/>
            <a:ext cx="3606800" cy="4330700"/>
          </a:xfrm>
          <a:prstGeom prst="rect">
            <a:avLst/>
          </a:prstGeom>
        </p:spPr>
      </p:pic>
    </p:spTree>
    <p:extLst>
      <p:ext uri="{BB962C8B-B14F-4D97-AF65-F5344CB8AC3E}">
        <p14:creationId xmlns:p14="http://schemas.microsoft.com/office/powerpoint/2010/main" val="1384279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0E4AAE-7269-5CEA-C2F8-3B236CAC55A3}"/>
              </a:ext>
            </a:extLst>
          </p:cNvPr>
          <p:cNvPicPr>
            <a:picLocks noChangeAspect="1"/>
          </p:cNvPicPr>
          <p:nvPr/>
        </p:nvPicPr>
        <p:blipFill>
          <a:blip r:embed="rId3"/>
          <a:stretch>
            <a:fillRect/>
          </a:stretch>
        </p:blipFill>
        <p:spPr>
          <a:xfrm>
            <a:off x="269033" y="1791227"/>
            <a:ext cx="7772400" cy="4795471"/>
          </a:xfrm>
          <a:prstGeom prst="rect">
            <a:avLst/>
          </a:prstGeom>
        </p:spPr>
      </p:pic>
      <p:sp>
        <p:nvSpPr>
          <p:cNvPr id="4" name="Rectangle 3">
            <a:extLst>
              <a:ext uri="{FF2B5EF4-FFF2-40B4-BE49-F238E27FC236}">
                <a16:creationId xmlns:a16="http://schemas.microsoft.com/office/drawing/2014/main" id="{50C6212C-8449-63E0-77EE-4306BBC3051B}"/>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F110AB8D-7F9A-CAAA-8175-E904BF8FFE92}"/>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26667"/>
            <a:ext cx="11517069"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(LEVEL 3) ENROLMENTS BY GREATER LINCOLNSHIRE-BASED PROVIDER</a:t>
            </a:r>
          </a:p>
        </p:txBody>
      </p:sp>
      <p:sp>
        <p:nvSpPr>
          <p:cNvPr id="14" name="TextBox 13">
            <a:extLst>
              <a:ext uri="{FF2B5EF4-FFF2-40B4-BE49-F238E27FC236}">
                <a16:creationId xmlns:a16="http://schemas.microsoft.com/office/drawing/2014/main" id="{BF088C87-66B8-1FBA-887E-4F50DC38CD2D}"/>
              </a:ext>
            </a:extLst>
          </p:cNvPr>
          <p:cNvSpPr txBox="1"/>
          <p:nvPr/>
        </p:nvSpPr>
        <p:spPr>
          <a:xfrm>
            <a:off x="648340" y="1574827"/>
            <a:ext cx="7013786" cy="276999"/>
          </a:xfrm>
          <a:prstGeom prst="rect">
            <a:avLst/>
          </a:prstGeom>
          <a:noFill/>
        </p:spPr>
        <p:txBody>
          <a:bodyPr wrap="square" rtlCol="0">
            <a:spAutoFit/>
          </a:bodyPr>
          <a:lstStyle/>
          <a:p>
            <a:pPr algn="ctr"/>
            <a:r>
              <a:rPr lang="en-US" sz="1200" dirty="0">
                <a:latin typeface="Arial Nova" panose="020B0504020202020204" pitchFamily="34" charset="0"/>
              </a:rPr>
              <a:t>Education &amp; Training (Level 3) enrolment numbers (all ages) by Greater Lincolnshire-based providers</a:t>
            </a:r>
          </a:p>
        </p:txBody>
      </p:sp>
      <p:cxnSp>
        <p:nvCxnSpPr>
          <p:cNvPr id="6" name="Straight Connector 5">
            <a:extLst>
              <a:ext uri="{FF2B5EF4-FFF2-40B4-BE49-F238E27FC236}">
                <a16:creationId xmlns:a16="http://schemas.microsoft.com/office/drawing/2014/main" id="{D06FD44C-65C6-77A6-02D4-86B21DFB64D4}"/>
              </a:ext>
            </a:extLst>
          </p:cNvPr>
          <p:cNvCxnSpPr>
            <a:cxnSpLocks/>
          </p:cNvCxnSpPr>
          <p:nvPr/>
        </p:nvCxnSpPr>
        <p:spPr>
          <a:xfrm>
            <a:off x="4105237" y="204833"/>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76D2B7-CEBD-7680-67C3-A2D8A65BB2AB}"/>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2E9E35C-6788-2D8F-05C0-E2DF370F50F9}"/>
              </a:ext>
            </a:extLst>
          </p:cNvPr>
          <p:cNvSpPr/>
          <p:nvPr/>
        </p:nvSpPr>
        <p:spPr>
          <a:xfrm>
            <a:off x="8094416" y="1513705"/>
            <a:ext cx="3828551"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63DE571B-FB81-0122-6C8C-2AA8A0DA508C}"/>
              </a:ext>
            </a:extLst>
          </p:cNvPr>
          <p:cNvSpPr/>
          <p:nvPr/>
        </p:nvSpPr>
        <p:spPr>
          <a:xfrm>
            <a:off x="8094415" y="1980816"/>
            <a:ext cx="3828551" cy="36275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There have been an overall reductions increase in  Level 3 Education and Training enrolments over the last six years, though numbers have been fairly static over the last three years. </a:t>
            </a:r>
          </a:p>
          <a:p>
            <a:pPr>
              <a:lnSpc>
                <a:spcPct val="114000"/>
              </a:lnSpc>
              <a:spcAft>
                <a:spcPts val="600"/>
              </a:spcAft>
            </a:pPr>
            <a:r>
              <a:rPr lang="en-US" sz="1200" dirty="0">
                <a:solidFill>
                  <a:schemeClr val="tx1"/>
                </a:solidFill>
                <a:latin typeface="Arial Nova" panose="020B0504020202020204" pitchFamily="34" charset="0"/>
              </a:rPr>
              <a:t>DN Colleges Group, the TEC Partnership and Inspire Education Group (IEG) have all increased their enrolment numbers significantly over this time period although this particular data can not be split out to reveal Greater Lincolnshire residents only. This can only be achieved with aim enrolment data but only back as far as 2019/20.</a:t>
            </a:r>
          </a:p>
          <a:p>
            <a:pPr>
              <a:lnSpc>
                <a:spcPct val="114000"/>
              </a:lnSpc>
              <a:spcAft>
                <a:spcPts val="600"/>
              </a:spcAft>
            </a:pPr>
            <a:endParaRPr lang="en-US" sz="1200" dirty="0">
              <a:solidFill>
                <a:schemeClr val="tx1"/>
              </a:solidFill>
              <a:latin typeface="Arial Nova" panose="020B0504020202020204" pitchFamily="34" charset="0"/>
            </a:endParaRPr>
          </a:p>
          <a:p>
            <a:pPr>
              <a:lnSpc>
                <a:spcPct val="114000"/>
              </a:lnSpc>
            </a:pPr>
            <a:r>
              <a:rPr lang="en-US" sz="1200" b="1" dirty="0">
                <a:solidFill>
                  <a:schemeClr val="tx1"/>
                </a:solidFill>
                <a:latin typeface="Arial Nova" panose="020B0504020202020204" pitchFamily="34" charset="0"/>
              </a:rPr>
              <a:t>Notes:</a:t>
            </a:r>
          </a:p>
          <a:p>
            <a:pPr>
              <a:lnSpc>
                <a:spcPct val="114000"/>
              </a:lnSpc>
              <a:spcAft>
                <a:spcPts val="1200"/>
              </a:spcAft>
            </a:pPr>
            <a:r>
              <a:rPr lang="en-US" sz="1200" dirty="0">
                <a:solidFill>
                  <a:schemeClr val="tx1"/>
                </a:solidFill>
                <a:latin typeface="Arial Nova" panose="020B0504020202020204" pitchFamily="34" charset="0"/>
              </a:rPr>
              <a:t>- Education and Training is the element of adult further education and skills that covers classroom, distance, and e-learning, traineeships and learning funded by advanced learner loans. </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p>
          <a:p>
            <a:pPr>
              <a:lnSpc>
                <a:spcPct val="114000"/>
              </a:lnSpc>
              <a:spcAft>
                <a:spcPts val="600"/>
              </a:spcAft>
            </a:pPr>
            <a:endParaRPr lang="en-US" sz="1200" dirty="0">
              <a:solidFill>
                <a:schemeClr val="tx1"/>
              </a:solidFill>
              <a:latin typeface="Arial Nova" panose="020B0504020202020204" pitchFamily="34" charset="0"/>
            </a:endParaRPr>
          </a:p>
          <a:p>
            <a:pPr>
              <a:lnSpc>
                <a:spcPct val="114000"/>
              </a:lnSpc>
              <a:spcAft>
                <a:spcPts val="600"/>
              </a:spcAft>
            </a:pPr>
            <a:endParaRPr lang="en-US" sz="1200" i="1" dirty="0">
              <a:solidFill>
                <a:schemeClr val="tx1"/>
              </a:solidFill>
              <a:latin typeface="Arial Nova" panose="020B0504020202020204" pitchFamily="34" charset="0"/>
            </a:endParaRPr>
          </a:p>
          <a:p>
            <a:endParaRPr lang="en-US" sz="1200" dirty="0">
              <a:solidFill>
                <a:srgbClr val="FF0000"/>
              </a:solidFill>
              <a:latin typeface="Arial Nova" panose="020B0504020202020204" pitchFamily="34" charset="0"/>
            </a:endParaRPr>
          </a:p>
          <a:p>
            <a:endParaRPr lang="en-US" sz="1200" dirty="0">
              <a:solidFill>
                <a:srgbClr val="FF0000"/>
              </a:solidFill>
              <a:latin typeface="Arial Nova" panose="020B0504020202020204" pitchFamily="34" charset="0"/>
            </a:endParaRPr>
          </a:p>
        </p:txBody>
      </p:sp>
      <p:sp>
        <p:nvSpPr>
          <p:cNvPr id="8" name="TextBox 7">
            <a:extLst>
              <a:ext uri="{FF2B5EF4-FFF2-40B4-BE49-F238E27FC236}">
                <a16:creationId xmlns:a16="http://schemas.microsoft.com/office/drawing/2014/main" id="{F6561666-ABCF-1857-6C7E-733B9F79612D}"/>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18</a:t>
            </a:r>
          </a:p>
        </p:txBody>
      </p:sp>
    </p:spTree>
    <p:extLst>
      <p:ext uri="{BB962C8B-B14F-4D97-AF65-F5344CB8AC3E}">
        <p14:creationId xmlns:p14="http://schemas.microsoft.com/office/powerpoint/2010/main" val="3419452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D4DE85-BEC4-E5CA-5377-8923336A10F6}"/>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D2398495-BCF8-0E19-CD3D-8B45309037D5}"/>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CA66823-C765-F15D-3FB3-9BCC9AA88EAC}"/>
              </a:ext>
            </a:extLst>
          </p:cNvPr>
          <p:cNvSpPr/>
          <p:nvPr/>
        </p:nvSpPr>
        <p:spPr>
          <a:xfrm>
            <a:off x="8094416" y="1520240"/>
            <a:ext cx="3837695" cy="5066458"/>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0018338C-3272-8087-1AB3-DE31F69FCDF3}"/>
              </a:ext>
            </a:extLst>
          </p:cNvPr>
          <p:cNvSpPr txBox="1"/>
          <p:nvPr/>
        </p:nvSpPr>
        <p:spPr>
          <a:xfrm>
            <a:off x="269034" y="529796"/>
            <a:ext cx="11331070"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PROVIDER MARKET SHARE OF LEVEL 3 EDUCATION &amp; TRAINING ENROLMENTS OVER TIME</a:t>
            </a:r>
          </a:p>
        </p:txBody>
      </p:sp>
      <p:sp>
        <p:nvSpPr>
          <p:cNvPr id="13" name="TextBox 12">
            <a:extLst>
              <a:ext uri="{FF2B5EF4-FFF2-40B4-BE49-F238E27FC236}">
                <a16:creationId xmlns:a16="http://schemas.microsoft.com/office/drawing/2014/main" id="{DE46844E-25EA-5DE6-B305-D994733EA1FD}"/>
              </a:ext>
            </a:extLst>
          </p:cNvPr>
          <p:cNvSpPr txBox="1"/>
          <p:nvPr/>
        </p:nvSpPr>
        <p:spPr>
          <a:xfrm>
            <a:off x="523984" y="1655727"/>
            <a:ext cx="6942683" cy="276999"/>
          </a:xfrm>
          <a:prstGeom prst="rect">
            <a:avLst/>
          </a:prstGeom>
          <a:noFill/>
        </p:spPr>
        <p:txBody>
          <a:bodyPr wrap="square" rtlCol="0">
            <a:spAutoFit/>
          </a:bodyPr>
          <a:lstStyle/>
          <a:p>
            <a:pPr algn="ctr"/>
            <a:r>
              <a:rPr lang="en-US" sz="1200" dirty="0">
                <a:latin typeface="Arial Nova" panose="020B0504020202020204" pitchFamily="34" charset="0"/>
              </a:rPr>
              <a:t> Level 3 Education &amp; Training enrolments (all ages) by type of Greater Lincolnshire-based provider</a:t>
            </a:r>
          </a:p>
        </p:txBody>
      </p:sp>
      <p:sp>
        <p:nvSpPr>
          <p:cNvPr id="8" name="Rectangle 7">
            <a:extLst>
              <a:ext uri="{FF2B5EF4-FFF2-40B4-BE49-F238E27FC236}">
                <a16:creationId xmlns:a16="http://schemas.microsoft.com/office/drawing/2014/main" id="{EFFB5215-4D03-62FD-9B6F-FC4C3BC64168}"/>
              </a:ext>
            </a:extLst>
          </p:cNvPr>
          <p:cNvSpPr/>
          <p:nvPr/>
        </p:nvSpPr>
        <p:spPr>
          <a:xfrm>
            <a:off x="8098240" y="1932726"/>
            <a:ext cx="3828551" cy="40458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1200"/>
              </a:spcAft>
            </a:pPr>
            <a:r>
              <a:rPr lang="en-US" sz="1200" dirty="0">
                <a:solidFill>
                  <a:schemeClr val="tx1"/>
                </a:solidFill>
                <a:latin typeface="Arial Nova" panose="020B0504020202020204" pitchFamily="34" charset="0"/>
              </a:rPr>
              <a:t>Greater Lincolnshire-based FE Colleges have the vast majority (85 per cent) of the market in terms of Level 3 Education &amp; Training enrolments, although this is down from 96 per cent in 2017/18. Over this same period independent providers have increased their market share from 4 per cent to 14 per cent.</a:t>
            </a:r>
          </a:p>
          <a:p>
            <a:pPr>
              <a:lnSpc>
                <a:spcPct val="114000"/>
              </a:lnSpc>
            </a:pPr>
            <a:r>
              <a:rPr kumimoji="0" lang="en-US" sz="1200" b="1"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Notes:</a:t>
            </a:r>
          </a:p>
          <a:p>
            <a:pPr>
              <a:lnSpc>
                <a:spcPct val="114000"/>
              </a:lnSpc>
              <a:spcAft>
                <a:spcPts val="200"/>
              </a:spcAft>
            </a:pPr>
            <a:r>
              <a:rPr lang="en-US" sz="1200" dirty="0">
                <a:solidFill>
                  <a:schemeClr val="tx1"/>
                </a:solidFill>
                <a:latin typeface="Arial Nova" panose="020B0504020202020204" pitchFamily="34" charset="0"/>
              </a:rPr>
              <a:t>- FE Colleges: Bishop Burton College, Boston College, DN Colleges Group, Franklin College, Grantham College, John Leggott Sixth Form College, Lincoln College, TEC Partnership</a:t>
            </a:r>
          </a:p>
          <a:p>
            <a:pPr>
              <a:lnSpc>
                <a:spcPct val="114000"/>
              </a:lnSpc>
              <a:spcAft>
                <a:spcPts val="200"/>
              </a:spcAft>
            </a:pPr>
            <a:r>
              <a:rPr kumimoji="0" lang="en-US" sz="120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 HE </a:t>
            </a:r>
            <a:r>
              <a:rPr lang="en-US" sz="1200" dirty="0">
                <a:solidFill>
                  <a:schemeClr val="tx1"/>
                </a:solidFill>
                <a:latin typeface="Arial Nova" panose="020B0504020202020204" pitchFamily="34" charset="0"/>
              </a:rPr>
              <a:t>Institutions: Bishop Grosseteste University, University of Lincoln</a:t>
            </a:r>
          </a:p>
          <a:p>
            <a:pPr>
              <a:lnSpc>
                <a:spcPct val="114000"/>
              </a:lnSpc>
              <a:spcAft>
                <a:spcPts val="200"/>
              </a:spcAft>
            </a:pPr>
            <a:r>
              <a:rPr kumimoji="0" lang="en-US" sz="120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 Employer-led: Lincolnshire Community Health Services NHS Trust, Lincolnshire County Council </a:t>
            </a:r>
          </a:p>
          <a:p>
            <a:pPr>
              <a:lnSpc>
                <a:spcPct val="114000"/>
              </a:lnSpc>
              <a:spcAft>
                <a:spcPts val="1200"/>
              </a:spcAft>
            </a:pPr>
            <a:r>
              <a:rPr lang="en-US" sz="1200" dirty="0">
                <a:solidFill>
                  <a:schemeClr val="tx1"/>
                </a:solidFill>
                <a:latin typeface="Arial Nova" panose="020B0504020202020204" pitchFamily="34" charset="0"/>
              </a:rPr>
              <a:t>- Independent: East Lindsey IT Centre (First College), Inspire Education Group, LAGAT, Riverside Training (Spalding), Steadfast Training</a:t>
            </a:r>
            <a:endParaRPr kumimoji="0" lang="en-US" sz="12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a:p>
            <a:pPr>
              <a:lnSpc>
                <a:spcPct val="114000"/>
              </a:lnSpc>
              <a:spcAft>
                <a:spcPts val="2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endParaRPr kumimoji="0" lang="en-US" sz="100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endParaRPr>
          </a:p>
        </p:txBody>
      </p:sp>
      <p:sp>
        <p:nvSpPr>
          <p:cNvPr id="3" name="TextBox 2">
            <a:extLst>
              <a:ext uri="{FF2B5EF4-FFF2-40B4-BE49-F238E27FC236}">
                <a16:creationId xmlns:a16="http://schemas.microsoft.com/office/drawing/2014/main" id="{4F0245D9-EC9A-D969-16B4-709B08A651F5}"/>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19</a:t>
            </a:r>
          </a:p>
        </p:txBody>
      </p:sp>
      <p:pic>
        <p:nvPicPr>
          <p:cNvPr id="12" name="Picture 11">
            <a:extLst>
              <a:ext uri="{FF2B5EF4-FFF2-40B4-BE49-F238E27FC236}">
                <a16:creationId xmlns:a16="http://schemas.microsoft.com/office/drawing/2014/main" id="{93495940-7466-B687-ED09-C22EBCFEB548}"/>
              </a:ext>
            </a:extLst>
          </p:cNvPr>
          <p:cNvPicPr>
            <a:picLocks noChangeAspect="1"/>
          </p:cNvPicPr>
          <p:nvPr/>
        </p:nvPicPr>
        <p:blipFill>
          <a:blip r:embed="rId3"/>
          <a:stretch>
            <a:fillRect/>
          </a:stretch>
        </p:blipFill>
        <p:spPr>
          <a:xfrm>
            <a:off x="272766" y="1908043"/>
            <a:ext cx="7772400" cy="4678655"/>
          </a:xfrm>
          <a:prstGeom prst="rect">
            <a:avLst/>
          </a:prstGeom>
        </p:spPr>
      </p:pic>
    </p:spTree>
    <p:extLst>
      <p:ext uri="{BB962C8B-B14F-4D97-AF65-F5344CB8AC3E}">
        <p14:creationId xmlns:p14="http://schemas.microsoft.com/office/powerpoint/2010/main" val="1231997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A72F96-23B8-4981-28CE-D93DA452B8D4}"/>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E0AEBDCE-9068-964D-8016-7C9365E1B9F1}"/>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ACKNOWLEDGEMENTS AND DISCLAIMER</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21640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3364E9-1AC5-133B-4C4F-9848F36E6CEC}"/>
              </a:ext>
            </a:extLst>
          </p:cNvPr>
          <p:cNvSpPr txBox="1"/>
          <p:nvPr/>
        </p:nvSpPr>
        <p:spPr>
          <a:xfrm>
            <a:off x="269033" y="2262822"/>
            <a:ext cx="7577795" cy="3539880"/>
          </a:xfrm>
          <a:prstGeom prst="rect">
            <a:avLst/>
          </a:prstGeom>
          <a:noFill/>
        </p:spPr>
        <p:txBody>
          <a:bodyPr wrap="square" rtlCol="0">
            <a:spAutoFit/>
          </a:bodyPr>
          <a:lstStyle/>
          <a:p>
            <a:pPr lvl="0" defTabSz="457200">
              <a:lnSpc>
                <a:spcPct val="114000"/>
              </a:lnSpc>
              <a:spcAft>
                <a:spcPts val="600"/>
              </a:spcAft>
              <a:defRPr/>
            </a:pP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The SkillsReach team (Roy Harper and Adam Peacock) acknowledges the support and important contributions from stakeholders, including the Lincolnshire AEB Learning Partner Group members who supported through verifying or adding to our datasets; and by providing thoughtful insight into how Level 3 is progressing locally. A full list of stakeholders and references is available by request to roy.harper@skillsreach.co.uk </a:t>
            </a:r>
          </a:p>
          <a:p>
            <a:pPr lvl="0" defTabSz="457200">
              <a:lnSpc>
                <a:spcPct val="114000"/>
              </a:lnSpc>
              <a:spcAft>
                <a:spcPts val="600"/>
              </a:spcAft>
              <a:defRPr/>
            </a:pP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This document contains data made available under an Open License and accessed via the Department for Education and the Office for National Statistics. Data has also been obtained under Greater Lincolnshire LEP’s </a:t>
            </a:r>
            <a:r>
              <a:rPr lang="en-US" altLang="en-US" sz="1200" dirty="0" err="1">
                <a:latin typeface="Arial Nova" panose="020B0504020202020204" pitchFamily="34" charset="0"/>
                <a:ea typeface="Segoe UI Historic" panose="020B0502040204020203" pitchFamily="34" charset="0"/>
                <a:cs typeface="BrowalliaUPC" panose="020B0604020202020204" pitchFamily="34" charset="-34"/>
              </a:rPr>
              <a:t>licence</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 with </a:t>
            </a:r>
            <a:r>
              <a:rPr lang="en-US" altLang="en-US" sz="1200" dirty="0" err="1">
                <a:latin typeface="Arial Nova" panose="020B0504020202020204" pitchFamily="34" charset="0"/>
                <a:ea typeface="Segoe UI Historic" panose="020B0502040204020203" pitchFamily="34" charset="0"/>
                <a:cs typeface="BrowalliaUPC" panose="020B0604020202020204" pitchFamily="34" charset="-34"/>
              </a:rPr>
              <a:t>Lightcast</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 </a:t>
            </a:r>
          </a:p>
          <a:p>
            <a:pPr lvl="0" defTabSz="457200">
              <a:lnSpc>
                <a:spcPct val="114000"/>
              </a:lnSpc>
              <a:spcAft>
                <a:spcPts val="600"/>
              </a:spcAft>
              <a:defRPr/>
            </a:pP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SkillsReach and its associates are not responsible for data verification nor data-cleaning, and data has been analysed as is, with any faults. As such, all data-driven conclusions in this report are based purely on the data available for public access at the time of writing. All data used in this document is either the most up-to-date available at the time of the data review, or the most relevant.</a:t>
            </a:r>
          </a:p>
          <a:p>
            <a:pPr lvl="0" defTabSz="457200">
              <a:lnSpc>
                <a:spcPct val="114000"/>
              </a:lnSpc>
              <a:spcAft>
                <a:spcPts val="600"/>
              </a:spcAft>
              <a:defRPr/>
            </a:pP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All maps have been produced using the open-source Geographic Information Systems software ‘QGIS,’ produced by the QGIS Development Team (2024) and made possible by the Geospatial Foundation Project.</a:t>
            </a:r>
            <a:endParaRPr lang="en-US" altLang="en-US" sz="1200" dirty="0">
              <a:latin typeface="Arial Nova" panose="020B0504020202020204" pitchFamily="34" charset="0"/>
              <a:ea typeface="Segoe UI Historic" panose="020B0502040204020203" pitchFamily="34" charset="0"/>
              <a:cs typeface="Segoe UI Historic" panose="020B0502040204020203" pitchFamily="34" charset="0"/>
            </a:endParaRPr>
          </a:p>
          <a:p>
            <a:pPr defTabSz="457200">
              <a:lnSpc>
                <a:spcPct val="114000"/>
              </a:lnSpc>
              <a:spcAft>
                <a:spcPts val="600"/>
              </a:spcAft>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The SkillsReach Team – March 2024</a:t>
            </a:r>
          </a:p>
        </p:txBody>
      </p:sp>
      <p:pic>
        <p:nvPicPr>
          <p:cNvPr id="9" name="Picture 8" descr="People shaking hands">
            <a:extLst>
              <a:ext uri="{FF2B5EF4-FFF2-40B4-BE49-F238E27FC236}">
                <a16:creationId xmlns:a16="http://schemas.microsoft.com/office/drawing/2014/main" id="{2F21EA25-D5EF-F65C-8CFD-791E69AB910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088672" y="1522160"/>
            <a:ext cx="3834294" cy="5054706"/>
          </a:xfrm>
          <a:prstGeom prst="rect">
            <a:avLst/>
          </a:prstGeom>
        </p:spPr>
      </p:pic>
    </p:spTree>
    <p:extLst>
      <p:ext uri="{BB962C8B-B14F-4D97-AF65-F5344CB8AC3E}">
        <p14:creationId xmlns:p14="http://schemas.microsoft.com/office/powerpoint/2010/main" val="364444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163D7-C046-1BC9-D79A-981D76A8CEAD}"/>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875E18E0-B3BC-5541-608C-307B057C9A1C}"/>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D06FD44C-65C6-77A6-02D4-86B21DFB64D4}"/>
              </a:ext>
            </a:extLst>
          </p:cNvPr>
          <p:cNvCxnSpPr>
            <a:cxnSpLocks/>
          </p:cNvCxnSpPr>
          <p:nvPr/>
        </p:nvCxnSpPr>
        <p:spPr>
          <a:xfrm>
            <a:off x="4105237" y="204833"/>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76D2B7-CEBD-7680-67C3-A2D8A65BB2AB}"/>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2E9E35C-6788-2D8F-05C0-E2DF370F50F9}"/>
              </a:ext>
            </a:extLst>
          </p:cNvPr>
          <p:cNvSpPr/>
          <p:nvPr/>
        </p:nvSpPr>
        <p:spPr>
          <a:xfrm>
            <a:off x="8094416" y="1513705"/>
            <a:ext cx="3828551"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63DE571B-FB81-0122-6C8C-2AA8A0DA508C}"/>
              </a:ext>
            </a:extLst>
          </p:cNvPr>
          <p:cNvSpPr/>
          <p:nvPr/>
        </p:nvSpPr>
        <p:spPr>
          <a:xfrm>
            <a:off x="8102069" y="3022599"/>
            <a:ext cx="3828551" cy="21231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1200"/>
              </a:spcAft>
            </a:pPr>
            <a:r>
              <a:rPr lang="en-US" sz="1200" dirty="0">
                <a:solidFill>
                  <a:schemeClr val="tx1"/>
                </a:solidFill>
                <a:latin typeface="Arial Nova" panose="020B0504020202020204" pitchFamily="34" charset="0"/>
              </a:rPr>
              <a:t>With overall enrolment numbers increasing by around 2,000 between 2017/18 and 2022/23 at Greater Lincolnshire-based providers, we can see that this has been driven mainly by increases in enrolments in ‘Health, Public Services and Care’. There have also been modest increases in enrolments in ‘Engineering and Manufacturing Technologies’, ’Science and Mathematics’, and ‘Arts, Media and Publishing’.</a:t>
            </a:r>
          </a:p>
          <a:p>
            <a:pPr>
              <a:lnSpc>
                <a:spcPct val="114000"/>
              </a:lnSpc>
              <a:spcAft>
                <a:spcPts val="2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endParaRPr lang="en-US" sz="1200" dirty="0">
              <a:solidFill>
                <a:schemeClr val="tx1"/>
              </a:solidFill>
              <a:latin typeface="Arial Nova" panose="020B0504020202020204" pitchFamily="34" charset="0"/>
            </a:endParaRPr>
          </a:p>
        </p:txBody>
      </p:sp>
      <p:sp>
        <p:nvSpPr>
          <p:cNvPr id="8" name="TextBox 7">
            <a:extLst>
              <a:ext uri="{FF2B5EF4-FFF2-40B4-BE49-F238E27FC236}">
                <a16:creationId xmlns:a16="http://schemas.microsoft.com/office/drawing/2014/main" id="{A24F926E-9FB4-EEDF-9798-B1F7EC177086}"/>
              </a:ext>
            </a:extLst>
          </p:cNvPr>
          <p:cNvSpPr txBox="1"/>
          <p:nvPr/>
        </p:nvSpPr>
        <p:spPr>
          <a:xfrm>
            <a:off x="278691" y="528416"/>
            <a:ext cx="11101733"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ENROLMENTS AT LEVEL 3 IN GREATER LINCOLNSHIRE-BASED PROVIDERS BY SECTOR SUBJECT AREA</a:t>
            </a:r>
          </a:p>
        </p:txBody>
      </p:sp>
      <p:sp>
        <p:nvSpPr>
          <p:cNvPr id="11" name="TextBox 10">
            <a:extLst>
              <a:ext uri="{FF2B5EF4-FFF2-40B4-BE49-F238E27FC236}">
                <a16:creationId xmlns:a16="http://schemas.microsoft.com/office/drawing/2014/main" id="{2C762456-F704-AA14-116D-1E783AF3975B}"/>
              </a:ext>
            </a:extLst>
          </p:cNvPr>
          <p:cNvSpPr txBox="1"/>
          <p:nvPr/>
        </p:nvSpPr>
        <p:spPr>
          <a:xfrm>
            <a:off x="924310" y="1590266"/>
            <a:ext cx="6361853" cy="461665"/>
          </a:xfrm>
          <a:prstGeom prst="rect">
            <a:avLst/>
          </a:prstGeom>
          <a:noFill/>
        </p:spPr>
        <p:txBody>
          <a:bodyPr wrap="square" rtlCol="0">
            <a:spAutoFit/>
          </a:bodyPr>
          <a:lstStyle/>
          <a:p>
            <a:pPr algn="ctr"/>
            <a:r>
              <a:rPr lang="en-US" sz="1200" dirty="0">
                <a:latin typeface="Arial Nova" panose="020B0504020202020204" pitchFamily="34" charset="0"/>
              </a:rPr>
              <a:t>Education &amp; Training (Level 3) enrolment numbers (all ages) across Greater Lincolnshire-based providers by sector subject area</a:t>
            </a:r>
          </a:p>
        </p:txBody>
      </p:sp>
      <p:sp>
        <p:nvSpPr>
          <p:cNvPr id="9" name="TextBox 8">
            <a:extLst>
              <a:ext uri="{FF2B5EF4-FFF2-40B4-BE49-F238E27FC236}">
                <a16:creationId xmlns:a16="http://schemas.microsoft.com/office/drawing/2014/main" id="{4ECFEE3F-024A-604B-46F5-530FC8E12536}"/>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20</a:t>
            </a:r>
          </a:p>
        </p:txBody>
      </p:sp>
      <p:pic>
        <p:nvPicPr>
          <p:cNvPr id="5" name="Picture 4">
            <a:extLst>
              <a:ext uri="{FF2B5EF4-FFF2-40B4-BE49-F238E27FC236}">
                <a16:creationId xmlns:a16="http://schemas.microsoft.com/office/drawing/2014/main" id="{2C104C8D-B833-8DA4-2C91-5FAE7956ED88}"/>
              </a:ext>
            </a:extLst>
          </p:cNvPr>
          <p:cNvPicPr>
            <a:picLocks noChangeAspect="1"/>
          </p:cNvPicPr>
          <p:nvPr/>
        </p:nvPicPr>
        <p:blipFill>
          <a:blip r:embed="rId3"/>
          <a:stretch>
            <a:fillRect/>
          </a:stretch>
        </p:blipFill>
        <p:spPr>
          <a:xfrm>
            <a:off x="269033" y="2032930"/>
            <a:ext cx="7772400" cy="4553768"/>
          </a:xfrm>
          <a:prstGeom prst="rect">
            <a:avLst/>
          </a:prstGeom>
        </p:spPr>
      </p:pic>
    </p:spTree>
    <p:extLst>
      <p:ext uri="{BB962C8B-B14F-4D97-AF65-F5344CB8AC3E}">
        <p14:creationId xmlns:p14="http://schemas.microsoft.com/office/powerpoint/2010/main" val="1983219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6CCA84-4C47-EE68-597F-44E558CCFD3D}"/>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3B69267A-55C5-3B42-AE7A-F85D257D60D4}"/>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2" y="958467"/>
            <a:ext cx="10705126"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(LEVEL 3) BY QUALIFICATION TYPE </a:t>
            </a:r>
          </a:p>
        </p:txBody>
      </p:sp>
      <p:cxnSp>
        <p:nvCxnSpPr>
          <p:cNvPr id="6" name="Straight Connector 5">
            <a:extLst>
              <a:ext uri="{FF2B5EF4-FFF2-40B4-BE49-F238E27FC236}">
                <a16:creationId xmlns:a16="http://schemas.microsoft.com/office/drawing/2014/main" id="{A1DDBC5C-3E9B-D341-3A75-9EB62207911F}"/>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6959DA-811C-97C7-C299-B483176CFF9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088C87-66B8-1FBA-887E-4F50DC38CD2D}"/>
              </a:ext>
            </a:extLst>
          </p:cNvPr>
          <p:cNvSpPr txBox="1"/>
          <p:nvPr/>
        </p:nvSpPr>
        <p:spPr>
          <a:xfrm>
            <a:off x="789096" y="1569509"/>
            <a:ext cx="6632281" cy="461665"/>
          </a:xfrm>
          <a:prstGeom prst="rect">
            <a:avLst/>
          </a:prstGeom>
          <a:noFill/>
        </p:spPr>
        <p:txBody>
          <a:bodyPr wrap="square" rtlCol="0">
            <a:spAutoFit/>
          </a:bodyPr>
          <a:lstStyle/>
          <a:p>
            <a:pPr algn="ctr"/>
            <a:r>
              <a:rPr lang="en-US" sz="1200" dirty="0">
                <a:latin typeface="Arial Nova" panose="020B0504020202020204" pitchFamily="34" charset="0"/>
              </a:rPr>
              <a:t>Education &amp; Training Level 3 aim enrolments numbers (Aged 19+) by qualification type and delivered in Greater Lincolnshire, 2022/23</a:t>
            </a:r>
          </a:p>
        </p:txBody>
      </p:sp>
      <p:sp>
        <p:nvSpPr>
          <p:cNvPr id="11" name="Rectangle 10">
            <a:extLst>
              <a:ext uri="{FF2B5EF4-FFF2-40B4-BE49-F238E27FC236}">
                <a16:creationId xmlns:a16="http://schemas.microsoft.com/office/drawing/2014/main" id="{DF48FDF1-B081-B04D-FB8D-DDF9EC7F52BE}"/>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E3904AE7-7987-592A-8FDE-19A649FDDBF0}"/>
              </a:ext>
            </a:extLst>
          </p:cNvPr>
          <p:cNvSpPr/>
          <p:nvPr/>
        </p:nvSpPr>
        <p:spPr>
          <a:xfrm>
            <a:off x="8109002" y="1789644"/>
            <a:ext cx="3813965" cy="45539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1200"/>
              </a:spcAft>
            </a:pPr>
            <a:r>
              <a:rPr lang="en-US" sz="1200" dirty="0">
                <a:solidFill>
                  <a:schemeClr val="tx1"/>
                </a:solidFill>
                <a:latin typeface="Arial Nova" panose="020B0504020202020204" pitchFamily="34" charset="0"/>
              </a:rPr>
              <a:t>In terms of qualification ‘type’ delivered by Greater Lincolnshire-based providers to adult residents, qualifications classed under ‘Other’ are the most common, followed by ‘Diploma’ courses. Again, the importance of local FE Colleges as a proportion of overall adult provision is well demonstrated.</a:t>
            </a:r>
          </a:p>
          <a:p>
            <a:pPr>
              <a:lnSpc>
                <a:spcPct val="114000"/>
              </a:lnSpc>
            </a:pPr>
            <a:r>
              <a:rPr lang="en-US" sz="1200" b="1" dirty="0">
                <a:solidFill>
                  <a:schemeClr val="tx1"/>
                </a:solidFill>
                <a:latin typeface="Arial Nova" panose="020B0504020202020204" pitchFamily="34" charset="0"/>
              </a:rPr>
              <a:t>Questions:</a:t>
            </a:r>
          </a:p>
          <a:p>
            <a:pPr>
              <a:lnSpc>
                <a:spcPct val="114000"/>
              </a:lnSpc>
              <a:spcAft>
                <a:spcPts val="600"/>
              </a:spcAft>
            </a:pPr>
            <a:r>
              <a:rPr lang="en-US" sz="1200" dirty="0">
                <a:solidFill>
                  <a:schemeClr val="tx1"/>
                </a:solidFill>
                <a:latin typeface="Arial Nova" panose="020B0504020202020204" pitchFamily="34" charset="0"/>
              </a:rPr>
              <a:t>- What is the impact of the current split by qualification types ?</a:t>
            </a:r>
          </a:p>
          <a:p>
            <a:pPr>
              <a:lnSpc>
                <a:spcPct val="114000"/>
              </a:lnSpc>
              <a:spcAft>
                <a:spcPts val="600"/>
              </a:spcAft>
            </a:pPr>
            <a:r>
              <a:rPr lang="en-US" sz="1200" dirty="0">
                <a:solidFill>
                  <a:schemeClr val="tx1"/>
                </a:solidFill>
                <a:latin typeface="Arial Nova" panose="020B0504020202020204" pitchFamily="34" charset="0"/>
              </a:rPr>
              <a:t>- How does it compare nationally?</a:t>
            </a:r>
          </a:p>
          <a:p>
            <a:pPr>
              <a:lnSpc>
                <a:spcPct val="114000"/>
              </a:lnSpc>
              <a:spcAft>
                <a:spcPts val="1200"/>
              </a:spcAft>
            </a:pPr>
            <a:r>
              <a:rPr lang="en-US" sz="1200" dirty="0">
                <a:solidFill>
                  <a:schemeClr val="tx1"/>
                </a:solidFill>
                <a:latin typeface="Arial Nova" panose="020B0504020202020204" pitchFamily="34" charset="0"/>
              </a:rPr>
              <a:t>- Can we discern any occupational qualification trends?</a:t>
            </a:r>
          </a:p>
          <a:p>
            <a:pPr>
              <a:lnSpc>
                <a:spcPct val="114000"/>
              </a:lnSpc>
            </a:pPr>
            <a:r>
              <a:rPr lang="en-US" sz="1200" b="1" dirty="0">
                <a:solidFill>
                  <a:schemeClr val="tx1"/>
                </a:solidFill>
                <a:latin typeface="Arial Nova" panose="020B0504020202020204" pitchFamily="34" charset="0"/>
              </a:rPr>
              <a:t>Notes:</a:t>
            </a:r>
          </a:p>
          <a:p>
            <a:pPr>
              <a:lnSpc>
                <a:spcPct val="114000"/>
              </a:lnSpc>
              <a:spcAft>
                <a:spcPts val="600"/>
              </a:spcAft>
            </a:pPr>
            <a:r>
              <a:rPr lang="en-US" sz="1200" dirty="0">
                <a:solidFill>
                  <a:schemeClr val="tx1"/>
                </a:solidFill>
                <a:latin typeface="Arial Nova" panose="020B0504020202020204" pitchFamily="34" charset="0"/>
              </a:rPr>
              <a:t>- No results in 2022/23 for North East Lincolnshire Council and North Lincolnshire Council.</a:t>
            </a:r>
          </a:p>
          <a:p>
            <a:pPr>
              <a:lnSpc>
                <a:spcPct val="114000"/>
              </a:lnSpc>
              <a:spcAft>
                <a:spcPts val="1200"/>
              </a:spcAft>
            </a:pPr>
            <a:r>
              <a:rPr lang="en-US" sz="1200" dirty="0">
                <a:solidFill>
                  <a:schemeClr val="tx1"/>
                </a:solidFill>
                <a:latin typeface="Arial Nova" panose="020B0504020202020204" pitchFamily="34" charset="0"/>
              </a:rPr>
              <a:t>- Some results now showing in 2022/23 for Lincolnshire County Council.</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p>
        </p:txBody>
      </p:sp>
      <p:sp>
        <p:nvSpPr>
          <p:cNvPr id="7" name="TextBox 6">
            <a:extLst>
              <a:ext uri="{FF2B5EF4-FFF2-40B4-BE49-F238E27FC236}">
                <a16:creationId xmlns:a16="http://schemas.microsoft.com/office/drawing/2014/main" id="{3B9C0EE9-4938-0E22-5268-E720BD3EB18D}"/>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21</a:t>
            </a:r>
          </a:p>
        </p:txBody>
      </p:sp>
      <p:pic>
        <p:nvPicPr>
          <p:cNvPr id="9" name="Picture 8">
            <a:extLst>
              <a:ext uri="{FF2B5EF4-FFF2-40B4-BE49-F238E27FC236}">
                <a16:creationId xmlns:a16="http://schemas.microsoft.com/office/drawing/2014/main" id="{399C2080-3A37-FD64-223D-7D244AD9225E}"/>
              </a:ext>
            </a:extLst>
          </p:cNvPr>
          <p:cNvPicPr>
            <a:picLocks noChangeAspect="1"/>
          </p:cNvPicPr>
          <p:nvPr/>
        </p:nvPicPr>
        <p:blipFill>
          <a:blip r:embed="rId3"/>
          <a:stretch>
            <a:fillRect/>
          </a:stretch>
        </p:blipFill>
        <p:spPr>
          <a:xfrm>
            <a:off x="295236" y="1988841"/>
            <a:ext cx="7620000" cy="4521200"/>
          </a:xfrm>
          <a:prstGeom prst="rect">
            <a:avLst/>
          </a:prstGeom>
        </p:spPr>
      </p:pic>
    </p:spTree>
    <p:extLst>
      <p:ext uri="{BB962C8B-B14F-4D97-AF65-F5344CB8AC3E}">
        <p14:creationId xmlns:p14="http://schemas.microsoft.com/office/powerpoint/2010/main" val="627780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63022D-62B5-48C4-4154-98979E2F39EA}"/>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3676" y="957134"/>
            <a:ext cx="11810154"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2022/23 FUNDING ALLOCATIONS – ADULT EDUCATION BUDGET (AEB)</a:t>
            </a:r>
          </a:p>
        </p:txBody>
      </p:sp>
      <p:cxnSp>
        <p:nvCxnSpPr>
          <p:cNvPr id="7" name="Straight Connector 6">
            <a:extLst>
              <a:ext uri="{FF2B5EF4-FFF2-40B4-BE49-F238E27FC236}">
                <a16:creationId xmlns:a16="http://schemas.microsoft.com/office/drawing/2014/main" id="{8B6C806A-399C-A9B3-1549-A12656F98D25}"/>
              </a:ext>
            </a:extLst>
          </p:cNvPr>
          <p:cNvCxnSpPr>
            <a:cxnSpLocks/>
          </p:cNvCxnSpPr>
          <p:nvPr/>
        </p:nvCxnSpPr>
        <p:spPr>
          <a:xfrm>
            <a:off x="4105237" y="204833"/>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8FA44E-8200-9F37-D7A1-CEB95556B66F}"/>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821E967-7589-87A0-4FE0-76DD527EB591}"/>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7AC62430-9DDA-55AB-0857-0F08FB002D0D}"/>
              </a:ext>
            </a:extLst>
          </p:cNvPr>
          <p:cNvSpPr/>
          <p:nvPr/>
        </p:nvSpPr>
        <p:spPr>
          <a:xfrm>
            <a:off x="8094416" y="2035560"/>
            <a:ext cx="3828550" cy="42209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AEB is a key funding source for adult progression up to (and sometimes including) Level 3, and this slide identifies how AEB is currently allocated across Greater Lincolnshire providers, although, in addition, national providers will also deliver AEB in Greater Lincolnshire.</a:t>
            </a:r>
          </a:p>
          <a:p>
            <a:pPr>
              <a:lnSpc>
                <a:spcPct val="114000"/>
              </a:lnSpc>
              <a:spcAft>
                <a:spcPts val="600"/>
              </a:spcAft>
            </a:pPr>
            <a:r>
              <a:rPr lang="en-US" sz="1200" dirty="0">
                <a:solidFill>
                  <a:schemeClr val="tx1"/>
                </a:solidFill>
                <a:latin typeface="Arial Nova" panose="020B0504020202020204" pitchFamily="34" charset="0"/>
              </a:rPr>
              <a:t>Lincolnshire County Council is allocated around 50 per cent of the ‘Community Learning’ budget primarily delivered through local providers across Lincolnshire. Independent providers are now often reliant on operating as second-tier providers, subject to increasingly defined sub-contract regulations.</a:t>
            </a:r>
          </a:p>
          <a:p>
            <a:pPr>
              <a:lnSpc>
                <a:spcPct val="114000"/>
              </a:lnSpc>
            </a:pPr>
            <a:r>
              <a:rPr lang="en-US" sz="1200" b="1" dirty="0">
                <a:solidFill>
                  <a:schemeClr val="tx1"/>
                </a:solidFill>
                <a:latin typeface="Arial Nova" panose="020B0504020202020204" pitchFamily="34" charset="0"/>
              </a:rPr>
              <a:t>Notes:</a:t>
            </a:r>
          </a:p>
          <a:p>
            <a:pPr>
              <a:lnSpc>
                <a:spcPct val="114000"/>
              </a:lnSpc>
              <a:spcAft>
                <a:spcPts val="600"/>
              </a:spcAft>
            </a:pPr>
            <a:r>
              <a:rPr lang="en-US" sz="1200" dirty="0">
                <a:solidFill>
                  <a:schemeClr val="tx1"/>
                </a:solidFill>
                <a:latin typeface="Arial Nova" panose="020B0504020202020204" pitchFamily="34" charset="0"/>
              </a:rPr>
              <a:t>- These funding ‘allocations’ do not reflect actual investment or expenditure in learning but rather the funds annually allocated to providers by government.</a:t>
            </a:r>
          </a:p>
          <a:p>
            <a:pPr>
              <a:lnSpc>
                <a:spcPct val="114000"/>
              </a:lnSpc>
            </a:pPr>
            <a:endParaRPr lang="en-US" sz="1200" dirty="0">
              <a:solidFill>
                <a:schemeClr val="tx1"/>
              </a:solidFill>
              <a:latin typeface="Arial Nova" panose="020B0504020202020204" pitchFamily="34" charset="0"/>
            </a:endParaRPr>
          </a:p>
          <a:p>
            <a:pPr>
              <a:lnSpc>
                <a:spcPct val="114000"/>
              </a:lnSpc>
              <a:spcAft>
                <a:spcPts val="2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endParaRPr lang="en-US" sz="1200" dirty="0">
              <a:solidFill>
                <a:schemeClr val="tx1"/>
              </a:solidFill>
              <a:latin typeface="Arial Nova" panose="020B0504020202020204" pitchFamily="34" charset="0"/>
            </a:endParaRPr>
          </a:p>
        </p:txBody>
      </p:sp>
      <p:sp>
        <p:nvSpPr>
          <p:cNvPr id="6" name="TextBox 5">
            <a:extLst>
              <a:ext uri="{FF2B5EF4-FFF2-40B4-BE49-F238E27FC236}">
                <a16:creationId xmlns:a16="http://schemas.microsoft.com/office/drawing/2014/main" id="{F6BC5299-6C81-D2A8-BFAF-C458BC6A8B50}"/>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22</a:t>
            </a:r>
          </a:p>
        </p:txBody>
      </p:sp>
      <p:pic>
        <p:nvPicPr>
          <p:cNvPr id="9" name="Picture 8">
            <a:extLst>
              <a:ext uri="{FF2B5EF4-FFF2-40B4-BE49-F238E27FC236}">
                <a16:creationId xmlns:a16="http://schemas.microsoft.com/office/drawing/2014/main" id="{5297C2E2-7AFF-DE2A-51DC-C6B3EECD9CB6}"/>
              </a:ext>
            </a:extLst>
          </p:cNvPr>
          <p:cNvPicPr>
            <a:picLocks noChangeAspect="1"/>
          </p:cNvPicPr>
          <p:nvPr/>
        </p:nvPicPr>
        <p:blipFill>
          <a:blip r:embed="rId3"/>
          <a:stretch>
            <a:fillRect/>
          </a:stretch>
        </p:blipFill>
        <p:spPr>
          <a:xfrm>
            <a:off x="269033" y="2035560"/>
            <a:ext cx="7772400" cy="4079904"/>
          </a:xfrm>
          <a:prstGeom prst="rect">
            <a:avLst/>
          </a:prstGeom>
        </p:spPr>
      </p:pic>
    </p:spTree>
    <p:extLst>
      <p:ext uri="{BB962C8B-B14F-4D97-AF65-F5344CB8AC3E}">
        <p14:creationId xmlns:p14="http://schemas.microsoft.com/office/powerpoint/2010/main" val="405598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5D24BD-CD08-4812-997F-30DD41FF9D93}"/>
              </a:ext>
            </a:extLst>
          </p:cNvPr>
          <p:cNvPicPr>
            <a:picLocks noChangeAspect="1"/>
          </p:cNvPicPr>
          <p:nvPr/>
        </p:nvPicPr>
        <p:blipFill rotWithShape="1">
          <a:blip r:embed="rId3"/>
          <a:srcRect l="34958" t="23977" r="35683" b="13780"/>
          <a:stretch/>
        </p:blipFill>
        <p:spPr>
          <a:xfrm>
            <a:off x="2632129" y="1963312"/>
            <a:ext cx="3309100" cy="4534839"/>
          </a:xfrm>
          <a:prstGeom prst="rect">
            <a:avLst/>
          </a:prstGeom>
        </p:spPr>
      </p:pic>
      <p:sp>
        <p:nvSpPr>
          <p:cNvPr id="14" name="Rectangle 13">
            <a:extLst>
              <a:ext uri="{FF2B5EF4-FFF2-40B4-BE49-F238E27FC236}">
                <a16:creationId xmlns:a16="http://schemas.microsoft.com/office/drawing/2014/main" id="{2C9665F6-CFD9-1102-A4A2-493A87F540E6}"/>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C4D058D-2E10-2E53-E51C-097ADF8D1FE6}"/>
              </a:ext>
            </a:extLst>
          </p:cNvPr>
          <p:cNvSpPr/>
          <p:nvPr/>
        </p:nvSpPr>
        <p:spPr>
          <a:xfrm>
            <a:off x="8094416" y="1513706"/>
            <a:ext cx="3828551" cy="507299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AEA6C07F-3D02-5AE9-ED6A-028069776903}"/>
              </a:ext>
            </a:extLst>
          </p:cNvPr>
          <p:cNvSpPr/>
          <p:nvPr/>
        </p:nvSpPr>
        <p:spPr>
          <a:xfrm>
            <a:off x="8087121" y="2048390"/>
            <a:ext cx="3843137" cy="32168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1200"/>
              </a:spcAft>
            </a:pPr>
            <a:r>
              <a:rPr lang="en-US" sz="1200" dirty="0">
                <a:solidFill>
                  <a:schemeClr val="tx1"/>
                </a:solidFill>
                <a:latin typeface="Arial Nova" panose="020B0504020202020204" pitchFamily="34" charset="0"/>
              </a:rPr>
              <a:t>Referring to the image on the left, rates of Level 3 loan enrolments as a proportion of Level 3 aim enrolments by residents aged 19 plus are highest in Lincolnshire at 8.7 per cent, and lowest in North East Lincolnshire at 7.2 per cent. Greater Lincolnshire overall has a rate of 8.3 per cent whilst the national rate stands at 10.0 per cent. This means that all the upper tier unitary authority areas that make up the Greater Lincolnshire area have rates that are below the national average. </a:t>
            </a:r>
          </a:p>
          <a:p>
            <a:pPr>
              <a:lnSpc>
                <a:spcPct val="114000"/>
              </a:lnSpc>
            </a:pPr>
            <a:r>
              <a:rPr lang="en-US" sz="1200" b="1" dirty="0">
                <a:solidFill>
                  <a:schemeClr val="tx1"/>
                </a:solidFill>
                <a:latin typeface="Arial Nova" panose="020B0504020202020204" pitchFamily="34" charset="0"/>
              </a:rPr>
              <a:t>Question:</a:t>
            </a:r>
          </a:p>
          <a:p>
            <a:pPr>
              <a:lnSpc>
                <a:spcPct val="114000"/>
              </a:lnSpc>
              <a:spcAft>
                <a:spcPts val="1200"/>
              </a:spcAft>
            </a:pPr>
            <a:r>
              <a:rPr lang="en-US" sz="1200" dirty="0">
                <a:solidFill>
                  <a:schemeClr val="tx1"/>
                </a:solidFill>
                <a:latin typeface="Arial Nova" panose="020B0504020202020204" pitchFamily="34" charset="0"/>
              </a:rPr>
              <a:t>The low rate in North East Lincolnshire is surprising given that it is the most deprived out of the three areas. Are disadvantaged students not confident in, or dissuaded from, taking out loans in more disadvantaged areas? Therefore resulting in lower learner loan rates?</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endParaRPr lang="en-US" sz="1000" dirty="0">
              <a:solidFill>
                <a:srgbClr val="FF0000"/>
              </a:solidFill>
              <a:latin typeface="Arial Nova" panose="020B0504020202020204" pitchFamily="34" charset="0"/>
            </a:endParaRPr>
          </a:p>
          <a:p>
            <a:pPr>
              <a:lnSpc>
                <a:spcPct val="114000"/>
              </a:lnSpc>
              <a:spcAft>
                <a:spcPts val="600"/>
              </a:spcAft>
            </a:pPr>
            <a:endParaRPr lang="en-US" sz="1200" dirty="0">
              <a:solidFill>
                <a:srgbClr val="FF0000"/>
              </a:solidFill>
              <a:latin typeface="Arial Nova" panose="020B0504020202020204" pitchFamily="34" charset="0"/>
            </a:endParaRPr>
          </a:p>
          <a:p>
            <a:pPr>
              <a:lnSpc>
                <a:spcPct val="114000"/>
              </a:lnSpc>
              <a:spcAft>
                <a:spcPts val="600"/>
              </a:spcAft>
            </a:pPr>
            <a:endParaRPr lang="en-US" sz="1200" dirty="0">
              <a:solidFill>
                <a:srgbClr val="FF0000"/>
              </a:solidFill>
              <a:latin typeface="Arial Nova" panose="020B0504020202020204" pitchFamily="34" charset="0"/>
            </a:endParaRPr>
          </a:p>
        </p:txBody>
      </p:sp>
      <p:cxnSp>
        <p:nvCxnSpPr>
          <p:cNvPr id="11" name="Straight Connector 10">
            <a:extLst>
              <a:ext uri="{FF2B5EF4-FFF2-40B4-BE49-F238E27FC236}">
                <a16:creationId xmlns:a16="http://schemas.microsoft.com/office/drawing/2014/main" id="{D08DB102-6048-A5B7-756E-FCACD6B68E91}"/>
              </a:ext>
            </a:extLst>
          </p:cNvPr>
          <p:cNvCxnSpPr>
            <a:cxnSpLocks/>
          </p:cNvCxnSpPr>
          <p:nvPr/>
        </p:nvCxnSpPr>
        <p:spPr>
          <a:xfrm>
            <a:off x="4745736" y="2734058"/>
            <a:ext cx="31543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D4B3B1E-67A3-7E21-E2F5-CFECFA3FFD7D}"/>
              </a:ext>
            </a:extLst>
          </p:cNvPr>
          <p:cNvSpPr/>
          <p:nvPr/>
        </p:nvSpPr>
        <p:spPr>
          <a:xfrm>
            <a:off x="5324774" y="2497726"/>
            <a:ext cx="2623433" cy="294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gn="r">
              <a:lnSpc>
                <a:spcPct val="114000"/>
              </a:lnSpc>
              <a:spcAft>
                <a:spcPts val="300"/>
              </a:spcAft>
            </a:pPr>
            <a:r>
              <a:rPr lang="en-US" sz="1000" dirty="0">
                <a:solidFill>
                  <a:schemeClr val="tx1"/>
                </a:solidFill>
                <a:latin typeface="Arial Nova" panose="020B0504020202020204" pitchFamily="34" charset="0"/>
              </a:rPr>
              <a:t>North East Lincolnshire</a:t>
            </a:r>
          </a:p>
          <a:p>
            <a:pPr algn="r">
              <a:lnSpc>
                <a:spcPct val="114000"/>
              </a:lnSpc>
            </a:pPr>
            <a:r>
              <a:rPr lang="en-US" sz="1000" dirty="0">
                <a:solidFill>
                  <a:schemeClr val="tx1"/>
                </a:solidFill>
                <a:latin typeface="Arial Nova" panose="020B0504020202020204" pitchFamily="34" charset="0"/>
              </a:rPr>
              <a:t>Level 3 Loan Enrolments – 161</a:t>
            </a:r>
          </a:p>
          <a:p>
            <a:pPr algn="r">
              <a:lnSpc>
                <a:spcPct val="114000"/>
              </a:lnSpc>
            </a:pPr>
            <a:r>
              <a:rPr lang="en-US" sz="1000" dirty="0">
                <a:solidFill>
                  <a:schemeClr val="tx1"/>
                </a:solidFill>
                <a:latin typeface="Arial Nova" panose="020B0504020202020204" pitchFamily="34" charset="0"/>
              </a:rPr>
              <a:t>As a % of 19+ L3 Aim Enrolments – 7.2% </a:t>
            </a:r>
          </a:p>
          <a:p>
            <a:pPr algn="r">
              <a:lnSpc>
                <a:spcPct val="114000"/>
              </a:lnSpc>
            </a:pPr>
            <a:r>
              <a:rPr lang="en-US" sz="1000" dirty="0">
                <a:solidFill>
                  <a:schemeClr val="tx1"/>
                </a:solidFill>
                <a:latin typeface="Arial Nova" panose="020B0504020202020204" pitchFamily="34" charset="0"/>
              </a:rPr>
              <a:t>All Level Loan Enrolments – 177</a:t>
            </a:r>
          </a:p>
        </p:txBody>
      </p:sp>
      <p:sp>
        <p:nvSpPr>
          <p:cNvPr id="13" name="TextBox 12">
            <a:extLst>
              <a:ext uri="{FF2B5EF4-FFF2-40B4-BE49-F238E27FC236}">
                <a16:creationId xmlns:a16="http://schemas.microsoft.com/office/drawing/2014/main" id="{0321E1AA-E0CA-67D3-92C9-1B8773071944}"/>
              </a:ext>
            </a:extLst>
          </p:cNvPr>
          <p:cNvSpPr txBox="1"/>
          <p:nvPr/>
        </p:nvSpPr>
        <p:spPr>
          <a:xfrm>
            <a:off x="988494" y="1771391"/>
            <a:ext cx="6233485" cy="276999"/>
          </a:xfrm>
          <a:prstGeom prst="rect">
            <a:avLst/>
          </a:prstGeom>
          <a:noFill/>
        </p:spPr>
        <p:txBody>
          <a:bodyPr wrap="square" rtlCol="0">
            <a:spAutoFit/>
          </a:bodyPr>
          <a:lstStyle/>
          <a:p>
            <a:pPr algn="ctr"/>
            <a:r>
              <a:rPr lang="en-US" sz="1200" dirty="0">
                <a:latin typeface="Arial Nova" panose="020B0504020202020204" pitchFamily="34" charset="0"/>
              </a:rPr>
              <a:t>Further Education &amp; Skills 19 Plus Loan Enrolments across Greater Lincolnshire, 2022/23 </a:t>
            </a:r>
          </a:p>
        </p:txBody>
      </p:sp>
      <p:sp>
        <p:nvSpPr>
          <p:cNvPr id="25" name="Oval 24">
            <a:extLst>
              <a:ext uri="{FF2B5EF4-FFF2-40B4-BE49-F238E27FC236}">
                <a16:creationId xmlns:a16="http://schemas.microsoft.com/office/drawing/2014/main" id="{E3A0C492-DE2E-B03E-367D-DDA7524A462C}"/>
              </a:ext>
            </a:extLst>
          </p:cNvPr>
          <p:cNvSpPr/>
          <p:nvPr/>
        </p:nvSpPr>
        <p:spPr>
          <a:xfrm>
            <a:off x="4729241" y="2712943"/>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B313DCA-F67B-DCDC-BFEB-5DC9D5311B7B}"/>
              </a:ext>
            </a:extLst>
          </p:cNvPr>
          <p:cNvCxnSpPr>
            <a:cxnSpLocks/>
          </p:cNvCxnSpPr>
          <p:nvPr/>
        </p:nvCxnSpPr>
        <p:spPr>
          <a:xfrm>
            <a:off x="367863" y="2549006"/>
            <a:ext cx="3003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52D410F-EF3F-ACFE-1593-063A6882A8F3}"/>
              </a:ext>
            </a:extLst>
          </p:cNvPr>
          <p:cNvSpPr/>
          <p:nvPr/>
        </p:nvSpPr>
        <p:spPr>
          <a:xfrm>
            <a:off x="3345148" y="2527328"/>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4332EC-6B5C-FD83-BA51-E1F1FD546751}"/>
              </a:ext>
            </a:extLst>
          </p:cNvPr>
          <p:cNvSpPr/>
          <p:nvPr/>
        </p:nvSpPr>
        <p:spPr>
          <a:xfrm>
            <a:off x="302349" y="2318406"/>
            <a:ext cx="2839480" cy="294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300"/>
              </a:spcAft>
            </a:pPr>
            <a:r>
              <a:rPr lang="en-US" sz="1000" dirty="0">
                <a:solidFill>
                  <a:schemeClr val="tx1"/>
                </a:solidFill>
                <a:latin typeface="Arial Nova" panose="020B0504020202020204" pitchFamily="34" charset="0"/>
              </a:rPr>
              <a:t>North Lincolnshire</a:t>
            </a:r>
          </a:p>
          <a:p>
            <a:pPr>
              <a:lnSpc>
                <a:spcPct val="114000"/>
              </a:lnSpc>
            </a:pPr>
            <a:r>
              <a:rPr lang="en-US" sz="1000" dirty="0">
                <a:solidFill>
                  <a:schemeClr val="tx1"/>
                </a:solidFill>
                <a:latin typeface="Arial Nova" panose="020B0504020202020204" pitchFamily="34" charset="0"/>
              </a:rPr>
              <a:t>Level 3 Loan Enrolments – 132</a:t>
            </a:r>
          </a:p>
          <a:p>
            <a:pPr>
              <a:lnSpc>
                <a:spcPct val="114000"/>
              </a:lnSpc>
            </a:pPr>
            <a:r>
              <a:rPr lang="en-US" sz="1000" dirty="0">
                <a:solidFill>
                  <a:schemeClr val="tx1"/>
                </a:solidFill>
                <a:latin typeface="Arial Nova" panose="020B0504020202020204" pitchFamily="34" charset="0"/>
              </a:rPr>
              <a:t>As a % of 19+ L3 Aim Enrolments – 8.2% </a:t>
            </a:r>
          </a:p>
          <a:p>
            <a:pPr>
              <a:lnSpc>
                <a:spcPct val="114000"/>
              </a:lnSpc>
            </a:pPr>
            <a:r>
              <a:rPr lang="en-US" sz="1000" dirty="0">
                <a:solidFill>
                  <a:schemeClr val="tx1"/>
                </a:solidFill>
                <a:latin typeface="Arial Nova" panose="020B0504020202020204" pitchFamily="34" charset="0"/>
              </a:rPr>
              <a:t>All Level Loan Enrolments – 159</a:t>
            </a:r>
          </a:p>
        </p:txBody>
      </p:sp>
      <p:cxnSp>
        <p:nvCxnSpPr>
          <p:cNvPr id="39" name="Straight Connector 38">
            <a:extLst>
              <a:ext uri="{FF2B5EF4-FFF2-40B4-BE49-F238E27FC236}">
                <a16:creationId xmlns:a16="http://schemas.microsoft.com/office/drawing/2014/main" id="{E812887D-0D2A-98EB-8AE2-53AA21B2E41A}"/>
              </a:ext>
            </a:extLst>
          </p:cNvPr>
          <p:cNvCxnSpPr>
            <a:cxnSpLocks/>
          </p:cNvCxnSpPr>
          <p:nvPr/>
        </p:nvCxnSpPr>
        <p:spPr>
          <a:xfrm>
            <a:off x="388883" y="4216160"/>
            <a:ext cx="33924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443618E-8B90-075F-6E37-13A20E1BF4FC}"/>
              </a:ext>
            </a:extLst>
          </p:cNvPr>
          <p:cNvSpPr/>
          <p:nvPr/>
        </p:nvSpPr>
        <p:spPr>
          <a:xfrm>
            <a:off x="3753881" y="4188173"/>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2CD60FD-9F30-FB87-FC05-43D08F4D3A04}"/>
              </a:ext>
            </a:extLst>
          </p:cNvPr>
          <p:cNvSpPr/>
          <p:nvPr/>
        </p:nvSpPr>
        <p:spPr>
          <a:xfrm>
            <a:off x="313602" y="3980052"/>
            <a:ext cx="2668868" cy="294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300"/>
              </a:spcAft>
            </a:pPr>
            <a:r>
              <a:rPr lang="en-US" sz="1000" dirty="0">
                <a:solidFill>
                  <a:schemeClr val="tx1"/>
                </a:solidFill>
                <a:latin typeface="Arial Nova" panose="020B0504020202020204" pitchFamily="34" charset="0"/>
              </a:rPr>
              <a:t>Lincolnshire</a:t>
            </a:r>
          </a:p>
          <a:p>
            <a:pPr>
              <a:lnSpc>
                <a:spcPct val="114000"/>
              </a:lnSpc>
            </a:pPr>
            <a:r>
              <a:rPr lang="en-US" sz="1000" dirty="0">
                <a:solidFill>
                  <a:schemeClr val="tx1"/>
                </a:solidFill>
                <a:latin typeface="Arial Nova" panose="020B0504020202020204" pitchFamily="34" charset="0"/>
              </a:rPr>
              <a:t>Level 3 Loan Enrolments – 560</a:t>
            </a:r>
          </a:p>
          <a:p>
            <a:pPr>
              <a:lnSpc>
                <a:spcPct val="114000"/>
              </a:lnSpc>
            </a:pPr>
            <a:r>
              <a:rPr lang="en-US" sz="1000" dirty="0">
                <a:solidFill>
                  <a:schemeClr val="tx1"/>
                </a:solidFill>
                <a:latin typeface="Arial Nova" panose="020B0504020202020204" pitchFamily="34" charset="0"/>
              </a:rPr>
              <a:t>As a % of 19+ L3 Aim Enrolments – 8.7% </a:t>
            </a:r>
          </a:p>
          <a:p>
            <a:pPr>
              <a:lnSpc>
                <a:spcPct val="114000"/>
              </a:lnSpc>
            </a:pPr>
            <a:r>
              <a:rPr lang="en-US" sz="1000" dirty="0">
                <a:solidFill>
                  <a:schemeClr val="tx1"/>
                </a:solidFill>
                <a:latin typeface="Arial Nova" panose="020B0504020202020204" pitchFamily="34" charset="0"/>
              </a:rPr>
              <a:t>All Level Loan Enrolments – 663</a:t>
            </a:r>
          </a:p>
          <a:p>
            <a:pPr>
              <a:lnSpc>
                <a:spcPct val="114000"/>
              </a:lnSpc>
            </a:pPr>
            <a:endParaRPr lang="en-US" sz="1000" dirty="0">
              <a:solidFill>
                <a:schemeClr val="tx1"/>
              </a:solidFill>
              <a:latin typeface="Arial Nova" panose="020B0504020202020204" pitchFamily="34" charset="0"/>
            </a:endParaRPr>
          </a:p>
        </p:txBody>
      </p:sp>
      <p:sp>
        <p:nvSpPr>
          <p:cNvPr id="3" name="Rectangle 2">
            <a:extLst>
              <a:ext uri="{FF2B5EF4-FFF2-40B4-BE49-F238E27FC236}">
                <a16:creationId xmlns:a16="http://schemas.microsoft.com/office/drawing/2014/main" id="{09D69B93-EFCB-9373-C774-3F4041C8F930}"/>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a:extLst>
              <a:ext uri="{FF2B5EF4-FFF2-40B4-BE49-F238E27FC236}">
                <a16:creationId xmlns:a16="http://schemas.microsoft.com/office/drawing/2014/main" id="{23F4F92B-86A2-AD9A-BB1F-11708814093B}"/>
              </a:ext>
            </a:extLst>
          </p:cNvPr>
          <p:cNvSpPr txBox="1"/>
          <p:nvPr/>
        </p:nvSpPr>
        <p:spPr>
          <a:xfrm>
            <a:off x="265209" y="951910"/>
            <a:ext cx="1148433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LEARNER LOANS</a:t>
            </a:r>
          </a:p>
        </p:txBody>
      </p:sp>
      <p:sp>
        <p:nvSpPr>
          <p:cNvPr id="4" name="TextBox 3">
            <a:extLst>
              <a:ext uri="{FF2B5EF4-FFF2-40B4-BE49-F238E27FC236}">
                <a16:creationId xmlns:a16="http://schemas.microsoft.com/office/drawing/2014/main" id="{62C1CD61-3A2F-8EE6-D9E9-C82B308A107A}"/>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23</a:t>
            </a:r>
          </a:p>
        </p:txBody>
      </p:sp>
    </p:spTree>
    <p:extLst>
      <p:ext uri="{BB962C8B-B14F-4D97-AF65-F5344CB8AC3E}">
        <p14:creationId xmlns:p14="http://schemas.microsoft.com/office/powerpoint/2010/main" val="3654470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BCA513-EC97-A140-FE01-70AA7A96738C}"/>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28699"/>
            <a:ext cx="1155364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PEOPLE SECTION - </a:t>
            </a:r>
            <a:r>
              <a:rPr lang="en-US" sz="2800" dirty="0">
                <a:solidFill>
                  <a:schemeClr val="bg1"/>
                </a:solidFill>
                <a:latin typeface="Arial Nova" panose="020B0504020202020204" pitchFamily="34" charset="0"/>
              </a:rPr>
              <a:t>LEVEL 3 QUALIFICATIONS AMONGST THE RESIDENT POPULATION AND ASSOCIATED </a:t>
            </a: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’PATHWAYS’</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Group of people holding strings">
            <a:extLst>
              <a:ext uri="{FF2B5EF4-FFF2-40B4-BE49-F238E27FC236}">
                <a16:creationId xmlns:a16="http://schemas.microsoft.com/office/drawing/2014/main" id="{D32E826F-04B2-538E-81A6-3E2E2AC69D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5237" y="1509200"/>
            <a:ext cx="7831210" cy="5077498"/>
          </a:xfrm>
          <a:prstGeom prst="rect">
            <a:avLst/>
          </a:prstGeom>
        </p:spPr>
      </p:pic>
      <p:sp>
        <p:nvSpPr>
          <p:cNvPr id="3" name="TextBox 2">
            <a:extLst>
              <a:ext uri="{FF2B5EF4-FFF2-40B4-BE49-F238E27FC236}">
                <a16:creationId xmlns:a16="http://schemas.microsoft.com/office/drawing/2014/main" id="{4CD80ECB-F550-8BF6-E96C-8112810E6FBE}"/>
              </a:ext>
            </a:extLst>
          </p:cNvPr>
          <p:cNvSpPr txBox="1"/>
          <p:nvPr/>
        </p:nvSpPr>
        <p:spPr>
          <a:xfrm>
            <a:off x="269033" y="2616501"/>
            <a:ext cx="3746376" cy="1624997"/>
          </a:xfrm>
          <a:prstGeom prst="rect">
            <a:avLst/>
          </a:prstGeom>
          <a:noFill/>
        </p:spPr>
        <p:txBody>
          <a:bodyPr wrap="square" rtlCol="0">
            <a:spAutoFit/>
          </a:bodyPr>
          <a:lstStyle/>
          <a:p>
            <a:pPr>
              <a:lnSpc>
                <a:spcPct val="114000"/>
              </a:lnSpc>
              <a:spcAft>
                <a:spcPts val="600"/>
              </a:spcAft>
            </a:pPr>
            <a:r>
              <a:rPr lang="en-US" sz="1200" b="1" dirty="0">
                <a:latin typeface="Arial Nova" panose="020B0504020202020204" pitchFamily="34" charset="0"/>
              </a:rPr>
              <a:t>Introduction:</a:t>
            </a:r>
          </a:p>
          <a:p>
            <a:pPr>
              <a:lnSpc>
                <a:spcPct val="114000"/>
              </a:lnSpc>
              <a:spcAft>
                <a:spcPts val="600"/>
              </a:spcAft>
            </a:pPr>
            <a:r>
              <a:rPr lang="en-US" sz="1200" dirty="0">
                <a:latin typeface="Arial Nova" panose="020B0504020202020204" pitchFamily="34" charset="0"/>
              </a:rPr>
              <a:t>This section looks at demand for Level 3 qualifications from Greater Lincolnshire’s residents across Apprenticeships, Community Learning, and Education and Training, as well as considering the change in Level 3 qualifications across the populace over the last decade and the reasons for it.</a:t>
            </a:r>
          </a:p>
        </p:txBody>
      </p:sp>
      <p:sp>
        <p:nvSpPr>
          <p:cNvPr id="8" name="TextBox 7">
            <a:extLst>
              <a:ext uri="{FF2B5EF4-FFF2-40B4-BE49-F238E27FC236}">
                <a16:creationId xmlns:a16="http://schemas.microsoft.com/office/drawing/2014/main" id="{9E24EFF0-CF0E-5FD9-2F46-4E9D12F45A0E}"/>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24</a:t>
            </a:r>
          </a:p>
        </p:txBody>
      </p:sp>
    </p:spTree>
    <p:extLst>
      <p:ext uri="{BB962C8B-B14F-4D97-AF65-F5344CB8AC3E}">
        <p14:creationId xmlns:p14="http://schemas.microsoft.com/office/powerpoint/2010/main" val="707466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FE6F73-9261-EB8D-CC34-BA4599F90AAF}"/>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SECTION SUMMARY – DATA INSIGHTS</a:t>
            </a:r>
            <a:endParaRPr lang="en-US" sz="20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B61005D-EAF0-6731-63FE-29DC8F3A576A}"/>
              </a:ext>
            </a:extLst>
          </p:cNvPr>
          <p:cNvSpPr txBox="1"/>
          <p:nvPr/>
        </p:nvSpPr>
        <p:spPr>
          <a:xfrm>
            <a:off x="269033" y="1550310"/>
            <a:ext cx="7739947" cy="4995278"/>
          </a:xfrm>
          <a:prstGeom prst="rect">
            <a:avLst/>
          </a:prstGeom>
          <a:noFill/>
        </p:spPr>
        <p:txBody>
          <a:bodyPr wrap="square" rtlCol="0">
            <a:spAutoFit/>
          </a:bodyPr>
          <a:lstStyle/>
          <a:p>
            <a:pPr>
              <a:lnSpc>
                <a:spcPct val="114000"/>
              </a:lnSpc>
              <a:spcAft>
                <a:spcPts val="300"/>
              </a:spcAft>
            </a:pPr>
            <a:r>
              <a:rPr lang="en-US" sz="1200" b="1" dirty="0">
                <a:latin typeface="Arial Nova" panose="020B0504020202020204" pitchFamily="34" charset="0"/>
              </a:rPr>
              <a:t>What the data tells us:</a:t>
            </a:r>
          </a:p>
          <a:p>
            <a:pPr marL="171450" indent="-171450">
              <a:lnSpc>
                <a:spcPct val="114000"/>
              </a:lnSpc>
              <a:spcAft>
                <a:spcPts val="600"/>
              </a:spcAft>
              <a:buFontTx/>
              <a:buChar char="-"/>
            </a:pPr>
            <a:r>
              <a:rPr lang="en-US" sz="1200" dirty="0">
                <a:latin typeface="Arial Nova" panose="020B0504020202020204" pitchFamily="34" charset="0"/>
              </a:rPr>
              <a:t>Growth in Greater Lincolnshire resident numbers with a Level 3 qualification has outstripped national figures partly due to more people nationally already being higher qualified.</a:t>
            </a:r>
          </a:p>
          <a:p>
            <a:pPr marL="171450" indent="-171450">
              <a:lnSpc>
                <a:spcPct val="114000"/>
              </a:lnSpc>
              <a:spcAft>
                <a:spcPts val="600"/>
              </a:spcAft>
              <a:buFontTx/>
              <a:buChar char="-"/>
            </a:pPr>
            <a:r>
              <a:rPr lang="en-GB" sz="1200" dirty="0">
                <a:latin typeface="Arial Nova" panose="020B0504020202020204" pitchFamily="34" charset="0"/>
              </a:rPr>
              <a:t>Of the 47,600 additional Greater Lincolnshire residents aged 16-64 in 2021 (compared to 2011) we estimate that around 12,500 of this increase was due to net migration (-150 per year aged 16-21 years and 1,400 per year aged 22-64 years). This suggests that a minimum of 35,000 residents upskilled to Level 3 over that ten-year period (this figure will be higher if we were able to count those who upskilled to Level 3 in Greater Lincolnshire but then subsequently moved out during this period; there will also be the impacts of the pandemic on migration in 2020/21 to consider).</a:t>
            </a:r>
          </a:p>
          <a:p>
            <a:pPr marL="171450" indent="-171450">
              <a:lnSpc>
                <a:spcPct val="114000"/>
              </a:lnSpc>
              <a:spcAft>
                <a:spcPts val="600"/>
              </a:spcAft>
              <a:buFontTx/>
              <a:buChar char="-"/>
            </a:pPr>
            <a:r>
              <a:rPr lang="en-GB" sz="1200" dirty="0">
                <a:latin typeface="Arial Nova" panose="020B0504020202020204" pitchFamily="34" charset="0"/>
              </a:rPr>
              <a:t>Across Greater Lincolnshire, all age groups apart from 50 to 64 have seen a decline in the proportion with a highest-level Level 3 qualification, which does suggest significant progress at Level 3 and beyond for older adults but demographic changes as a result of an ageing population will be playing some role in this.</a:t>
            </a:r>
            <a:endParaRPr lang="en-US" sz="1200" dirty="0">
              <a:latin typeface="Arial Nova" panose="020B0504020202020204" pitchFamily="34" charset="0"/>
            </a:endParaRPr>
          </a:p>
          <a:p>
            <a:pPr marL="171450" indent="-171450">
              <a:lnSpc>
                <a:spcPct val="114000"/>
              </a:lnSpc>
              <a:spcAft>
                <a:spcPts val="600"/>
              </a:spcAft>
              <a:buFontTx/>
              <a:buChar char="-"/>
            </a:pPr>
            <a:r>
              <a:rPr lang="en-US" sz="1200" dirty="0">
                <a:latin typeface="Arial Nova" panose="020B0504020202020204" pitchFamily="34" charset="0"/>
              </a:rPr>
              <a:t>Local participation</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 rates in FE and Skills continue to outperform the national rate though the gap in performance has closed over time. </a:t>
            </a:r>
          </a:p>
          <a:p>
            <a:pPr marL="171450" indent="-171450">
              <a:lnSpc>
                <a:spcPct val="114000"/>
              </a:lnSpc>
              <a:spcAft>
                <a:spcPts val="600"/>
              </a:spcAft>
              <a:buFontTx/>
              <a:buChar char="-"/>
            </a:pPr>
            <a:r>
              <a:rPr lang="en-GB" sz="1200" dirty="0">
                <a:latin typeface="Arial Nova" panose="020B0504020202020204" pitchFamily="34" charset="0"/>
              </a:rPr>
              <a:t>74 per cent of local adult participation at Level 3 is via Apprenticeships which remain significantly more important than nationally where ‘Education and Training’ plays a more prominent part.</a:t>
            </a:r>
          </a:p>
          <a:p>
            <a:pPr marL="171450" indent="-171450">
              <a:lnSpc>
                <a:spcPct val="114000"/>
              </a:lnSpc>
              <a:spcAft>
                <a:spcPts val="600"/>
              </a:spcAft>
              <a:buFontTx/>
              <a:buChar char="-"/>
            </a:pP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Level 3 Apprenticeship start numbers across many subject areas had increased post pandemic but 2022/23 sees many of them back to their pandemic lows. Only starts in ‘Health, Public Services and Care’ and ‘Construction, Planning and the Built Environment’ show any real signs of recovery and growth.</a:t>
            </a:r>
          </a:p>
          <a:p>
            <a:pPr marL="171450" indent="-171450">
              <a:lnSpc>
                <a:spcPct val="114000"/>
              </a:lnSpc>
              <a:spcAft>
                <a:spcPts val="600"/>
              </a:spcAft>
              <a:buFontTx/>
              <a:buChar char="-"/>
            </a:pPr>
            <a:r>
              <a:rPr lang="en-US" sz="1200" dirty="0">
                <a:latin typeface="Arial Nova" panose="020B0504020202020204" pitchFamily="34" charset="0"/>
              </a:rPr>
              <a:t>Greater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Lincolnshire is below the national </a:t>
            </a:r>
            <a:r>
              <a:rPr lang="en-US" sz="1200" dirty="0">
                <a:latin typeface="Arial Nova" panose="020B0504020202020204" pitchFamily="34" charset="0"/>
              </a:rPr>
              <a:t>rate for both resident participation and achievement in Level 3 Education and Training, and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decreasing further, with the gap in performance widening over time.</a:t>
            </a:r>
          </a:p>
        </p:txBody>
      </p:sp>
      <p:pic>
        <p:nvPicPr>
          <p:cNvPr id="3" name="Picture 2" descr="Group of people holding strings">
            <a:extLst>
              <a:ext uri="{FF2B5EF4-FFF2-40B4-BE49-F238E27FC236}">
                <a16:creationId xmlns:a16="http://schemas.microsoft.com/office/drawing/2014/main" id="{9FFFF42B-F464-6FC2-0691-491ABDC0CD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4415" y="1509200"/>
            <a:ext cx="3842031" cy="5077498"/>
          </a:xfrm>
          <a:prstGeom prst="rect">
            <a:avLst/>
          </a:prstGeom>
        </p:spPr>
      </p:pic>
      <p:sp>
        <p:nvSpPr>
          <p:cNvPr id="8" name="TextBox 7">
            <a:extLst>
              <a:ext uri="{FF2B5EF4-FFF2-40B4-BE49-F238E27FC236}">
                <a16:creationId xmlns:a16="http://schemas.microsoft.com/office/drawing/2014/main" id="{1243DB97-87E1-1E4C-2ED8-CC38EBB29808}"/>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25</a:t>
            </a:r>
          </a:p>
        </p:txBody>
      </p:sp>
    </p:spTree>
    <p:extLst>
      <p:ext uri="{BB962C8B-B14F-4D97-AF65-F5344CB8AC3E}">
        <p14:creationId xmlns:p14="http://schemas.microsoft.com/office/powerpoint/2010/main" val="4196929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57E9C0-FF8A-0BFF-1E39-E64B0FD9A53D}"/>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3" name="Picture 22">
            <a:extLst>
              <a:ext uri="{FF2B5EF4-FFF2-40B4-BE49-F238E27FC236}">
                <a16:creationId xmlns:a16="http://schemas.microsoft.com/office/drawing/2014/main" id="{01DB6CD5-A0F9-3F08-9AE3-05D3CEAF30ED}"/>
              </a:ext>
            </a:extLst>
          </p:cNvPr>
          <p:cNvPicPr>
            <a:picLocks noChangeAspect="1"/>
          </p:cNvPicPr>
          <p:nvPr/>
        </p:nvPicPr>
        <p:blipFill>
          <a:blip r:embed="rId3"/>
          <a:stretch>
            <a:fillRect/>
          </a:stretch>
        </p:blipFill>
        <p:spPr>
          <a:xfrm>
            <a:off x="265209" y="2073717"/>
            <a:ext cx="5041900" cy="4508500"/>
          </a:xfrm>
          <a:prstGeom prst="rect">
            <a:avLst/>
          </a:prstGeom>
        </p:spPr>
      </p:pic>
      <p:sp>
        <p:nvSpPr>
          <p:cNvPr id="9" name="Rectangle 8">
            <a:extLst>
              <a:ext uri="{FF2B5EF4-FFF2-40B4-BE49-F238E27FC236}">
                <a16:creationId xmlns:a16="http://schemas.microsoft.com/office/drawing/2014/main" id="{81005EA7-6965-998D-3094-A8C2D2644476}"/>
              </a:ext>
            </a:extLst>
          </p:cNvPr>
          <p:cNvSpPr/>
          <p:nvPr/>
        </p:nvSpPr>
        <p:spPr>
          <a:xfrm>
            <a:off x="8094416" y="1513705"/>
            <a:ext cx="3832375"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26664"/>
            <a:ext cx="11657757"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GREATER LINCOLNSHIRE RESIDENTS WITH A LEVEL 3 QUALIFICATION </a:t>
            </a:r>
            <a:endParaRPr lang="en-US" sz="20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4" name="TextBox 13">
            <a:extLst>
              <a:ext uri="{FF2B5EF4-FFF2-40B4-BE49-F238E27FC236}">
                <a16:creationId xmlns:a16="http://schemas.microsoft.com/office/drawing/2014/main" id="{BF088C87-66B8-1FBA-887E-4F50DC38CD2D}"/>
              </a:ext>
            </a:extLst>
          </p:cNvPr>
          <p:cNvSpPr txBox="1"/>
          <p:nvPr/>
        </p:nvSpPr>
        <p:spPr>
          <a:xfrm>
            <a:off x="1112589" y="1654316"/>
            <a:ext cx="3502127" cy="461665"/>
          </a:xfrm>
          <a:prstGeom prst="rect">
            <a:avLst/>
          </a:prstGeom>
          <a:noFill/>
        </p:spPr>
        <p:txBody>
          <a:bodyPr wrap="square" rtlCol="0">
            <a:spAutoFit/>
          </a:bodyPr>
          <a:lstStyle/>
          <a:p>
            <a:pPr algn="ctr"/>
            <a:r>
              <a:rPr lang="en-US" sz="1200" dirty="0">
                <a:latin typeface="Arial Nova" panose="020B0504020202020204" pitchFamily="34" charset="0"/>
              </a:rPr>
              <a:t>Number of residents aged 16-64 with a Level 3 qualification, 2011 and 2021</a:t>
            </a:r>
          </a:p>
        </p:txBody>
      </p:sp>
      <p:sp>
        <p:nvSpPr>
          <p:cNvPr id="16" name="TextBox 15">
            <a:extLst>
              <a:ext uri="{FF2B5EF4-FFF2-40B4-BE49-F238E27FC236}">
                <a16:creationId xmlns:a16="http://schemas.microsoft.com/office/drawing/2014/main" id="{BE66E62C-4B31-6E6E-1CC4-2DA0173114D7}"/>
              </a:ext>
            </a:extLst>
          </p:cNvPr>
          <p:cNvSpPr txBox="1"/>
          <p:nvPr/>
        </p:nvSpPr>
        <p:spPr>
          <a:xfrm>
            <a:off x="6004645" y="2595693"/>
            <a:ext cx="1134261" cy="584775"/>
          </a:xfrm>
          <a:prstGeom prst="rect">
            <a:avLst/>
          </a:prstGeom>
          <a:noFill/>
        </p:spPr>
        <p:txBody>
          <a:bodyPr wrap="square" rtlCol="0">
            <a:spAutoFit/>
          </a:bodyPr>
          <a:lstStyle/>
          <a:p>
            <a:pPr algn="ctr"/>
            <a:r>
              <a:rPr lang="en-US" sz="1600" dirty="0">
                <a:latin typeface="Arial Nova" panose="020B0504020202020204" pitchFamily="34" charset="0"/>
              </a:rPr>
              <a:t>36,254 (+54%)</a:t>
            </a:r>
          </a:p>
        </p:txBody>
      </p:sp>
      <p:sp>
        <p:nvSpPr>
          <p:cNvPr id="18" name="TextBox 17">
            <a:extLst>
              <a:ext uri="{FF2B5EF4-FFF2-40B4-BE49-F238E27FC236}">
                <a16:creationId xmlns:a16="http://schemas.microsoft.com/office/drawing/2014/main" id="{1B64CFD5-AFDD-D5E3-514D-C0F07256D7D6}"/>
              </a:ext>
            </a:extLst>
          </p:cNvPr>
          <p:cNvSpPr txBox="1"/>
          <p:nvPr/>
        </p:nvSpPr>
        <p:spPr>
          <a:xfrm>
            <a:off x="6004645" y="3997648"/>
            <a:ext cx="1134261" cy="584775"/>
          </a:xfrm>
          <a:prstGeom prst="rect">
            <a:avLst/>
          </a:prstGeom>
          <a:noFill/>
        </p:spPr>
        <p:txBody>
          <a:bodyPr wrap="square" rtlCol="0">
            <a:spAutoFit/>
          </a:bodyPr>
          <a:lstStyle/>
          <a:p>
            <a:pPr algn="ctr"/>
            <a:r>
              <a:rPr lang="en-US" sz="1600" dirty="0">
                <a:latin typeface="Arial Nova" panose="020B0504020202020204" pitchFamily="34" charset="0"/>
              </a:rPr>
              <a:t>5,308 (+40%)</a:t>
            </a:r>
          </a:p>
        </p:txBody>
      </p:sp>
      <p:sp>
        <p:nvSpPr>
          <p:cNvPr id="21" name="TextBox 20">
            <a:extLst>
              <a:ext uri="{FF2B5EF4-FFF2-40B4-BE49-F238E27FC236}">
                <a16:creationId xmlns:a16="http://schemas.microsoft.com/office/drawing/2014/main" id="{538C1768-3945-36DF-4B56-8243A300201A}"/>
              </a:ext>
            </a:extLst>
          </p:cNvPr>
          <p:cNvSpPr txBox="1"/>
          <p:nvPr/>
        </p:nvSpPr>
        <p:spPr>
          <a:xfrm>
            <a:off x="6004645" y="5228042"/>
            <a:ext cx="1134261" cy="584775"/>
          </a:xfrm>
          <a:prstGeom prst="rect">
            <a:avLst/>
          </a:prstGeom>
          <a:noFill/>
        </p:spPr>
        <p:txBody>
          <a:bodyPr wrap="square" rtlCol="0">
            <a:spAutoFit/>
          </a:bodyPr>
          <a:lstStyle/>
          <a:p>
            <a:pPr algn="ctr"/>
            <a:r>
              <a:rPr lang="en-US" sz="1600" dirty="0">
                <a:latin typeface="Arial Nova" panose="020B0504020202020204" pitchFamily="34" charset="0"/>
              </a:rPr>
              <a:t>6,087 (+41%)</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CCC848-6716-513B-1788-E93D3DC25487}"/>
              </a:ext>
            </a:extLst>
          </p:cNvPr>
          <p:cNvSpPr txBox="1"/>
          <p:nvPr/>
        </p:nvSpPr>
        <p:spPr>
          <a:xfrm>
            <a:off x="4943156" y="1654316"/>
            <a:ext cx="3153068" cy="461665"/>
          </a:xfrm>
          <a:prstGeom prst="rect">
            <a:avLst/>
          </a:prstGeom>
          <a:noFill/>
        </p:spPr>
        <p:txBody>
          <a:bodyPr wrap="square" rtlCol="0">
            <a:spAutoFit/>
          </a:bodyPr>
          <a:lstStyle/>
          <a:p>
            <a:pPr algn="ctr"/>
            <a:r>
              <a:rPr lang="en-US" sz="1200" dirty="0">
                <a:latin typeface="Arial Nova" panose="020B0504020202020204" pitchFamily="34" charset="0"/>
              </a:rPr>
              <a:t>Change in residents aged 16-64 with a Level 3 qualification, 2011 and 2021</a:t>
            </a:r>
          </a:p>
        </p:txBody>
      </p:sp>
      <p:sp>
        <p:nvSpPr>
          <p:cNvPr id="26" name="TextBox 25">
            <a:extLst>
              <a:ext uri="{FF2B5EF4-FFF2-40B4-BE49-F238E27FC236}">
                <a16:creationId xmlns:a16="http://schemas.microsoft.com/office/drawing/2014/main" id="{D53BA6CC-F68C-4929-2A39-4EF653642710}"/>
              </a:ext>
            </a:extLst>
          </p:cNvPr>
          <p:cNvSpPr txBox="1"/>
          <p:nvPr/>
        </p:nvSpPr>
        <p:spPr>
          <a:xfrm>
            <a:off x="8088973" y="1512175"/>
            <a:ext cx="3828551" cy="5070042"/>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There were 142,975 residents of working age with a Level 3 qualification across Greater Lincolnshire in 2021, 47,649 more (+50 per cent) than there were in 2011. To put this into context, nationally the number of working age residents with a Level 3 qualification increased by 40 per cent over the same period.</a:t>
            </a:r>
          </a:p>
          <a:p>
            <a:pPr>
              <a:lnSpc>
                <a:spcPct val="114000"/>
              </a:lnSpc>
              <a:spcAft>
                <a:spcPts val="600"/>
              </a:spcAft>
            </a:pPr>
            <a:r>
              <a:rPr lang="en-US" sz="1200" dirty="0">
                <a:latin typeface="Arial Nova" panose="020B0504020202020204" pitchFamily="34" charset="0"/>
              </a:rPr>
              <a:t>So, growth in residents with a Level 3 qualification has been stronger across Greater Lincolnshire than nationally but this will be largely due to a much greater proportion of residents nationally already having a Level 4 qualification. Some of this increase in residents with a Level 3 qualification will be because of wider population migration into the area (for example the University of Lincoln attract students /retains residents predominantly aged 18 to 21 and initially with a Level 3 qualification). This issue is considered over the next few slides.</a:t>
            </a:r>
          </a:p>
          <a:p>
            <a:pPr>
              <a:lnSpc>
                <a:spcPct val="114000"/>
              </a:lnSpc>
            </a:pPr>
            <a:r>
              <a:rPr lang="en-US" sz="1200" b="1" dirty="0">
                <a:latin typeface="Arial Nova" panose="020B0504020202020204" pitchFamily="34" charset="0"/>
              </a:rPr>
              <a:t>Questions</a:t>
            </a:r>
          </a:p>
          <a:p>
            <a:pPr>
              <a:lnSpc>
                <a:spcPct val="114000"/>
              </a:lnSpc>
              <a:spcAft>
                <a:spcPts val="600"/>
              </a:spcAft>
            </a:pPr>
            <a:r>
              <a:rPr lang="en-US" sz="1200" dirty="0">
                <a:latin typeface="Arial Nova" panose="020B0504020202020204" pitchFamily="34" charset="0"/>
              </a:rPr>
              <a:t>- Will these positive local Level 3 attainment developments strengthen the pipeline of residents seeking, and attaining, Level 4+ qualifications? And thus help enable Greater Lincolnshire to ‘catch up’ nationally in terms of higher-level qualifications?</a:t>
            </a:r>
          </a:p>
        </p:txBody>
      </p:sp>
      <p:sp>
        <p:nvSpPr>
          <p:cNvPr id="3" name="TextBox 2">
            <a:extLst>
              <a:ext uri="{FF2B5EF4-FFF2-40B4-BE49-F238E27FC236}">
                <a16:creationId xmlns:a16="http://schemas.microsoft.com/office/drawing/2014/main" id="{49904452-55CF-989A-ABA3-097F4136E05D}"/>
              </a:ext>
            </a:extLst>
          </p:cNvPr>
          <p:cNvSpPr txBox="1"/>
          <p:nvPr/>
        </p:nvSpPr>
        <p:spPr>
          <a:xfrm>
            <a:off x="5450197" y="6155640"/>
            <a:ext cx="2137179" cy="400110"/>
          </a:xfrm>
          <a:prstGeom prst="rect">
            <a:avLst/>
          </a:prstGeom>
          <a:noFill/>
        </p:spPr>
        <p:txBody>
          <a:bodyPr wrap="square" rtlCol="0">
            <a:spAutoFit/>
          </a:bodyPr>
          <a:lstStyle/>
          <a:p>
            <a:pPr algn="ctr"/>
            <a:r>
              <a:rPr lang="en-US" sz="1000" dirty="0">
                <a:latin typeface="Arial Nova" panose="020B0504020202020204" pitchFamily="34" charset="0"/>
              </a:rPr>
              <a:t>Source: 2011 and 2021 Censuses, Office for National Statistics</a:t>
            </a:r>
          </a:p>
        </p:txBody>
      </p:sp>
      <p:sp>
        <p:nvSpPr>
          <p:cNvPr id="10" name="TextBox 9">
            <a:extLst>
              <a:ext uri="{FF2B5EF4-FFF2-40B4-BE49-F238E27FC236}">
                <a16:creationId xmlns:a16="http://schemas.microsoft.com/office/drawing/2014/main" id="{27A9A064-CD98-F3E0-BC3A-56AA0A145D98}"/>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26</a:t>
            </a:r>
          </a:p>
        </p:txBody>
      </p:sp>
    </p:spTree>
    <p:extLst>
      <p:ext uri="{BB962C8B-B14F-4D97-AF65-F5344CB8AC3E}">
        <p14:creationId xmlns:p14="http://schemas.microsoft.com/office/powerpoint/2010/main" val="194041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6D7D04-314A-A05E-86BD-BD04EB739E75}"/>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0270"/>
            <a:ext cx="11657757" cy="970940"/>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0" name="Straight Connector 9">
            <a:extLst>
              <a:ext uri="{FF2B5EF4-FFF2-40B4-BE49-F238E27FC236}">
                <a16:creationId xmlns:a16="http://schemas.microsoft.com/office/drawing/2014/main" id="{55DBA821-95E4-E6D8-9906-6A7270705B68}"/>
              </a:ext>
            </a:extLst>
          </p:cNvPr>
          <p:cNvCxnSpPr>
            <a:cxnSpLocks/>
          </p:cNvCxnSpPr>
          <p:nvPr/>
        </p:nvCxnSpPr>
        <p:spPr>
          <a:xfrm>
            <a:off x="4105237" y="186912"/>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D839C9-BEAC-D52E-24FF-CC7E750FDB76}"/>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088C87-66B8-1FBA-887E-4F50DC38CD2D}"/>
              </a:ext>
            </a:extLst>
          </p:cNvPr>
          <p:cNvSpPr txBox="1"/>
          <p:nvPr/>
        </p:nvSpPr>
        <p:spPr>
          <a:xfrm>
            <a:off x="421697" y="1671076"/>
            <a:ext cx="7351776" cy="276999"/>
          </a:xfrm>
          <a:prstGeom prst="rect">
            <a:avLst/>
          </a:prstGeom>
          <a:noFill/>
        </p:spPr>
        <p:txBody>
          <a:bodyPr wrap="square" rtlCol="0">
            <a:spAutoFit/>
          </a:bodyPr>
          <a:lstStyle/>
          <a:p>
            <a:pPr algn="ctr"/>
            <a:r>
              <a:rPr lang="en-US" sz="1200" dirty="0">
                <a:latin typeface="Arial Nova" panose="020B0504020202020204" pitchFamily="34" charset="0"/>
              </a:rPr>
              <a:t>Age profile of residents aged 16-64 with highest level qualification at Level 3, 2011 and 2021</a:t>
            </a:r>
          </a:p>
        </p:txBody>
      </p:sp>
      <p:sp>
        <p:nvSpPr>
          <p:cNvPr id="7" name="TextBox 6">
            <a:extLst>
              <a:ext uri="{FF2B5EF4-FFF2-40B4-BE49-F238E27FC236}">
                <a16:creationId xmlns:a16="http://schemas.microsoft.com/office/drawing/2014/main" id="{65D8C72D-BA6B-40FD-D712-D5EA414C8185}"/>
              </a:ext>
            </a:extLst>
          </p:cNvPr>
          <p:cNvSpPr txBox="1"/>
          <p:nvPr/>
        </p:nvSpPr>
        <p:spPr>
          <a:xfrm>
            <a:off x="265209" y="528189"/>
            <a:ext cx="11321413"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AGE PROFILE OF GREATER LINCOLNSHIRE RESIDENTS WITH A HIGHEST LEVEL OF QUALIFICATION AT LEVEL 3</a:t>
            </a:r>
            <a:endParaRPr lang="en-US" sz="24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2" name="Rectangle 11">
            <a:extLst>
              <a:ext uri="{FF2B5EF4-FFF2-40B4-BE49-F238E27FC236}">
                <a16:creationId xmlns:a16="http://schemas.microsoft.com/office/drawing/2014/main" id="{3359471B-2BF7-437C-2FB4-E5B9E8EEF270}"/>
              </a:ext>
            </a:extLst>
          </p:cNvPr>
          <p:cNvSpPr/>
          <p:nvPr/>
        </p:nvSpPr>
        <p:spPr>
          <a:xfrm>
            <a:off x="8094416" y="1511670"/>
            <a:ext cx="3832375" cy="5075028"/>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3A6B64C5-B0C7-BE16-CAFA-92A09E14B95F}"/>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27</a:t>
            </a:r>
          </a:p>
        </p:txBody>
      </p:sp>
      <p:pic>
        <p:nvPicPr>
          <p:cNvPr id="9" name="Picture 8">
            <a:extLst>
              <a:ext uri="{FF2B5EF4-FFF2-40B4-BE49-F238E27FC236}">
                <a16:creationId xmlns:a16="http://schemas.microsoft.com/office/drawing/2014/main" id="{9F911E85-C8DD-A79E-1C2B-F9B0F88E29A8}"/>
              </a:ext>
            </a:extLst>
          </p:cNvPr>
          <p:cNvPicPr>
            <a:picLocks noChangeAspect="1"/>
          </p:cNvPicPr>
          <p:nvPr/>
        </p:nvPicPr>
        <p:blipFill>
          <a:blip r:embed="rId3"/>
          <a:stretch>
            <a:fillRect/>
          </a:stretch>
        </p:blipFill>
        <p:spPr>
          <a:xfrm>
            <a:off x="211385" y="2064438"/>
            <a:ext cx="7772400" cy="4425950"/>
          </a:xfrm>
          <a:prstGeom prst="rect">
            <a:avLst/>
          </a:prstGeom>
        </p:spPr>
      </p:pic>
      <p:sp>
        <p:nvSpPr>
          <p:cNvPr id="6" name="TextBox 5">
            <a:extLst>
              <a:ext uri="{FF2B5EF4-FFF2-40B4-BE49-F238E27FC236}">
                <a16:creationId xmlns:a16="http://schemas.microsoft.com/office/drawing/2014/main" id="{FCF10C84-D4D5-6BF2-9174-B7137CF2390A}"/>
              </a:ext>
            </a:extLst>
          </p:cNvPr>
          <p:cNvSpPr txBox="1"/>
          <p:nvPr/>
        </p:nvSpPr>
        <p:spPr>
          <a:xfrm>
            <a:off x="8094416" y="1688115"/>
            <a:ext cx="3828551" cy="4750403"/>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Both North East Lincolnshire and North Lincolnshire have much lower proportions of those aged 16-24 with a highest qualification at Level 3 than Lincolnshire and nationally. Lincolnshire’s higher rate is primarily down to the presence of the universities in Lincoln attracting large numbers aged 16-24 into the area to study at degree level and above (Level 4 and higher). On this basis, the vast majority will have a Level 3 qualification as their highest qualification when they move into the area. This however does not explain the lower proportions in these areas relative to the national average, and does instead point to an outflow of younger people in these areas. Elsewhere we can see that those aged 50 to 64 years is the only age group to increase proportionally over the last decade. Some of this will be down to an ageing population, with more people qualified at Level 3 moving into this age group. Some however could be as a result of those aged 50 to 64 years increasingly taking on further education in later life and moving up from lower levels qualifications.</a:t>
            </a:r>
          </a:p>
          <a:p>
            <a:pPr>
              <a:lnSpc>
                <a:spcPct val="114000"/>
              </a:lnSpc>
            </a:pPr>
            <a:r>
              <a:rPr lang="en-US" sz="1000" b="1" dirty="0">
                <a:latin typeface="Arial Nova" panose="020B0504020202020204" pitchFamily="34" charset="0"/>
              </a:rPr>
              <a:t>Source: </a:t>
            </a:r>
            <a:r>
              <a:rPr lang="en-US" sz="1000" dirty="0">
                <a:latin typeface="Arial Nova" panose="020B0504020202020204" pitchFamily="34" charset="0"/>
              </a:rPr>
              <a:t>2011 and 2021 Censuses, Office for National Statistics</a:t>
            </a:r>
          </a:p>
        </p:txBody>
      </p:sp>
    </p:spTree>
    <p:extLst>
      <p:ext uri="{BB962C8B-B14F-4D97-AF65-F5344CB8AC3E}">
        <p14:creationId xmlns:p14="http://schemas.microsoft.com/office/powerpoint/2010/main" val="256149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AACCCC-FD3C-DA9D-BED6-28CD3FA6AB8E}"/>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a:extLst>
              <a:ext uri="{FF2B5EF4-FFF2-40B4-BE49-F238E27FC236}">
                <a16:creationId xmlns:a16="http://schemas.microsoft.com/office/drawing/2014/main" id="{2E5B1DAE-ACDA-FD34-5592-2AE3B7B4935F}"/>
              </a:ext>
            </a:extLst>
          </p:cNvPr>
          <p:cNvPicPr>
            <a:picLocks noChangeAspect="1"/>
          </p:cNvPicPr>
          <p:nvPr/>
        </p:nvPicPr>
        <p:blipFill>
          <a:blip r:embed="rId3"/>
          <a:stretch>
            <a:fillRect/>
          </a:stretch>
        </p:blipFill>
        <p:spPr>
          <a:xfrm>
            <a:off x="487817" y="2580724"/>
            <a:ext cx="5765800" cy="3606800"/>
          </a:xfrm>
          <a:prstGeom prst="rect">
            <a:avLst/>
          </a:prstGeom>
        </p:spPr>
      </p:pic>
      <p:sp>
        <p:nvSpPr>
          <p:cNvPr id="9" name="Rectangle 8">
            <a:extLst>
              <a:ext uri="{FF2B5EF4-FFF2-40B4-BE49-F238E27FC236}">
                <a16:creationId xmlns:a16="http://schemas.microsoft.com/office/drawing/2014/main" id="{81005EA7-6965-998D-3094-A8C2D2644476}"/>
              </a:ext>
            </a:extLst>
          </p:cNvPr>
          <p:cNvSpPr/>
          <p:nvPr/>
        </p:nvSpPr>
        <p:spPr>
          <a:xfrm>
            <a:off x="8094416" y="1513705"/>
            <a:ext cx="3832375"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28699"/>
            <a:ext cx="11457680"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PEOPLE MOVING INTO AND OUT OF GREATER LINCOLNSHIRE WITH A LEVEL 3 QUALIFICATION </a:t>
            </a:r>
            <a:endParaRPr lang="en-US" sz="20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4" name="TextBox 13">
            <a:extLst>
              <a:ext uri="{FF2B5EF4-FFF2-40B4-BE49-F238E27FC236}">
                <a16:creationId xmlns:a16="http://schemas.microsoft.com/office/drawing/2014/main" id="{BF088C87-66B8-1FBA-887E-4F50DC38CD2D}"/>
              </a:ext>
            </a:extLst>
          </p:cNvPr>
          <p:cNvSpPr txBox="1"/>
          <p:nvPr/>
        </p:nvSpPr>
        <p:spPr>
          <a:xfrm>
            <a:off x="1043934" y="1678006"/>
            <a:ext cx="6257337" cy="461665"/>
          </a:xfrm>
          <a:prstGeom prst="rect">
            <a:avLst/>
          </a:prstGeom>
          <a:noFill/>
        </p:spPr>
        <p:txBody>
          <a:bodyPr wrap="square" rtlCol="0">
            <a:spAutoFit/>
          </a:bodyPr>
          <a:lstStyle/>
          <a:p>
            <a:pPr algn="ctr">
              <a:spcAft>
                <a:spcPts val="600"/>
              </a:spcAft>
            </a:pPr>
            <a:r>
              <a:rPr lang="en-US" sz="1200" dirty="0">
                <a:latin typeface="Arial Nova" panose="020B0504020202020204" pitchFamily="34" charset="0"/>
              </a:rPr>
              <a:t>Number of people aged 22 to 64 years who moved into and out of Greater Lincolnshire in the year prior to the 2021 Census with a highest level qualification at Level 3</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53BA6CC-F68C-4929-2A39-4EF653642710}"/>
              </a:ext>
            </a:extLst>
          </p:cNvPr>
          <p:cNvSpPr txBox="1"/>
          <p:nvPr/>
        </p:nvSpPr>
        <p:spPr>
          <a:xfrm>
            <a:off x="8079829" y="1501033"/>
            <a:ext cx="3828551" cy="5171416"/>
          </a:xfrm>
          <a:prstGeom prst="rect">
            <a:avLst/>
          </a:prstGeom>
          <a:noFill/>
        </p:spPr>
        <p:txBody>
          <a:bodyPr wrap="square" rtlCol="0">
            <a:spAutoFit/>
          </a:bodyPr>
          <a:lstStyle/>
          <a:p>
            <a:pPr>
              <a:lnSpc>
                <a:spcPct val="114000"/>
              </a:lnSpc>
              <a:spcAft>
                <a:spcPts val="200"/>
              </a:spcAft>
            </a:pPr>
            <a:r>
              <a:rPr lang="en-US" sz="1200" dirty="0">
                <a:latin typeface="Arial Nova" panose="020B0504020202020204" pitchFamily="34" charset="0"/>
              </a:rPr>
              <a:t>To understand the impacts of migration on Level 3, we considered the movements into and out of Greater Lincolnshire by people aged 22 to 64 years with a highest level qualification at Level 3 in the year prior to the 2021 Census. The focus on this age group means we are removing the movements into and out of the Greater Lincolnshire area made by those aged 18 to 21 years who are mostly either going to or leaving university. The chart on the left shows that in the year prior to the 2021 Census over 2,700 people moved out of Greater Lincolnshire with a highest level qualification at Level 3, whilst over 4,000 people moved in from other areas of the UK or outside the UK. This resulted in a net gain of over 1,300 people with a highest level qualification at Level 3, with this net gain being experienced across all three upper tier authority areas. If we include those aged 16 to 21 years this net figure actually falls to 1,237, whereas for Lincolnshire alone it rises to nearly 2,000. This shows both the effect that the flow of undergraduates into Lincoln has on these numbers, and that potentially both North East Lincolnshire and North Lincolnshire are losing younger people with Level 3 qualifications.</a:t>
            </a: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2021 Census, Office for National Statistics</a:t>
            </a:r>
          </a:p>
        </p:txBody>
      </p:sp>
      <p:sp>
        <p:nvSpPr>
          <p:cNvPr id="19" name="TextBox 18">
            <a:extLst>
              <a:ext uri="{FF2B5EF4-FFF2-40B4-BE49-F238E27FC236}">
                <a16:creationId xmlns:a16="http://schemas.microsoft.com/office/drawing/2014/main" id="{61EF0A92-10D0-9694-9CEA-0B30324E58EB}"/>
              </a:ext>
            </a:extLst>
          </p:cNvPr>
          <p:cNvSpPr txBox="1"/>
          <p:nvPr/>
        </p:nvSpPr>
        <p:spPr>
          <a:xfrm>
            <a:off x="4548435" y="2288664"/>
            <a:ext cx="1663387" cy="553998"/>
          </a:xfrm>
          <a:prstGeom prst="rect">
            <a:avLst/>
          </a:prstGeom>
          <a:noFill/>
        </p:spPr>
        <p:txBody>
          <a:bodyPr wrap="square" rtlCol="0">
            <a:spAutoFit/>
          </a:bodyPr>
          <a:lstStyle/>
          <a:p>
            <a:pPr algn="ctr"/>
            <a:r>
              <a:rPr lang="en-US" sz="1000" dirty="0">
                <a:latin typeface="Arial Nova" panose="020B0504020202020204" pitchFamily="34" charset="0"/>
              </a:rPr>
              <a:t>Moving into Greater Lincolnshire</a:t>
            </a:r>
          </a:p>
          <a:p>
            <a:pPr algn="ctr"/>
            <a:r>
              <a:rPr lang="en-US" sz="1000" dirty="0">
                <a:latin typeface="Arial Nova" panose="020B0504020202020204" pitchFamily="34" charset="0"/>
              </a:rPr>
              <a:t>(+4,080 people)</a:t>
            </a:r>
          </a:p>
        </p:txBody>
      </p:sp>
      <p:sp>
        <p:nvSpPr>
          <p:cNvPr id="20" name="TextBox 19">
            <a:extLst>
              <a:ext uri="{FF2B5EF4-FFF2-40B4-BE49-F238E27FC236}">
                <a16:creationId xmlns:a16="http://schemas.microsoft.com/office/drawing/2014/main" id="{F884B507-0E4E-9872-D56B-223BB70DBA87}"/>
              </a:ext>
            </a:extLst>
          </p:cNvPr>
          <p:cNvSpPr txBox="1"/>
          <p:nvPr/>
        </p:nvSpPr>
        <p:spPr>
          <a:xfrm>
            <a:off x="1203111" y="2294506"/>
            <a:ext cx="1736367" cy="553998"/>
          </a:xfrm>
          <a:prstGeom prst="rect">
            <a:avLst/>
          </a:prstGeom>
          <a:noFill/>
        </p:spPr>
        <p:txBody>
          <a:bodyPr wrap="square" rtlCol="0">
            <a:spAutoFit/>
          </a:bodyPr>
          <a:lstStyle/>
          <a:p>
            <a:pPr algn="ctr"/>
            <a:r>
              <a:rPr lang="en-US" sz="1000" dirty="0">
                <a:latin typeface="Arial Nova" panose="020B0504020202020204" pitchFamily="34" charset="0"/>
              </a:rPr>
              <a:t>Moving out of Greater  Lincolnshire</a:t>
            </a:r>
          </a:p>
          <a:p>
            <a:pPr algn="ctr"/>
            <a:r>
              <a:rPr lang="en-US" sz="1000" dirty="0">
                <a:latin typeface="Arial Nova" panose="020B0504020202020204" pitchFamily="34" charset="0"/>
              </a:rPr>
              <a:t>(-2,739 people)</a:t>
            </a:r>
          </a:p>
        </p:txBody>
      </p:sp>
      <p:sp>
        <p:nvSpPr>
          <p:cNvPr id="12" name="Right Arrow 11">
            <a:extLst>
              <a:ext uri="{FF2B5EF4-FFF2-40B4-BE49-F238E27FC236}">
                <a16:creationId xmlns:a16="http://schemas.microsoft.com/office/drawing/2014/main" id="{53CEC823-0516-EEA2-BCEB-3765FE0FB085}"/>
              </a:ext>
            </a:extLst>
          </p:cNvPr>
          <p:cNvSpPr/>
          <p:nvPr/>
        </p:nvSpPr>
        <p:spPr>
          <a:xfrm>
            <a:off x="3761243" y="2398375"/>
            <a:ext cx="914400" cy="329184"/>
          </a:xfrm>
          <a:prstGeom prst="rightArrow">
            <a:avLst/>
          </a:prstGeom>
          <a:solidFill>
            <a:srgbClr val="EC9E3C"/>
          </a:solidFill>
          <a:ln>
            <a:solidFill>
              <a:srgbClr val="EC9E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859ED9A1-4EC4-9CB6-DC03-532217A67BCA}"/>
              </a:ext>
            </a:extLst>
          </p:cNvPr>
          <p:cNvSpPr/>
          <p:nvPr/>
        </p:nvSpPr>
        <p:spPr>
          <a:xfrm rot="10800000">
            <a:off x="2839199" y="2398375"/>
            <a:ext cx="914400" cy="329184"/>
          </a:xfrm>
          <a:prstGeom prst="rightArrow">
            <a:avLst/>
          </a:prstGeom>
          <a:solidFill>
            <a:srgbClr val="44536B"/>
          </a:solidFill>
          <a:ln>
            <a:solidFill>
              <a:srgbClr val="445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5A20EF7-A691-3030-5E77-F32F5DD9FFB2}"/>
              </a:ext>
            </a:extLst>
          </p:cNvPr>
          <p:cNvSpPr txBox="1"/>
          <p:nvPr/>
        </p:nvSpPr>
        <p:spPr>
          <a:xfrm>
            <a:off x="6492805" y="2141848"/>
            <a:ext cx="1259905" cy="276999"/>
          </a:xfrm>
          <a:prstGeom prst="rect">
            <a:avLst/>
          </a:prstGeom>
          <a:noFill/>
        </p:spPr>
        <p:txBody>
          <a:bodyPr wrap="square" rtlCol="0">
            <a:spAutoFit/>
          </a:bodyPr>
          <a:lstStyle/>
          <a:p>
            <a:pPr algn="ctr"/>
            <a:r>
              <a:rPr lang="en-US" sz="1200" dirty="0">
                <a:latin typeface="Arial Nova" panose="020B0504020202020204" pitchFamily="34" charset="0"/>
              </a:rPr>
              <a:t>Net Impact</a:t>
            </a:r>
          </a:p>
        </p:txBody>
      </p:sp>
      <p:sp>
        <p:nvSpPr>
          <p:cNvPr id="24" name="TextBox 23">
            <a:extLst>
              <a:ext uri="{FF2B5EF4-FFF2-40B4-BE49-F238E27FC236}">
                <a16:creationId xmlns:a16="http://schemas.microsoft.com/office/drawing/2014/main" id="{9A076328-4770-1E36-4FA8-F7C420E38704}"/>
              </a:ext>
            </a:extLst>
          </p:cNvPr>
          <p:cNvSpPr txBox="1"/>
          <p:nvPr/>
        </p:nvSpPr>
        <p:spPr>
          <a:xfrm>
            <a:off x="6482958" y="2330059"/>
            <a:ext cx="1259905" cy="584775"/>
          </a:xfrm>
          <a:prstGeom prst="rect">
            <a:avLst/>
          </a:prstGeom>
          <a:noFill/>
        </p:spPr>
        <p:txBody>
          <a:bodyPr wrap="square" rtlCol="0">
            <a:spAutoFit/>
          </a:bodyPr>
          <a:lstStyle/>
          <a:p>
            <a:pPr algn="ctr"/>
            <a:r>
              <a:rPr lang="en-US" sz="1600" dirty="0">
                <a:latin typeface="Arial Nova" panose="020B0504020202020204" pitchFamily="34" charset="0"/>
              </a:rPr>
              <a:t>+1,341 people</a:t>
            </a:r>
          </a:p>
        </p:txBody>
      </p:sp>
      <p:sp>
        <p:nvSpPr>
          <p:cNvPr id="25" name="TextBox 24">
            <a:extLst>
              <a:ext uri="{FF2B5EF4-FFF2-40B4-BE49-F238E27FC236}">
                <a16:creationId xmlns:a16="http://schemas.microsoft.com/office/drawing/2014/main" id="{2F6A8548-9C25-D9F7-1127-9FF821C3C340}"/>
              </a:ext>
            </a:extLst>
          </p:cNvPr>
          <p:cNvSpPr txBox="1"/>
          <p:nvPr/>
        </p:nvSpPr>
        <p:spPr>
          <a:xfrm>
            <a:off x="6492805" y="2983953"/>
            <a:ext cx="1259905" cy="584775"/>
          </a:xfrm>
          <a:prstGeom prst="rect">
            <a:avLst/>
          </a:prstGeom>
          <a:noFill/>
        </p:spPr>
        <p:txBody>
          <a:bodyPr wrap="square" rtlCol="0">
            <a:spAutoFit/>
          </a:bodyPr>
          <a:lstStyle/>
          <a:p>
            <a:pPr algn="ctr"/>
            <a:r>
              <a:rPr lang="en-US" sz="1600" dirty="0">
                <a:latin typeface="Arial Nova" panose="020B0504020202020204" pitchFamily="34" charset="0"/>
              </a:rPr>
              <a:t>+1,187 people</a:t>
            </a:r>
          </a:p>
        </p:txBody>
      </p:sp>
      <p:sp>
        <p:nvSpPr>
          <p:cNvPr id="29" name="TextBox 28">
            <a:extLst>
              <a:ext uri="{FF2B5EF4-FFF2-40B4-BE49-F238E27FC236}">
                <a16:creationId xmlns:a16="http://schemas.microsoft.com/office/drawing/2014/main" id="{35E77F1E-B8C5-ACEE-F607-35761E2E2064}"/>
              </a:ext>
            </a:extLst>
          </p:cNvPr>
          <p:cNvSpPr txBox="1"/>
          <p:nvPr/>
        </p:nvSpPr>
        <p:spPr>
          <a:xfrm>
            <a:off x="6551093" y="4043817"/>
            <a:ext cx="1143327" cy="584775"/>
          </a:xfrm>
          <a:prstGeom prst="rect">
            <a:avLst/>
          </a:prstGeom>
          <a:noFill/>
        </p:spPr>
        <p:txBody>
          <a:bodyPr wrap="square" rtlCol="0">
            <a:spAutoFit/>
          </a:bodyPr>
          <a:lstStyle/>
          <a:p>
            <a:pPr algn="ctr"/>
            <a:r>
              <a:rPr lang="en-US" sz="1600" dirty="0">
                <a:latin typeface="Arial Nova" panose="020B0504020202020204" pitchFamily="34" charset="0"/>
              </a:rPr>
              <a:t>+64 people</a:t>
            </a:r>
          </a:p>
        </p:txBody>
      </p:sp>
      <p:sp>
        <p:nvSpPr>
          <p:cNvPr id="32" name="TextBox 31">
            <a:extLst>
              <a:ext uri="{FF2B5EF4-FFF2-40B4-BE49-F238E27FC236}">
                <a16:creationId xmlns:a16="http://schemas.microsoft.com/office/drawing/2014/main" id="{6B6EA2C0-F2F3-0AE7-BFFB-1AB1D239A3EC}"/>
              </a:ext>
            </a:extLst>
          </p:cNvPr>
          <p:cNvSpPr txBox="1"/>
          <p:nvPr/>
        </p:nvSpPr>
        <p:spPr>
          <a:xfrm>
            <a:off x="6574240" y="5172596"/>
            <a:ext cx="1077339" cy="584775"/>
          </a:xfrm>
          <a:prstGeom prst="rect">
            <a:avLst/>
          </a:prstGeom>
          <a:noFill/>
        </p:spPr>
        <p:txBody>
          <a:bodyPr wrap="square" rtlCol="0">
            <a:spAutoFit/>
          </a:bodyPr>
          <a:lstStyle/>
          <a:p>
            <a:pPr algn="ctr"/>
            <a:r>
              <a:rPr lang="en-US" sz="1600" dirty="0">
                <a:latin typeface="Arial Nova" panose="020B0504020202020204" pitchFamily="34" charset="0"/>
              </a:rPr>
              <a:t>+90 people</a:t>
            </a:r>
          </a:p>
        </p:txBody>
      </p:sp>
      <p:sp>
        <p:nvSpPr>
          <p:cNvPr id="3" name="TextBox 2">
            <a:extLst>
              <a:ext uri="{FF2B5EF4-FFF2-40B4-BE49-F238E27FC236}">
                <a16:creationId xmlns:a16="http://schemas.microsoft.com/office/drawing/2014/main" id="{93304C3C-DEBD-D3A4-8C28-3A8CB73D32FE}"/>
              </a:ext>
            </a:extLst>
          </p:cNvPr>
          <p:cNvSpPr txBox="1"/>
          <p:nvPr/>
        </p:nvSpPr>
        <p:spPr>
          <a:xfrm>
            <a:off x="633953" y="6164732"/>
            <a:ext cx="7168980" cy="428259"/>
          </a:xfrm>
          <a:prstGeom prst="rect">
            <a:avLst/>
          </a:prstGeom>
          <a:noFill/>
        </p:spPr>
        <p:txBody>
          <a:bodyPr wrap="square" rtlCol="0">
            <a:spAutoFit/>
          </a:bodyPr>
          <a:lstStyle/>
          <a:p>
            <a:pPr>
              <a:lnSpc>
                <a:spcPct val="114000"/>
              </a:lnSpc>
              <a:spcAft>
                <a:spcPts val="600"/>
              </a:spcAft>
            </a:pPr>
            <a:r>
              <a:rPr lang="en-US" sz="1000" dirty="0">
                <a:latin typeface="Arial Nova" panose="020B0504020202020204" pitchFamily="34" charset="0"/>
              </a:rPr>
              <a:t>* </a:t>
            </a:r>
            <a:r>
              <a:rPr lang="en-US" sz="1000" i="1" dirty="0">
                <a:latin typeface="Arial Nova" panose="020B0504020202020204" pitchFamily="34" charset="0"/>
              </a:rPr>
              <a:t>We note here that the pandemic is likely to have reduced levels of migration around 2020/21 and therefore levels of migration in previous years could be higher. </a:t>
            </a:r>
          </a:p>
        </p:txBody>
      </p:sp>
      <p:sp>
        <p:nvSpPr>
          <p:cNvPr id="8" name="TextBox 7">
            <a:extLst>
              <a:ext uri="{FF2B5EF4-FFF2-40B4-BE49-F238E27FC236}">
                <a16:creationId xmlns:a16="http://schemas.microsoft.com/office/drawing/2014/main" id="{931A5B3D-2B71-773F-6844-43ED817DF3BE}"/>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28</a:t>
            </a:r>
          </a:p>
        </p:txBody>
      </p:sp>
    </p:spTree>
    <p:extLst>
      <p:ext uri="{BB962C8B-B14F-4D97-AF65-F5344CB8AC3E}">
        <p14:creationId xmlns:p14="http://schemas.microsoft.com/office/powerpoint/2010/main" val="298347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1DA20F-B44F-98BA-7255-4C723C0DB24C}"/>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81005EA7-6965-998D-3094-A8C2D2644476}"/>
              </a:ext>
            </a:extLst>
          </p:cNvPr>
          <p:cNvSpPr/>
          <p:nvPr/>
        </p:nvSpPr>
        <p:spPr>
          <a:xfrm>
            <a:off x="8094416" y="1513705"/>
            <a:ext cx="3832375"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36436"/>
            <a:ext cx="11321413"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PEOPLE MOVING INTO AND OUT OF GREATER LINCOLNSHIRE WITH A HIGHEST QUALIFICATION AT LEVEL 3 </a:t>
            </a:r>
            <a:endParaRPr lang="en-US" sz="20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53BA6CC-F68C-4929-2A39-4EF653642710}"/>
              </a:ext>
            </a:extLst>
          </p:cNvPr>
          <p:cNvSpPr txBox="1"/>
          <p:nvPr/>
        </p:nvSpPr>
        <p:spPr>
          <a:xfrm>
            <a:off x="8099731" y="1748646"/>
            <a:ext cx="3828551" cy="4844788"/>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This slide show that it is those aged 25 to 34 years with a highest level qualification at Level 3 who made up the largest proportion of those aged 22-64 moving into and out of Greater Lincolnshire in the year prior to the 2021 Census. </a:t>
            </a:r>
          </a:p>
          <a:p>
            <a:pPr>
              <a:lnSpc>
                <a:spcPct val="114000"/>
              </a:lnSpc>
              <a:spcAft>
                <a:spcPts val="600"/>
              </a:spcAft>
            </a:pPr>
            <a:r>
              <a:rPr lang="en-US" sz="1200" dirty="0">
                <a:latin typeface="Arial Nova" panose="020B0504020202020204" pitchFamily="34" charset="0"/>
              </a:rPr>
              <a:t>In terms of movements out of Greater Lincolnshire, then the 22 to 24 years and the 25 to 34 years groups combined made up two thirds (67 per cent) of all those who moved out in the year prior to the 2021 Census. In terms of movements into Greater Lincolnshire then this combined age group made up just over half (54 per cent) of moves in, with those aged 35 year plus making up a greater proportion (46 per cent) compared to those moving out (32 per cent).</a:t>
            </a:r>
          </a:p>
          <a:p>
            <a:pPr>
              <a:lnSpc>
                <a:spcPct val="114000"/>
              </a:lnSpc>
              <a:spcAft>
                <a:spcPts val="600"/>
              </a:spcAft>
            </a:pPr>
            <a:r>
              <a:rPr lang="en-US" sz="1200" dirty="0">
                <a:latin typeface="Arial Nova" panose="020B0504020202020204" pitchFamily="34" charset="0"/>
              </a:rPr>
              <a:t>These two charts suggest that Greater Lincolnshire has been more likely to gain Level 3 qualifications through migration in older age groups once we have removed the effects of students. </a:t>
            </a:r>
          </a:p>
          <a:p>
            <a:pPr>
              <a:lnSpc>
                <a:spcPct val="114000"/>
              </a:lnSpc>
              <a:spcAft>
                <a:spcPts val="600"/>
              </a:spcAft>
            </a:pPr>
            <a:endParaRPr lang="en-US" sz="1200" dirty="0">
              <a:latin typeface="Arial Nova" panose="020B0504020202020204" pitchFamily="34" charset="0"/>
            </a:endParaRP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2011 and 2021 Censuses, Office for National Statistics</a:t>
            </a:r>
          </a:p>
          <a:p>
            <a:pPr>
              <a:lnSpc>
                <a:spcPct val="114000"/>
              </a:lnSpc>
              <a:spcAft>
                <a:spcPts val="600"/>
              </a:spcAft>
            </a:pPr>
            <a:endParaRPr lang="en-US" sz="1200" dirty="0">
              <a:latin typeface="Arial Nova" panose="020B0504020202020204" pitchFamily="34" charset="0"/>
            </a:endParaRPr>
          </a:p>
        </p:txBody>
      </p:sp>
      <p:sp>
        <p:nvSpPr>
          <p:cNvPr id="11" name="TextBox 10">
            <a:extLst>
              <a:ext uri="{FF2B5EF4-FFF2-40B4-BE49-F238E27FC236}">
                <a16:creationId xmlns:a16="http://schemas.microsoft.com/office/drawing/2014/main" id="{1D947BAE-0D84-28A1-75B4-E608E8220DB8}"/>
              </a:ext>
            </a:extLst>
          </p:cNvPr>
          <p:cNvSpPr txBox="1"/>
          <p:nvPr/>
        </p:nvSpPr>
        <p:spPr>
          <a:xfrm>
            <a:off x="243355" y="1536133"/>
            <a:ext cx="3828551" cy="646331"/>
          </a:xfrm>
          <a:prstGeom prst="rect">
            <a:avLst/>
          </a:prstGeom>
          <a:noFill/>
        </p:spPr>
        <p:txBody>
          <a:bodyPr wrap="square" rtlCol="0">
            <a:spAutoFit/>
          </a:bodyPr>
          <a:lstStyle/>
          <a:p>
            <a:pPr algn="ctr"/>
            <a:r>
              <a:rPr lang="en-US" sz="1200" dirty="0">
                <a:latin typeface="Arial Nova" panose="020B0504020202020204" pitchFamily="34" charset="0"/>
              </a:rPr>
              <a:t>Age profile of people aged 22-64 who moved into Greater Lincolnshire in the year prior to the 2021 Census with a highest level qualification at Level 3</a:t>
            </a:r>
          </a:p>
        </p:txBody>
      </p:sp>
      <p:sp>
        <p:nvSpPr>
          <p:cNvPr id="16" name="TextBox 15">
            <a:extLst>
              <a:ext uri="{FF2B5EF4-FFF2-40B4-BE49-F238E27FC236}">
                <a16:creationId xmlns:a16="http://schemas.microsoft.com/office/drawing/2014/main" id="{C06A6EE8-4825-212D-C5AF-92CA39294BF9}"/>
              </a:ext>
            </a:extLst>
          </p:cNvPr>
          <p:cNvSpPr txBox="1"/>
          <p:nvPr/>
        </p:nvSpPr>
        <p:spPr>
          <a:xfrm>
            <a:off x="4181725" y="1536133"/>
            <a:ext cx="3828551" cy="646331"/>
          </a:xfrm>
          <a:prstGeom prst="rect">
            <a:avLst/>
          </a:prstGeom>
          <a:noFill/>
        </p:spPr>
        <p:txBody>
          <a:bodyPr wrap="square" rtlCol="0">
            <a:spAutoFit/>
          </a:bodyPr>
          <a:lstStyle/>
          <a:p>
            <a:pPr algn="ctr"/>
            <a:r>
              <a:rPr lang="en-US" sz="1200" dirty="0">
                <a:latin typeface="Arial Nova" panose="020B0504020202020204" pitchFamily="34" charset="0"/>
              </a:rPr>
              <a:t>Age profile of people aged 22-64 who moved out of Greater Lincolnshire in the year prior to the 2021 Census with a highest level qualification at Level 3</a:t>
            </a:r>
          </a:p>
        </p:txBody>
      </p:sp>
      <p:sp>
        <p:nvSpPr>
          <p:cNvPr id="3" name="TextBox 2">
            <a:extLst>
              <a:ext uri="{FF2B5EF4-FFF2-40B4-BE49-F238E27FC236}">
                <a16:creationId xmlns:a16="http://schemas.microsoft.com/office/drawing/2014/main" id="{29D92D7A-C6FF-6BA7-35DD-7B675577B415}"/>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29</a:t>
            </a:r>
          </a:p>
        </p:txBody>
      </p:sp>
      <p:pic>
        <p:nvPicPr>
          <p:cNvPr id="8" name="Picture 7">
            <a:extLst>
              <a:ext uri="{FF2B5EF4-FFF2-40B4-BE49-F238E27FC236}">
                <a16:creationId xmlns:a16="http://schemas.microsoft.com/office/drawing/2014/main" id="{E40BEAFD-48DB-C5D1-E0B0-8A4262E82515}"/>
              </a:ext>
            </a:extLst>
          </p:cNvPr>
          <p:cNvPicPr>
            <a:picLocks noChangeAspect="1"/>
          </p:cNvPicPr>
          <p:nvPr/>
        </p:nvPicPr>
        <p:blipFill>
          <a:blip r:embed="rId3"/>
          <a:stretch>
            <a:fillRect/>
          </a:stretch>
        </p:blipFill>
        <p:spPr>
          <a:xfrm>
            <a:off x="278691" y="2182464"/>
            <a:ext cx="3606800" cy="4330700"/>
          </a:xfrm>
          <a:prstGeom prst="rect">
            <a:avLst/>
          </a:prstGeom>
        </p:spPr>
      </p:pic>
      <p:pic>
        <p:nvPicPr>
          <p:cNvPr id="10" name="Picture 9">
            <a:extLst>
              <a:ext uri="{FF2B5EF4-FFF2-40B4-BE49-F238E27FC236}">
                <a16:creationId xmlns:a16="http://schemas.microsoft.com/office/drawing/2014/main" id="{EE806991-9960-1FCD-FC6B-CBC695B77F00}"/>
              </a:ext>
            </a:extLst>
          </p:cNvPr>
          <p:cNvPicPr>
            <a:picLocks noChangeAspect="1"/>
          </p:cNvPicPr>
          <p:nvPr/>
        </p:nvPicPr>
        <p:blipFill>
          <a:blip r:embed="rId4"/>
          <a:stretch>
            <a:fillRect/>
          </a:stretch>
        </p:blipFill>
        <p:spPr>
          <a:xfrm>
            <a:off x="4180234" y="2182464"/>
            <a:ext cx="3606800" cy="4330700"/>
          </a:xfrm>
          <a:prstGeom prst="rect">
            <a:avLst/>
          </a:prstGeom>
        </p:spPr>
      </p:pic>
    </p:spTree>
    <p:extLst>
      <p:ext uri="{BB962C8B-B14F-4D97-AF65-F5344CB8AC3E}">
        <p14:creationId xmlns:p14="http://schemas.microsoft.com/office/powerpoint/2010/main" val="248379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CONTENTS</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204833"/>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Blue coloured book">
            <a:extLst>
              <a:ext uri="{FF2B5EF4-FFF2-40B4-BE49-F238E27FC236}">
                <a16:creationId xmlns:a16="http://schemas.microsoft.com/office/drawing/2014/main" id="{B599ACD8-B7A5-9B35-1838-0851B6E3A4B8}"/>
              </a:ext>
            </a:extLst>
          </p:cNvPr>
          <p:cNvPicPr>
            <a:picLocks noChangeAspect="1"/>
          </p:cNvPicPr>
          <p:nvPr/>
        </p:nvPicPr>
        <p:blipFill rotWithShape="1">
          <a:blip r:embed="rId3" cstate="screen">
            <a:duotone>
              <a:schemeClr val="accent3">
                <a:shade val="45000"/>
                <a:satMod val="135000"/>
              </a:schemeClr>
              <a:prstClr val="white"/>
            </a:duotone>
            <a:alphaModFix amt="75000"/>
            <a:extLst>
              <a:ext uri="{28A0092B-C50C-407E-A947-70E740481C1C}">
                <a14:useLocalDpi xmlns:a14="http://schemas.microsoft.com/office/drawing/2010/main"/>
              </a:ext>
            </a:extLst>
          </a:blip>
          <a:srcRect/>
          <a:stretch/>
        </p:blipFill>
        <p:spPr>
          <a:xfrm>
            <a:off x="8094416" y="1519437"/>
            <a:ext cx="3832375" cy="5067261"/>
          </a:xfrm>
          <a:prstGeom prst="rect">
            <a:avLst/>
          </a:prstGeom>
        </p:spPr>
      </p:pic>
      <p:sp>
        <p:nvSpPr>
          <p:cNvPr id="8" name="TextBox 7">
            <a:extLst>
              <a:ext uri="{FF2B5EF4-FFF2-40B4-BE49-F238E27FC236}">
                <a16:creationId xmlns:a16="http://schemas.microsoft.com/office/drawing/2014/main" id="{B14B09CF-1DE3-23A4-BB49-8303B3BC08D7}"/>
              </a:ext>
            </a:extLst>
          </p:cNvPr>
          <p:cNvSpPr txBox="1"/>
          <p:nvPr/>
        </p:nvSpPr>
        <p:spPr>
          <a:xfrm>
            <a:off x="278691" y="1842309"/>
            <a:ext cx="6908918" cy="3908762"/>
          </a:xfrm>
          <a:prstGeom prst="rect">
            <a:avLst/>
          </a:prstGeom>
          <a:noFill/>
        </p:spPr>
        <p:txBody>
          <a:bodyPr wrap="square" rtlCol="0">
            <a:spAutoFit/>
          </a:bodyPr>
          <a:lstStyle/>
          <a:p>
            <a:pPr>
              <a:spcAft>
                <a:spcPts val="1200"/>
              </a:spcAft>
            </a:pPr>
            <a:r>
              <a:rPr lang="en-GB" sz="1400" b="1" dirty="0">
                <a:latin typeface="Arial Nova" panose="020B0504020202020204" pitchFamily="34" charset="0"/>
                <a:ea typeface="Segoe UI Historic" panose="020B0502040204020203" pitchFamily="34" charset="0"/>
                <a:cs typeface="Segoe UI Historic" panose="020B0502040204020203" pitchFamily="34" charset="0"/>
              </a:rPr>
              <a:t>INTRODUCTION</a:t>
            </a:r>
            <a:r>
              <a:rPr lang="en-GB" sz="1400" dirty="0">
                <a:latin typeface="Arial Nova" panose="020B0504020202020204" pitchFamily="34" charset="0"/>
                <a:ea typeface="Segoe UI Historic" panose="020B0502040204020203" pitchFamily="34" charset="0"/>
                <a:cs typeface="Segoe UI Historic" panose="020B0502040204020203" pitchFamily="34" charset="0"/>
              </a:rPr>
              <a:t>					4</a:t>
            </a:r>
          </a:p>
          <a:p>
            <a:pPr>
              <a:spcAft>
                <a:spcPts val="600"/>
              </a:spcAft>
            </a:pPr>
            <a:r>
              <a:rPr lang="en-GB" sz="1400" b="1" dirty="0">
                <a:solidFill>
                  <a:srgbClr val="2D99A4"/>
                </a:solidFill>
                <a:latin typeface="Arial Nova" panose="020B0504020202020204" pitchFamily="34" charset="0"/>
                <a:ea typeface="Segoe UI Historic" panose="020B0502040204020203" pitchFamily="34" charset="0"/>
                <a:cs typeface="Segoe UI Historic" panose="020B0502040204020203" pitchFamily="34" charset="0"/>
              </a:rPr>
              <a:t>SUMMARY</a:t>
            </a:r>
          </a:p>
          <a:p>
            <a:pPr>
              <a:spcAft>
                <a:spcPts val="1200"/>
              </a:spcAft>
            </a:pPr>
            <a:r>
              <a:rPr lang="en-GB" sz="1400" dirty="0">
                <a:latin typeface="Arial Nova" panose="020B0504020202020204" pitchFamily="34" charset="0"/>
                <a:ea typeface="Segoe UI Historic" panose="020B0502040204020203" pitchFamily="34" charset="0"/>
                <a:cs typeface="Segoe UI Historic" panose="020B0502040204020203" pitchFamily="34" charset="0"/>
              </a:rPr>
              <a:t>- What the Data Tells Us				5</a:t>
            </a:r>
          </a:p>
          <a:p>
            <a:pPr>
              <a:spcAft>
                <a:spcPts val="1200"/>
              </a:spcAft>
            </a:pPr>
            <a:r>
              <a:rPr lang="en-GB" sz="1400" b="1" dirty="0">
                <a:solidFill>
                  <a:srgbClr val="2D99A4"/>
                </a:solidFill>
                <a:latin typeface="Arial Nova" panose="020B0504020202020204" pitchFamily="34" charset="0"/>
                <a:ea typeface="Segoe UI Historic" panose="020B0502040204020203" pitchFamily="34" charset="0"/>
                <a:cs typeface="Segoe UI Historic" panose="020B0502040204020203" pitchFamily="34" charset="0"/>
              </a:rPr>
              <a:t>OUR APPROACH</a:t>
            </a:r>
            <a:r>
              <a:rPr lang="en-GB" sz="1400" dirty="0">
                <a:latin typeface="Arial Nova" panose="020B0504020202020204" pitchFamily="34" charset="0"/>
                <a:ea typeface="Segoe UI Historic" panose="020B0502040204020203" pitchFamily="34" charset="0"/>
                <a:cs typeface="Segoe UI Historic" panose="020B0502040204020203" pitchFamily="34" charset="0"/>
              </a:rPr>
              <a:t>					6</a:t>
            </a:r>
          </a:p>
          <a:p>
            <a:pPr>
              <a:spcAft>
                <a:spcPts val="1200"/>
              </a:spcAft>
            </a:pPr>
            <a:r>
              <a:rPr lang="en-GB" sz="1400" b="1" dirty="0">
                <a:solidFill>
                  <a:srgbClr val="2D99A4"/>
                </a:solidFill>
                <a:latin typeface="Arial Nova" panose="020B0504020202020204" pitchFamily="34" charset="0"/>
                <a:ea typeface="Segoe UI Historic" panose="020B0502040204020203" pitchFamily="34" charset="0"/>
                <a:cs typeface="Segoe UI Historic" panose="020B0502040204020203" pitchFamily="34" charset="0"/>
              </a:rPr>
              <a:t>OUR SKILLS ECOSYSTEM MODEL 	</a:t>
            </a:r>
            <a:r>
              <a:rPr lang="en-GB" sz="1400" dirty="0">
                <a:latin typeface="Arial Nova" panose="020B0504020202020204" pitchFamily="34" charset="0"/>
                <a:ea typeface="Segoe UI Historic" panose="020B0502040204020203" pitchFamily="34" charset="0"/>
                <a:cs typeface="Segoe UI Historic" panose="020B0502040204020203" pitchFamily="34" charset="0"/>
              </a:rPr>
              <a:t>		9</a:t>
            </a:r>
          </a:p>
          <a:p>
            <a:pPr>
              <a:spcAft>
                <a:spcPts val="600"/>
              </a:spcAft>
            </a:pPr>
            <a:r>
              <a:rPr lang="en-GB" sz="1400" b="1" dirty="0">
                <a:solidFill>
                  <a:srgbClr val="9465B9"/>
                </a:solidFill>
                <a:latin typeface="Arial Nova" panose="020B0504020202020204" pitchFamily="34" charset="0"/>
                <a:ea typeface="Segoe UI Historic" panose="020B0502040204020203" pitchFamily="34" charset="0"/>
                <a:cs typeface="Segoe UI Historic" panose="020B0502040204020203" pitchFamily="34" charset="0"/>
              </a:rPr>
              <a:t>SKILLS INFRASTRUCTURE</a:t>
            </a:r>
            <a:r>
              <a:rPr lang="en-GB" sz="1400" dirty="0">
                <a:latin typeface="Arial Nova" panose="020B0504020202020204" pitchFamily="34" charset="0"/>
                <a:ea typeface="Segoe UI Historic" panose="020B0502040204020203" pitchFamily="34" charset="0"/>
                <a:cs typeface="Segoe UI Historic" panose="020B0502040204020203" pitchFamily="34" charset="0"/>
              </a:rPr>
              <a:t>				</a:t>
            </a:r>
          </a:p>
          <a:p>
            <a:pPr>
              <a:spcAft>
                <a:spcPts val="1200"/>
              </a:spcAft>
            </a:pPr>
            <a:r>
              <a:rPr lang="en-GB" sz="1400" dirty="0">
                <a:latin typeface="Arial Nova" panose="020B0504020202020204" pitchFamily="34" charset="0"/>
                <a:ea typeface="Segoe UI Historic" panose="020B0502040204020203" pitchFamily="34" charset="0"/>
                <a:cs typeface="Segoe UI Historic" panose="020B0502040204020203" pitchFamily="34" charset="0"/>
              </a:rPr>
              <a:t>- Level 3 Provision in Greater Lincolnshire			8</a:t>
            </a:r>
          </a:p>
          <a:p>
            <a:pPr>
              <a:spcAft>
                <a:spcPts val="600"/>
              </a:spcAft>
            </a:pPr>
            <a:r>
              <a:rPr lang="en-GB" sz="1400" b="1" dirty="0">
                <a:solidFill>
                  <a:srgbClr val="288037"/>
                </a:solidFill>
                <a:latin typeface="Arial Nova" panose="020B0504020202020204" pitchFamily="34" charset="0"/>
                <a:ea typeface="Segoe UI Historic" panose="020B0502040204020203" pitchFamily="34" charset="0"/>
                <a:cs typeface="Segoe UI Historic" panose="020B0502040204020203" pitchFamily="34" charset="0"/>
              </a:rPr>
              <a:t>PEOPLE</a:t>
            </a:r>
          </a:p>
          <a:p>
            <a:pPr>
              <a:spcAft>
                <a:spcPts val="1200"/>
              </a:spcAft>
            </a:pPr>
            <a:r>
              <a:rPr lang="en-GB" sz="1400" dirty="0">
                <a:latin typeface="Arial Nova" panose="020B0504020202020204" pitchFamily="34" charset="0"/>
                <a:ea typeface="Segoe UI Historic" panose="020B0502040204020203" pitchFamily="34" charset="0"/>
                <a:cs typeface="Segoe UI Historic" panose="020B0502040204020203" pitchFamily="34" charset="0"/>
              </a:rPr>
              <a:t>- Level 3 Qualifications Amongst the Resident Population                                         and Associated ‘Pathways’				24</a:t>
            </a:r>
          </a:p>
          <a:p>
            <a:pPr>
              <a:spcAft>
                <a:spcPts val="600"/>
              </a:spcAft>
            </a:pPr>
            <a:r>
              <a:rPr lang="en-GB" sz="1400" b="1" dirty="0">
                <a:solidFill>
                  <a:srgbClr val="2E78BD"/>
                </a:solidFill>
                <a:latin typeface="Arial Nova" panose="020B0504020202020204" pitchFamily="34" charset="0"/>
                <a:ea typeface="Segoe UI Historic" panose="020B0502040204020203" pitchFamily="34" charset="0"/>
                <a:cs typeface="Segoe UI Historic" panose="020B0502040204020203" pitchFamily="34" charset="0"/>
              </a:rPr>
              <a:t>EMPLOYERS</a:t>
            </a:r>
          </a:p>
          <a:p>
            <a:pPr>
              <a:spcAft>
                <a:spcPts val="1200"/>
              </a:spcAft>
            </a:pPr>
            <a:r>
              <a:rPr lang="en-GB" sz="1400" dirty="0">
                <a:latin typeface="Arial Nova" panose="020B0504020202020204" pitchFamily="34" charset="0"/>
                <a:ea typeface="Segoe UI Historic" panose="020B0502040204020203" pitchFamily="34" charset="0"/>
                <a:cs typeface="Segoe UI Historic" panose="020B0502040204020203" pitchFamily="34" charset="0"/>
              </a:rPr>
              <a:t>- Demand for Level 3 Qualifications			46</a:t>
            </a:r>
          </a:p>
        </p:txBody>
      </p:sp>
      <p:sp>
        <p:nvSpPr>
          <p:cNvPr id="9" name="TextBox 8">
            <a:extLst>
              <a:ext uri="{FF2B5EF4-FFF2-40B4-BE49-F238E27FC236}">
                <a16:creationId xmlns:a16="http://schemas.microsoft.com/office/drawing/2014/main" id="{B8766628-E43F-5696-4B00-2066E8FF3038}"/>
              </a:ext>
            </a:extLst>
          </p:cNvPr>
          <p:cNvSpPr txBox="1"/>
          <p:nvPr/>
        </p:nvSpPr>
        <p:spPr>
          <a:xfrm>
            <a:off x="5134217" y="1540264"/>
            <a:ext cx="1610360" cy="307777"/>
          </a:xfrm>
          <a:prstGeom prst="rect">
            <a:avLst/>
          </a:prstGeom>
          <a:noFill/>
        </p:spPr>
        <p:txBody>
          <a:bodyPr wrap="square" rtlCol="0">
            <a:spAutoFit/>
          </a:bodyPr>
          <a:lstStyle/>
          <a:p>
            <a:pPr algn="ctr">
              <a:spcAft>
                <a:spcPts val="1200"/>
              </a:spcAft>
            </a:pPr>
            <a:r>
              <a:rPr lang="en-GB" sz="1400" b="1" dirty="0">
                <a:latin typeface="Arial Nova" panose="020B0504020202020204" pitchFamily="34" charset="0"/>
                <a:ea typeface="Segoe UI Historic" panose="020B0502040204020203" pitchFamily="34" charset="0"/>
                <a:cs typeface="Segoe UI Historic" panose="020B0502040204020203" pitchFamily="34" charset="0"/>
              </a:rPr>
              <a:t>SLIDE NUMBER</a:t>
            </a:r>
            <a:endParaRPr lang="en-GB" sz="1400" b="1" dirty="0">
              <a:solidFill>
                <a:schemeClr val="accent3">
                  <a:lumMod val="50000"/>
                </a:schemeClr>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1" name="Rectangle 10">
            <a:extLst>
              <a:ext uri="{FF2B5EF4-FFF2-40B4-BE49-F238E27FC236}">
                <a16:creationId xmlns:a16="http://schemas.microsoft.com/office/drawing/2014/main" id="{4B4F452C-B185-C507-BF24-347BDD29286C}"/>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6150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E6C0ED-42BC-D47A-86E7-3423B5F13E1E}"/>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0270"/>
            <a:ext cx="11657757" cy="970940"/>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0" name="Straight Connector 9">
            <a:extLst>
              <a:ext uri="{FF2B5EF4-FFF2-40B4-BE49-F238E27FC236}">
                <a16:creationId xmlns:a16="http://schemas.microsoft.com/office/drawing/2014/main" id="{55DBA821-95E4-E6D8-9906-6A7270705B68}"/>
              </a:ext>
            </a:extLst>
          </p:cNvPr>
          <p:cNvCxnSpPr>
            <a:cxnSpLocks/>
          </p:cNvCxnSpPr>
          <p:nvPr/>
        </p:nvCxnSpPr>
        <p:spPr>
          <a:xfrm>
            <a:off x="4105237" y="186912"/>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D839C9-BEAC-D52E-24FF-CC7E750FDB76}"/>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088C87-66B8-1FBA-887E-4F50DC38CD2D}"/>
              </a:ext>
            </a:extLst>
          </p:cNvPr>
          <p:cNvSpPr txBox="1"/>
          <p:nvPr/>
        </p:nvSpPr>
        <p:spPr>
          <a:xfrm>
            <a:off x="278691" y="1583451"/>
            <a:ext cx="7351776" cy="430887"/>
          </a:xfrm>
          <a:prstGeom prst="rect">
            <a:avLst/>
          </a:prstGeom>
          <a:noFill/>
        </p:spPr>
        <p:txBody>
          <a:bodyPr wrap="square" rtlCol="0">
            <a:spAutoFit/>
          </a:bodyPr>
          <a:lstStyle/>
          <a:p>
            <a:pPr algn="ctr"/>
            <a:r>
              <a:rPr lang="en-US" sz="1200" dirty="0">
                <a:latin typeface="Arial Nova" panose="020B0504020202020204" pitchFamily="34" charset="0"/>
              </a:rPr>
              <a:t>Qualification levels of all residents aged 16-64, 2011 and 2021</a:t>
            </a:r>
          </a:p>
          <a:p>
            <a:pPr algn="ctr"/>
            <a:r>
              <a:rPr lang="en-US" sz="1000" b="1" dirty="0">
                <a:latin typeface="Arial Nova" panose="020B0504020202020204" pitchFamily="34" charset="0"/>
              </a:rPr>
              <a:t>Source: </a:t>
            </a:r>
            <a:r>
              <a:rPr lang="en-US" sz="1000" dirty="0">
                <a:latin typeface="Arial Nova" panose="020B0504020202020204" pitchFamily="34" charset="0"/>
              </a:rPr>
              <a:t>2011 and 2021 Censuses, Office for National Statistics</a:t>
            </a:r>
          </a:p>
        </p:txBody>
      </p:sp>
      <p:sp>
        <p:nvSpPr>
          <p:cNvPr id="7" name="TextBox 6">
            <a:extLst>
              <a:ext uri="{FF2B5EF4-FFF2-40B4-BE49-F238E27FC236}">
                <a16:creationId xmlns:a16="http://schemas.microsoft.com/office/drawing/2014/main" id="{65D8C72D-BA6B-40FD-D712-D5EA414C8185}"/>
              </a:ext>
            </a:extLst>
          </p:cNvPr>
          <p:cNvSpPr txBox="1"/>
          <p:nvPr/>
        </p:nvSpPr>
        <p:spPr>
          <a:xfrm>
            <a:off x="278691" y="958467"/>
            <a:ext cx="11321413"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QUALIFICATION LEVELS ACROSS GREATER LINCOLNSHIRE</a:t>
            </a:r>
            <a:endParaRPr lang="en-US" sz="24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2" name="Rectangle 11">
            <a:extLst>
              <a:ext uri="{FF2B5EF4-FFF2-40B4-BE49-F238E27FC236}">
                <a16:creationId xmlns:a16="http://schemas.microsoft.com/office/drawing/2014/main" id="{3359471B-2BF7-437C-2FB4-E5B9E8EEF270}"/>
              </a:ext>
            </a:extLst>
          </p:cNvPr>
          <p:cNvSpPr/>
          <p:nvPr/>
        </p:nvSpPr>
        <p:spPr>
          <a:xfrm>
            <a:off x="8094416" y="1511670"/>
            <a:ext cx="3832375" cy="5075028"/>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3CDBC072-1F1E-B90C-7E38-70B0C21D3695}"/>
              </a:ext>
            </a:extLst>
          </p:cNvPr>
          <p:cNvSpPr txBox="1"/>
          <p:nvPr/>
        </p:nvSpPr>
        <p:spPr>
          <a:xfrm>
            <a:off x="8094416" y="1585117"/>
            <a:ext cx="3828551" cy="4967450"/>
          </a:xfrm>
          <a:prstGeom prst="rect">
            <a:avLst/>
          </a:prstGeom>
          <a:noFill/>
        </p:spPr>
        <p:txBody>
          <a:bodyPr wrap="square" rtlCol="0">
            <a:spAutoFit/>
          </a:bodyPr>
          <a:lstStyle/>
          <a:p>
            <a:pPr>
              <a:lnSpc>
                <a:spcPct val="114000"/>
              </a:lnSpc>
              <a:spcAft>
                <a:spcPts val="200"/>
              </a:spcAft>
            </a:pPr>
            <a:r>
              <a:rPr lang="en-US" sz="1200" dirty="0">
                <a:latin typeface="Arial Nova" panose="020B0504020202020204" pitchFamily="34" charset="0"/>
              </a:rPr>
              <a:t>Of the Greater Lincolnshire upper tier local authorities then only North East Lincolnshire has a proportion of its resident working age population with a Level 3 qualification (19 per cent) which is below the national average (20 per cent). North Lincolnshire has a proportion which is in line with the national average, and Lincolnshire’s is higher at 23 per cent driven largely by the movements of undergraduates as previously covered. At the national level there is a much greater proportion of residents with a level 4 qualification or above (37 per cent compared to Greater Lincolnshire’s 27 per cent) which means that proportions are likely to be (and are) lower at all other qualification levels. Because of this, North East Lincolnshire with its lower levels of Level 3 and Level 4 qualified residents (relative both nationally and compared to the Greater Lincolnshire average) is a real outlier.</a:t>
            </a:r>
          </a:p>
          <a:p>
            <a:pPr>
              <a:lnSpc>
                <a:spcPct val="114000"/>
              </a:lnSpc>
              <a:spcAft>
                <a:spcPts val="200"/>
              </a:spcAft>
            </a:pPr>
            <a:r>
              <a:rPr lang="en-US" sz="1200" b="1" dirty="0">
                <a:latin typeface="Arial Nova" panose="020B0504020202020204" pitchFamily="34" charset="0"/>
              </a:rPr>
              <a:t>Questions</a:t>
            </a:r>
          </a:p>
          <a:p>
            <a:pPr>
              <a:lnSpc>
                <a:spcPct val="114000"/>
              </a:lnSpc>
            </a:pPr>
            <a:r>
              <a:rPr lang="en-US" sz="1200" dirty="0">
                <a:latin typeface="Arial Nova" panose="020B0504020202020204" pitchFamily="34" charset="0"/>
              </a:rPr>
              <a:t>- Proportionally more Level 4+ qualified residents in England overall means less at Level 3. Does this suggest that progression pathways from Level 3 to Level 4 are typically smoother at national level?</a:t>
            </a:r>
          </a:p>
        </p:txBody>
      </p:sp>
      <p:sp>
        <p:nvSpPr>
          <p:cNvPr id="3" name="TextBox 2">
            <a:extLst>
              <a:ext uri="{FF2B5EF4-FFF2-40B4-BE49-F238E27FC236}">
                <a16:creationId xmlns:a16="http://schemas.microsoft.com/office/drawing/2014/main" id="{7BD3A34E-B5C1-BA56-0565-8299198A5BC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30</a:t>
            </a:r>
          </a:p>
        </p:txBody>
      </p:sp>
      <p:pic>
        <p:nvPicPr>
          <p:cNvPr id="9" name="Picture 8">
            <a:extLst>
              <a:ext uri="{FF2B5EF4-FFF2-40B4-BE49-F238E27FC236}">
                <a16:creationId xmlns:a16="http://schemas.microsoft.com/office/drawing/2014/main" id="{27D57FAF-416F-6A0F-AA9F-CE77C237BDBE}"/>
              </a:ext>
            </a:extLst>
          </p:cNvPr>
          <p:cNvPicPr>
            <a:picLocks noChangeAspect="1"/>
          </p:cNvPicPr>
          <p:nvPr/>
        </p:nvPicPr>
        <p:blipFill>
          <a:blip r:embed="rId3"/>
          <a:stretch>
            <a:fillRect/>
          </a:stretch>
        </p:blipFill>
        <p:spPr>
          <a:xfrm>
            <a:off x="265209" y="2003861"/>
            <a:ext cx="7772400" cy="4582837"/>
          </a:xfrm>
          <a:prstGeom prst="rect">
            <a:avLst/>
          </a:prstGeom>
        </p:spPr>
      </p:pic>
    </p:spTree>
    <p:extLst>
      <p:ext uri="{BB962C8B-B14F-4D97-AF65-F5344CB8AC3E}">
        <p14:creationId xmlns:p14="http://schemas.microsoft.com/office/powerpoint/2010/main" val="2904850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A3FFEC-C605-96D4-CD1A-01E23B6DA23D}"/>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4" name="Picture 23">
            <a:extLst>
              <a:ext uri="{FF2B5EF4-FFF2-40B4-BE49-F238E27FC236}">
                <a16:creationId xmlns:a16="http://schemas.microsoft.com/office/drawing/2014/main" id="{629C1640-DEE0-B30D-FA07-133C3B8D1798}"/>
              </a:ext>
            </a:extLst>
          </p:cNvPr>
          <p:cNvPicPr>
            <a:picLocks noChangeAspect="1"/>
          </p:cNvPicPr>
          <p:nvPr/>
        </p:nvPicPr>
        <p:blipFill>
          <a:blip r:embed="rId3"/>
          <a:stretch>
            <a:fillRect/>
          </a:stretch>
        </p:blipFill>
        <p:spPr>
          <a:xfrm>
            <a:off x="256333" y="4431850"/>
            <a:ext cx="7772400" cy="2154848"/>
          </a:xfrm>
          <a:prstGeom prst="rect">
            <a:avLst/>
          </a:prstGeom>
        </p:spPr>
      </p:pic>
      <p:pic>
        <p:nvPicPr>
          <p:cNvPr id="20" name="Picture 19">
            <a:extLst>
              <a:ext uri="{FF2B5EF4-FFF2-40B4-BE49-F238E27FC236}">
                <a16:creationId xmlns:a16="http://schemas.microsoft.com/office/drawing/2014/main" id="{F95C2C54-FA7E-1CB3-2074-4736673D481D}"/>
              </a:ext>
            </a:extLst>
          </p:cNvPr>
          <p:cNvPicPr>
            <a:picLocks noChangeAspect="1"/>
          </p:cNvPicPr>
          <p:nvPr/>
        </p:nvPicPr>
        <p:blipFill>
          <a:blip r:embed="rId4"/>
          <a:stretch>
            <a:fillRect/>
          </a:stretch>
        </p:blipFill>
        <p:spPr>
          <a:xfrm>
            <a:off x="4188669" y="1868309"/>
            <a:ext cx="3784600" cy="2349500"/>
          </a:xfrm>
          <a:prstGeom prst="rect">
            <a:avLst/>
          </a:prstGeom>
        </p:spPr>
      </p:pic>
      <p:pic>
        <p:nvPicPr>
          <p:cNvPr id="15" name="Picture 14">
            <a:extLst>
              <a:ext uri="{FF2B5EF4-FFF2-40B4-BE49-F238E27FC236}">
                <a16:creationId xmlns:a16="http://schemas.microsoft.com/office/drawing/2014/main" id="{82B3D5F3-ED4F-4710-5002-C709F077D636}"/>
              </a:ext>
            </a:extLst>
          </p:cNvPr>
          <p:cNvPicPr>
            <a:picLocks noChangeAspect="1"/>
          </p:cNvPicPr>
          <p:nvPr/>
        </p:nvPicPr>
        <p:blipFill>
          <a:blip r:embed="rId5"/>
          <a:stretch>
            <a:fillRect/>
          </a:stretch>
        </p:blipFill>
        <p:spPr>
          <a:xfrm>
            <a:off x="256333" y="1814571"/>
            <a:ext cx="3784600" cy="2197100"/>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ADVANCED (LEVEL 3) APPRENTICESHIPS (AGED 19+)</a:t>
            </a:r>
          </a:p>
        </p:txBody>
      </p:sp>
      <p:sp>
        <p:nvSpPr>
          <p:cNvPr id="14" name="TextBox 13">
            <a:extLst>
              <a:ext uri="{FF2B5EF4-FFF2-40B4-BE49-F238E27FC236}">
                <a16:creationId xmlns:a16="http://schemas.microsoft.com/office/drawing/2014/main" id="{BF088C87-66B8-1FBA-887E-4F50DC38CD2D}"/>
              </a:ext>
            </a:extLst>
          </p:cNvPr>
          <p:cNvSpPr txBox="1"/>
          <p:nvPr/>
        </p:nvSpPr>
        <p:spPr>
          <a:xfrm>
            <a:off x="269033" y="1538962"/>
            <a:ext cx="3771900" cy="461665"/>
          </a:xfrm>
          <a:prstGeom prst="rect">
            <a:avLst/>
          </a:prstGeom>
          <a:noFill/>
        </p:spPr>
        <p:txBody>
          <a:bodyPr wrap="square" rtlCol="0">
            <a:spAutoFit/>
          </a:bodyPr>
          <a:lstStyle/>
          <a:p>
            <a:pPr algn="ctr"/>
            <a:r>
              <a:rPr lang="en-US" sz="1200" dirty="0">
                <a:latin typeface="Arial Nova" panose="020B0504020202020204" pitchFamily="34" charset="0"/>
              </a:rPr>
              <a:t>Advanced (Level 3) apprenticeship starts (residents aged 19+) in Greater Lincolnshire</a:t>
            </a:r>
          </a:p>
        </p:txBody>
      </p:sp>
      <p:sp>
        <p:nvSpPr>
          <p:cNvPr id="16" name="TextBox 15">
            <a:extLst>
              <a:ext uri="{FF2B5EF4-FFF2-40B4-BE49-F238E27FC236}">
                <a16:creationId xmlns:a16="http://schemas.microsoft.com/office/drawing/2014/main" id="{0171B18D-754B-F74C-75CB-32933D12B264}"/>
              </a:ext>
            </a:extLst>
          </p:cNvPr>
          <p:cNvSpPr txBox="1"/>
          <p:nvPr/>
        </p:nvSpPr>
        <p:spPr>
          <a:xfrm>
            <a:off x="221272" y="4227596"/>
            <a:ext cx="7752626" cy="276999"/>
          </a:xfrm>
          <a:prstGeom prst="rect">
            <a:avLst/>
          </a:prstGeom>
          <a:noFill/>
        </p:spPr>
        <p:txBody>
          <a:bodyPr wrap="square" rtlCol="0">
            <a:spAutoFit/>
          </a:bodyPr>
          <a:lstStyle/>
          <a:p>
            <a:pPr algn="ctr"/>
            <a:r>
              <a:rPr lang="en-US" sz="1200" dirty="0">
                <a:latin typeface="Arial Nova" panose="020B0504020202020204" pitchFamily="34" charset="0"/>
              </a:rPr>
              <a:t>Index of Advanced (Level 3) apprenticeship starts (residents aged 19+), 2016/17=100</a:t>
            </a:r>
          </a:p>
        </p:txBody>
      </p:sp>
      <p:sp>
        <p:nvSpPr>
          <p:cNvPr id="17" name="TextBox 16">
            <a:extLst>
              <a:ext uri="{FF2B5EF4-FFF2-40B4-BE49-F238E27FC236}">
                <a16:creationId xmlns:a16="http://schemas.microsoft.com/office/drawing/2014/main" id="{886A9E12-C4F5-07F6-0D1F-1000B01CA0C5}"/>
              </a:ext>
            </a:extLst>
          </p:cNvPr>
          <p:cNvSpPr txBox="1"/>
          <p:nvPr/>
        </p:nvSpPr>
        <p:spPr>
          <a:xfrm>
            <a:off x="4188669" y="1530084"/>
            <a:ext cx="3962400" cy="461665"/>
          </a:xfrm>
          <a:prstGeom prst="rect">
            <a:avLst/>
          </a:prstGeom>
          <a:noFill/>
        </p:spPr>
        <p:txBody>
          <a:bodyPr wrap="square" rtlCol="0">
            <a:spAutoFit/>
          </a:bodyPr>
          <a:lstStyle/>
          <a:p>
            <a:pPr algn="ctr"/>
            <a:r>
              <a:rPr lang="en-US" sz="1200" dirty="0">
                <a:latin typeface="Arial Nova" panose="020B0504020202020204" pitchFamily="34" charset="0"/>
              </a:rPr>
              <a:t>Advanced (Level 3) apprenticeship starts (residents aged 19+) per 1,000 population aged 19-64</a:t>
            </a:r>
          </a:p>
        </p:txBody>
      </p:sp>
      <p:cxnSp>
        <p:nvCxnSpPr>
          <p:cNvPr id="12" name="Straight Connector 11">
            <a:extLst>
              <a:ext uri="{FF2B5EF4-FFF2-40B4-BE49-F238E27FC236}">
                <a16:creationId xmlns:a16="http://schemas.microsoft.com/office/drawing/2014/main" id="{194F8F60-D7A5-AC2F-3C5D-AE2C62AA6D7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24D129-81E4-8459-5452-32FF241D2D60}"/>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086E332-03CB-2658-7FE5-DA80A8CADCDC}"/>
              </a:ext>
            </a:extLst>
          </p:cNvPr>
          <p:cNvSpPr/>
          <p:nvPr/>
        </p:nvSpPr>
        <p:spPr>
          <a:xfrm>
            <a:off x="8094416" y="1513705"/>
            <a:ext cx="3828551"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D3A089B2-22DC-CD2E-0461-C1C36D34E829}"/>
              </a:ext>
            </a:extLst>
          </p:cNvPr>
          <p:cNvSpPr txBox="1"/>
          <p:nvPr/>
        </p:nvSpPr>
        <p:spPr>
          <a:xfrm>
            <a:off x="8102069" y="1753165"/>
            <a:ext cx="3828551" cy="4824462"/>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Apprenticeship starts at Level 3 have held up well locally since the pandemic influenced drop in 2019/20  with numbers generally around 2,200. We can also see that trends in Level 3 apprenticeship start numbers across Greater Lincolnshire have mirrored changes seen at the national level. Numbers have dropped in 2022/23 but remain higher in Greater Lincolnshire than nationally when compared to 2016/17 levels.</a:t>
            </a:r>
          </a:p>
          <a:p>
            <a:pPr>
              <a:lnSpc>
                <a:spcPct val="114000"/>
              </a:lnSpc>
              <a:spcAft>
                <a:spcPts val="600"/>
              </a:spcAft>
            </a:pPr>
            <a:r>
              <a:rPr lang="en-US" sz="1200" dirty="0">
                <a:latin typeface="Arial Nova" panose="020B0504020202020204" pitchFamily="34" charset="0"/>
              </a:rPr>
              <a:t>In terms of Level 3 apprenticeship starts per 1,000 population aged 19-64 then Greater Lincolnshire has outperformed the national rate for the last seven years despite a drop in numbers over that time.</a:t>
            </a:r>
          </a:p>
          <a:p>
            <a:pPr>
              <a:lnSpc>
                <a:spcPct val="114000"/>
              </a:lnSpc>
            </a:pPr>
            <a:endParaRPr lang="en-US" sz="1200" dirty="0">
              <a:latin typeface="Arial Nova" panose="020B0504020202020204" pitchFamily="34" charset="0"/>
            </a:endParaRPr>
          </a:p>
          <a:p>
            <a:pPr>
              <a:lnSpc>
                <a:spcPct val="114000"/>
              </a:lnSpc>
            </a:pPr>
            <a:endParaRPr lang="en-US" sz="1200" dirty="0">
              <a:solidFill>
                <a:srgbClr val="FF0000"/>
              </a:solidFill>
              <a:latin typeface="Arial Nova" panose="020B0504020202020204" pitchFamily="34" charset="0"/>
            </a:endParaRPr>
          </a:p>
          <a:p>
            <a:pPr>
              <a:lnSpc>
                <a:spcPct val="114000"/>
              </a:lnSpc>
            </a:pPr>
            <a:r>
              <a:rPr lang="en-US" sz="1200" b="1" dirty="0">
                <a:latin typeface="Arial Nova" panose="020B0504020202020204" pitchFamily="34" charset="0"/>
              </a:rPr>
              <a:t>Questions</a:t>
            </a:r>
          </a:p>
          <a:p>
            <a:pPr>
              <a:lnSpc>
                <a:spcPct val="114000"/>
              </a:lnSpc>
            </a:pPr>
            <a:r>
              <a:rPr lang="en-US" sz="1200" dirty="0">
                <a:latin typeface="Arial Nova" panose="020B0504020202020204" pitchFamily="34" charset="0"/>
              </a:rPr>
              <a:t>- Can we build further upon these positive apprenticeship numbers to support more residents qualifying to Level 3 and beyond?</a:t>
            </a:r>
          </a:p>
          <a:p>
            <a:pPr>
              <a:lnSpc>
                <a:spcPct val="114000"/>
              </a:lnSpc>
            </a:pPr>
            <a:endParaRPr lang="en-US" sz="1200" dirty="0">
              <a:latin typeface="Arial Nova" panose="020B0504020202020204" pitchFamily="34" charset="0"/>
            </a:endParaRPr>
          </a:p>
          <a:p>
            <a:pPr>
              <a:lnSpc>
                <a:spcPct val="114000"/>
              </a:lnSpc>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a:p>
            <a:pPr>
              <a:lnSpc>
                <a:spcPct val="114000"/>
              </a:lnSpc>
            </a:pPr>
            <a:endParaRPr lang="en-US" sz="1200" dirty="0">
              <a:latin typeface="Arial Nova" panose="020B0504020202020204" pitchFamily="34" charset="0"/>
            </a:endParaRPr>
          </a:p>
        </p:txBody>
      </p:sp>
      <p:sp>
        <p:nvSpPr>
          <p:cNvPr id="6" name="TextBox 5">
            <a:extLst>
              <a:ext uri="{FF2B5EF4-FFF2-40B4-BE49-F238E27FC236}">
                <a16:creationId xmlns:a16="http://schemas.microsoft.com/office/drawing/2014/main" id="{330BDF32-B47B-A521-D53B-6FC5CF2E42EB}"/>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31</a:t>
            </a:r>
          </a:p>
        </p:txBody>
      </p:sp>
    </p:spTree>
    <p:extLst>
      <p:ext uri="{BB962C8B-B14F-4D97-AF65-F5344CB8AC3E}">
        <p14:creationId xmlns:p14="http://schemas.microsoft.com/office/powerpoint/2010/main" val="269221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72A1D2-A4EB-0A9A-588A-5CDA2CDD0BEE}"/>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5" name="Picture 14">
            <a:extLst>
              <a:ext uri="{FF2B5EF4-FFF2-40B4-BE49-F238E27FC236}">
                <a16:creationId xmlns:a16="http://schemas.microsoft.com/office/drawing/2014/main" id="{8972FF3C-557D-642D-3591-0E37C123F986}"/>
              </a:ext>
            </a:extLst>
          </p:cNvPr>
          <p:cNvPicPr>
            <a:picLocks noChangeAspect="1"/>
          </p:cNvPicPr>
          <p:nvPr/>
        </p:nvPicPr>
        <p:blipFill>
          <a:blip r:embed="rId3"/>
          <a:stretch>
            <a:fillRect/>
          </a:stretch>
        </p:blipFill>
        <p:spPr>
          <a:xfrm>
            <a:off x="264367" y="2336699"/>
            <a:ext cx="7772400" cy="3674037"/>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6"/>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65209" y="955770"/>
            <a:ext cx="1148433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APPRENTICESHIP ACHIEVEMENT RATES AT LEVEL 3</a:t>
            </a:r>
          </a:p>
        </p:txBody>
      </p:sp>
      <p:cxnSp>
        <p:nvCxnSpPr>
          <p:cNvPr id="17" name="Straight Connector 16">
            <a:extLst>
              <a:ext uri="{FF2B5EF4-FFF2-40B4-BE49-F238E27FC236}">
                <a16:creationId xmlns:a16="http://schemas.microsoft.com/office/drawing/2014/main" id="{BC9B8B3E-19B5-2C7B-0F53-66DA8D765DF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365774-1B10-6C08-A813-F63E4BA125CF}"/>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92D404C-685F-2654-A1EF-A9F0B233273B}"/>
              </a:ext>
            </a:extLst>
          </p:cNvPr>
          <p:cNvSpPr/>
          <p:nvPr/>
        </p:nvSpPr>
        <p:spPr>
          <a:xfrm>
            <a:off x="8094416" y="1513706"/>
            <a:ext cx="3828551" cy="507299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7B46D5D3-8738-6E1C-5CD9-CB30D0D1C85F}"/>
              </a:ext>
            </a:extLst>
          </p:cNvPr>
          <p:cNvSpPr/>
          <p:nvPr/>
        </p:nvSpPr>
        <p:spPr>
          <a:xfrm>
            <a:off x="8079829" y="1518803"/>
            <a:ext cx="3843137" cy="44897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Advanced Apprenticeship achievement rates in Greater Lincolnshire have been consistently above national levels since at least 2017/18. </a:t>
            </a:r>
          </a:p>
          <a:p>
            <a:pPr>
              <a:lnSpc>
                <a:spcPct val="114000"/>
              </a:lnSpc>
              <a:spcAft>
                <a:spcPts val="600"/>
              </a:spcAft>
            </a:pPr>
            <a:r>
              <a:rPr lang="en-US" sz="1200" dirty="0">
                <a:solidFill>
                  <a:schemeClr val="tx1"/>
                </a:solidFill>
                <a:latin typeface="Arial Nova" panose="020B0504020202020204" pitchFamily="34" charset="0"/>
              </a:rPr>
              <a:t>Looking across Greater Lincolnshire’s upper tier authority areas we can see that North East Lincolnshire has had the highest achievement rates since 2019/20, though in the latest year of data we can see that the gap in performance between all three upper tier authority areas has closed. Achievement rates in North Lincolnshire have fluctuated significantly over time, going from being the highest in 2017/18 to the lowest in 2019/20. In contrast, achievement rates in North East Lincolnshire have been fairly consistent since 2018/19. </a:t>
            </a:r>
          </a:p>
          <a:p>
            <a:pPr>
              <a:lnSpc>
                <a:spcPct val="114000"/>
              </a:lnSpc>
            </a:pPr>
            <a:r>
              <a:rPr lang="en-US" sz="1200" b="1" dirty="0">
                <a:solidFill>
                  <a:schemeClr val="tx1"/>
                </a:solidFill>
                <a:latin typeface="Arial Nova" panose="020B0504020202020204" pitchFamily="34" charset="0"/>
              </a:rPr>
              <a:t>Note: </a:t>
            </a:r>
          </a:p>
          <a:p>
            <a:pPr>
              <a:lnSpc>
                <a:spcPct val="114000"/>
              </a:lnSpc>
              <a:spcAft>
                <a:spcPts val="600"/>
              </a:spcAft>
            </a:pPr>
            <a:r>
              <a:rPr lang="en-US" sz="1200" dirty="0">
                <a:solidFill>
                  <a:schemeClr val="tx1"/>
                </a:solidFill>
                <a:latin typeface="Arial Nova" panose="020B0504020202020204" pitchFamily="34" charset="0"/>
              </a:rPr>
              <a:t>- Achievement rates at unitary authority and national level presented here are those published by the Department for Education and have not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Achievement rates for Greater Lincolnshire have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using data published by the Department for Education as part of the same release.</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p>
        </p:txBody>
      </p:sp>
      <p:sp>
        <p:nvSpPr>
          <p:cNvPr id="14" name="TextBox 13">
            <a:extLst>
              <a:ext uri="{FF2B5EF4-FFF2-40B4-BE49-F238E27FC236}">
                <a16:creationId xmlns:a16="http://schemas.microsoft.com/office/drawing/2014/main" id="{064348A5-1D48-89EC-CB70-3855358C29C5}"/>
              </a:ext>
            </a:extLst>
          </p:cNvPr>
          <p:cNvSpPr txBox="1"/>
          <p:nvPr/>
        </p:nvSpPr>
        <p:spPr>
          <a:xfrm>
            <a:off x="645685" y="2079046"/>
            <a:ext cx="6932974" cy="276999"/>
          </a:xfrm>
          <a:prstGeom prst="rect">
            <a:avLst/>
          </a:prstGeom>
          <a:noFill/>
        </p:spPr>
        <p:txBody>
          <a:bodyPr wrap="square" rtlCol="0">
            <a:spAutoFit/>
          </a:bodyPr>
          <a:lstStyle/>
          <a:p>
            <a:pPr algn="ctr"/>
            <a:r>
              <a:rPr lang="en-US" sz="1200" dirty="0">
                <a:latin typeface="Arial Nova" panose="020B0504020202020204" pitchFamily="34" charset="0"/>
              </a:rPr>
              <a:t>19 Plus Level 3 Apprenticeship Achievement Rates Per 100,000 Population</a:t>
            </a:r>
          </a:p>
        </p:txBody>
      </p:sp>
      <p:sp>
        <p:nvSpPr>
          <p:cNvPr id="7" name="TextBox 6">
            <a:extLst>
              <a:ext uri="{FF2B5EF4-FFF2-40B4-BE49-F238E27FC236}">
                <a16:creationId xmlns:a16="http://schemas.microsoft.com/office/drawing/2014/main" id="{67F27C97-8605-1D5E-C119-4702FFE5FCD4}"/>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32</a:t>
            </a:r>
          </a:p>
        </p:txBody>
      </p:sp>
    </p:spTree>
    <p:extLst>
      <p:ext uri="{BB962C8B-B14F-4D97-AF65-F5344CB8AC3E}">
        <p14:creationId xmlns:p14="http://schemas.microsoft.com/office/powerpoint/2010/main" val="146409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4A51-352F-1CA7-984B-9F1C3404A8E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24086F5-BE60-A2CC-B165-96F9BD0C82A7}"/>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a:extLst>
              <a:ext uri="{FF2B5EF4-FFF2-40B4-BE49-F238E27FC236}">
                <a16:creationId xmlns:a16="http://schemas.microsoft.com/office/drawing/2014/main" id="{AAF89D85-CC7E-8438-3F9C-7223DD5252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446"/>
          <a:stretch/>
        </p:blipFill>
        <p:spPr>
          <a:xfrm>
            <a:off x="4393002" y="2074482"/>
            <a:ext cx="3405995" cy="4368800"/>
          </a:xfrm>
          <a:prstGeom prst="rect">
            <a:avLst/>
          </a:prstGeom>
        </p:spPr>
      </p:pic>
      <p:sp>
        <p:nvSpPr>
          <p:cNvPr id="22" name="Rectangle 21">
            <a:extLst>
              <a:ext uri="{FF2B5EF4-FFF2-40B4-BE49-F238E27FC236}">
                <a16:creationId xmlns:a16="http://schemas.microsoft.com/office/drawing/2014/main" id="{AD68A542-68E1-8749-A80E-E932E91E03A1}"/>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A30601B-1CCA-65EB-32EE-267E4FEE5E85}"/>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CAE2018B-3D0D-1972-E8C4-8A9A848DF173}"/>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BB21D8CC-9CA1-3DB9-DB7A-565629DFFB4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ADVANCED (LEVEL 3) APPRENTICESHIPS (AGED 19+)</a:t>
            </a:r>
          </a:p>
        </p:txBody>
      </p:sp>
      <p:cxnSp>
        <p:nvCxnSpPr>
          <p:cNvPr id="12" name="Straight Connector 11">
            <a:extLst>
              <a:ext uri="{FF2B5EF4-FFF2-40B4-BE49-F238E27FC236}">
                <a16:creationId xmlns:a16="http://schemas.microsoft.com/office/drawing/2014/main" id="{568AAF7D-CF28-5A11-E969-2CDF87CC681D}"/>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197F-890A-2F6A-411A-8C42035095FD}"/>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85707FE-9952-90D8-1E99-D6B0D0F1D766}"/>
              </a:ext>
            </a:extLst>
          </p:cNvPr>
          <p:cNvSpPr/>
          <p:nvPr/>
        </p:nvSpPr>
        <p:spPr>
          <a:xfrm>
            <a:off x="8094416" y="1513705"/>
            <a:ext cx="3828551"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49015D2B-3ADF-D265-7E1C-FD9F691794C0}"/>
              </a:ext>
            </a:extLst>
          </p:cNvPr>
          <p:cNvSpPr txBox="1"/>
          <p:nvPr/>
        </p:nvSpPr>
        <p:spPr>
          <a:xfrm>
            <a:off x="8102069" y="2366570"/>
            <a:ext cx="3828551" cy="3143296"/>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Apprenticeship starts at Advanced Level 3 have become proportionally more important locally than they have nationally, with 47 per cent of starts by Greater Lincolnshire residents aged 19 plus in 2022/23 compared to 40 per cent in 2016/17. Nationally, the proportion of Advanced Level 3 starts is at 42 per cent in 2022/23, the same as it was back in 2016/17. Over this same period, we can see both locally and at national level that Intermediate Level 2 Apprenticeship starts have declined in importance over time whilst Higher Level 4 Apprenticeship starts have increased. </a:t>
            </a:r>
          </a:p>
          <a:p>
            <a:pPr>
              <a:lnSpc>
                <a:spcPct val="114000"/>
              </a:lnSpc>
              <a:spcAft>
                <a:spcPts val="600"/>
              </a:spcAft>
            </a:pPr>
            <a:endParaRPr lang="en-US" sz="1200" dirty="0">
              <a:solidFill>
                <a:srgbClr val="FF0000"/>
              </a:solidFill>
              <a:latin typeface="Arial Nova" panose="020B0504020202020204" pitchFamily="34" charset="0"/>
            </a:endParaRP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pic>
        <p:nvPicPr>
          <p:cNvPr id="10" name="Picture 9">
            <a:extLst>
              <a:ext uri="{FF2B5EF4-FFF2-40B4-BE49-F238E27FC236}">
                <a16:creationId xmlns:a16="http://schemas.microsoft.com/office/drawing/2014/main" id="{4CDBA58A-B28F-C80B-C7D5-C583E360DA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7494" t="24068" r="2445" b="15583"/>
          <a:stretch/>
        </p:blipFill>
        <p:spPr>
          <a:xfrm>
            <a:off x="3717375" y="3079781"/>
            <a:ext cx="821922" cy="2130852"/>
          </a:xfrm>
          <a:prstGeom prst="rect">
            <a:avLst/>
          </a:prstGeom>
        </p:spPr>
      </p:pic>
      <p:sp>
        <p:nvSpPr>
          <p:cNvPr id="20" name="TextBox 19">
            <a:extLst>
              <a:ext uri="{FF2B5EF4-FFF2-40B4-BE49-F238E27FC236}">
                <a16:creationId xmlns:a16="http://schemas.microsoft.com/office/drawing/2014/main" id="{F6BBAF4E-60F9-CC32-3C41-44FC14173300}"/>
              </a:ext>
            </a:extLst>
          </p:cNvPr>
          <p:cNvSpPr txBox="1"/>
          <p:nvPr/>
        </p:nvSpPr>
        <p:spPr>
          <a:xfrm>
            <a:off x="271785" y="1626242"/>
            <a:ext cx="3771900" cy="461665"/>
          </a:xfrm>
          <a:prstGeom prst="rect">
            <a:avLst/>
          </a:prstGeom>
          <a:noFill/>
        </p:spPr>
        <p:txBody>
          <a:bodyPr wrap="square" rtlCol="0">
            <a:spAutoFit/>
          </a:bodyPr>
          <a:lstStyle/>
          <a:p>
            <a:pPr algn="ctr"/>
            <a:r>
              <a:rPr lang="en-US" sz="1200" dirty="0">
                <a:latin typeface="Arial Nova" panose="020B0504020202020204" pitchFamily="34" charset="0"/>
              </a:rPr>
              <a:t>Apprenticeship starts (residents aged 19+) by level  in Greater Lincolnshire</a:t>
            </a:r>
          </a:p>
        </p:txBody>
      </p:sp>
      <p:sp>
        <p:nvSpPr>
          <p:cNvPr id="24" name="TextBox 23">
            <a:extLst>
              <a:ext uri="{FF2B5EF4-FFF2-40B4-BE49-F238E27FC236}">
                <a16:creationId xmlns:a16="http://schemas.microsoft.com/office/drawing/2014/main" id="{DE8E915B-280A-6FE1-5C63-4F72479FCF74}"/>
              </a:ext>
            </a:extLst>
          </p:cNvPr>
          <p:cNvSpPr txBox="1"/>
          <p:nvPr/>
        </p:nvSpPr>
        <p:spPr>
          <a:xfrm>
            <a:off x="4210957" y="1634731"/>
            <a:ext cx="3771900" cy="461665"/>
          </a:xfrm>
          <a:prstGeom prst="rect">
            <a:avLst/>
          </a:prstGeom>
          <a:noFill/>
        </p:spPr>
        <p:txBody>
          <a:bodyPr wrap="square" rtlCol="0">
            <a:spAutoFit/>
          </a:bodyPr>
          <a:lstStyle/>
          <a:p>
            <a:pPr algn="ctr"/>
            <a:r>
              <a:rPr lang="en-US" sz="1200" dirty="0">
                <a:latin typeface="Arial Nova" panose="020B0504020202020204" pitchFamily="34" charset="0"/>
              </a:rPr>
              <a:t>Apprenticeship starts (residents aged 19+) by level  in England</a:t>
            </a:r>
          </a:p>
        </p:txBody>
      </p:sp>
      <p:sp>
        <p:nvSpPr>
          <p:cNvPr id="25" name="TextBox 24">
            <a:extLst>
              <a:ext uri="{FF2B5EF4-FFF2-40B4-BE49-F238E27FC236}">
                <a16:creationId xmlns:a16="http://schemas.microsoft.com/office/drawing/2014/main" id="{C61473BF-7550-64BB-92F3-C3429611FB1C}"/>
              </a:ext>
            </a:extLst>
          </p:cNvPr>
          <p:cNvSpPr txBox="1"/>
          <p:nvPr/>
        </p:nvSpPr>
        <p:spPr>
          <a:xfrm>
            <a:off x="3653541" y="3271699"/>
            <a:ext cx="1003042" cy="230832"/>
          </a:xfrm>
          <a:prstGeom prst="rect">
            <a:avLst/>
          </a:prstGeom>
          <a:noFill/>
        </p:spPr>
        <p:txBody>
          <a:bodyPr wrap="square" rtlCol="0">
            <a:spAutoFit/>
          </a:bodyPr>
          <a:lstStyle/>
          <a:p>
            <a:pPr algn="ctr"/>
            <a:r>
              <a:rPr lang="en-US" sz="900" dirty="0">
                <a:latin typeface="Arial Nova" panose="020B0504020202020204" pitchFamily="34" charset="0"/>
              </a:rPr>
              <a:t>Level 4 plus</a:t>
            </a:r>
          </a:p>
        </p:txBody>
      </p:sp>
      <p:sp>
        <p:nvSpPr>
          <p:cNvPr id="26" name="TextBox 25">
            <a:extLst>
              <a:ext uri="{FF2B5EF4-FFF2-40B4-BE49-F238E27FC236}">
                <a16:creationId xmlns:a16="http://schemas.microsoft.com/office/drawing/2014/main" id="{FC06ABF0-B981-E0A2-8AD0-3BE46D65CC65}"/>
              </a:ext>
            </a:extLst>
          </p:cNvPr>
          <p:cNvSpPr txBox="1"/>
          <p:nvPr/>
        </p:nvSpPr>
        <p:spPr>
          <a:xfrm>
            <a:off x="3753115" y="3925752"/>
            <a:ext cx="688935" cy="230832"/>
          </a:xfrm>
          <a:prstGeom prst="rect">
            <a:avLst/>
          </a:prstGeom>
          <a:noFill/>
        </p:spPr>
        <p:txBody>
          <a:bodyPr wrap="square" rtlCol="0">
            <a:spAutoFit/>
          </a:bodyPr>
          <a:lstStyle/>
          <a:p>
            <a:r>
              <a:rPr lang="en-US" sz="900" dirty="0">
                <a:latin typeface="Arial Nova" panose="020B0504020202020204" pitchFamily="34" charset="0"/>
              </a:rPr>
              <a:t>Level 3</a:t>
            </a:r>
          </a:p>
        </p:txBody>
      </p:sp>
      <p:sp>
        <p:nvSpPr>
          <p:cNvPr id="27" name="TextBox 26">
            <a:extLst>
              <a:ext uri="{FF2B5EF4-FFF2-40B4-BE49-F238E27FC236}">
                <a16:creationId xmlns:a16="http://schemas.microsoft.com/office/drawing/2014/main" id="{8275516D-3158-8B9E-B888-617272BFEB82}"/>
              </a:ext>
            </a:extLst>
          </p:cNvPr>
          <p:cNvSpPr txBox="1"/>
          <p:nvPr/>
        </p:nvSpPr>
        <p:spPr>
          <a:xfrm>
            <a:off x="3764795" y="4584957"/>
            <a:ext cx="688935" cy="230832"/>
          </a:xfrm>
          <a:prstGeom prst="rect">
            <a:avLst/>
          </a:prstGeom>
          <a:noFill/>
        </p:spPr>
        <p:txBody>
          <a:bodyPr wrap="square" rtlCol="0">
            <a:spAutoFit/>
          </a:bodyPr>
          <a:lstStyle/>
          <a:p>
            <a:r>
              <a:rPr lang="en-US" sz="900" dirty="0">
                <a:latin typeface="Arial Nova" panose="020B0504020202020204" pitchFamily="34" charset="0"/>
              </a:rPr>
              <a:t>Level 2</a:t>
            </a:r>
          </a:p>
        </p:txBody>
      </p:sp>
      <p:sp>
        <p:nvSpPr>
          <p:cNvPr id="6" name="TextBox 5">
            <a:extLst>
              <a:ext uri="{FF2B5EF4-FFF2-40B4-BE49-F238E27FC236}">
                <a16:creationId xmlns:a16="http://schemas.microsoft.com/office/drawing/2014/main" id="{B4FEC868-6AAC-C259-494F-E4D2FAD2384C}"/>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33</a:t>
            </a:r>
          </a:p>
        </p:txBody>
      </p:sp>
      <p:pic>
        <p:nvPicPr>
          <p:cNvPr id="8" name="Picture 7">
            <a:extLst>
              <a:ext uri="{FF2B5EF4-FFF2-40B4-BE49-F238E27FC236}">
                <a16:creationId xmlns:a16="http://schemas.microsoft.com/office/drawing/2014/main" id="{04F231D5-D5A1-DD89-ED57-5DD89D861D0C}"/>
              </a:ext>
            </a:extLst>
          </p:cNvPr>
          <p:cNvPicPr>
            <a:picLocks noChangeAspect="1"/>
          </p:cNvPicPr>
          <p:nvPr/>
        </p:nvPicPr>
        <p:blipFill rotWithShape="1">
          <a:blip r:embed="rId5"/>
          <a:srcRect r="31288"/>
          <a:stretch/>
        </p:blipFill>
        <p:spPr>
          <a:xfrm>
            <a:off x="248075" y="2096396"/>
            <a:ext cx="3473123" cy="4356100"/>
          </a:xfrm>
          <a:prstGeom prst="rect">
            <a:avLst/>
          </a:prstGeom>
        </p:spPr>
      </p:pic>
    </p:spTree>
    <p:extLst>
      <p:ext uri="{BB962C8B-B14F-4D97-AF65-F5344CB8AC3E}">
        <p14:creationId xmlns:p14="http://schemas.microsoft.com/office/powerpoint/2010/main" val="80487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C8D967-0FF4-EDCA-3DA6-76A0C8757D5A}"/>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Picture 7">
            <a:extLst>
              <a:ext uri="{FF2B5EF4-FFF2-40B4-BE49-F238E27FC236}">
                <a16:creationId xmlns:a16="http://schemas.microsoft.com/office/drawing/2014/main" id="{DC91F096-9F4D-740B-9E62-105572743DCC}"/>
              </a:ext>
            </a:extLst>
          </p:cNvPr>
          <p:cNvPicPr>
            <a:picLocks noChangeAspect="1"/>
          </p:cNvPicPr>
          <p:nvPr/>
        </p:nvPicPr>
        <p:blipFill>
          <a:blip r:embed="rId3"/>
          <a:stretch>
            <a:fillRect/>
          </a:stretch>
        </p:blipFill>
        <p:spPr>
          <a:xfrm>
            <a:off x="258475" y="1895867"/>
            <a:ext cx="7772400" cy="4690831"/>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ADVANCED (LEVEL 3) APPRENTICESHIPS (AGED 19+) BY SSA</a:t>
            </a:r>
          </a:p>
        </p:txBody>
      </p:sp>
      <p:cxnSp>
        <p:nvCxnSpPr>
          <p:cNvPr id="6" name="Straight Connector 5">
            <a:extLst>
              <a:ext uri="{FF2B5EF4-FFF2-40B4-BE49-F238E27FC236}">
                <a16:creationId xmlns:a16="http://schemas.microsoft.com/office/drawing/2014/main" id="{0968BFBB-F8B6-7B23-97E3-3B21A459B990}"/>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55D680-F830-5C68-8FD3-BA7A2D6833AB}"/>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1B22EBF-A652-1183-6B37-FDAFBC43D74E}"/>
              </a:ext>
            </a:extLst>
          </p:cNvPr>
          <p:cNvSpPr/>
          <p:nvPr/>
        </p:nvSpPr>
        <p:spPr>
          <a:xfrm>
            <a:off x="8094416" y="1513705"/>
            <a:ext cx="3828551"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extBox 13">
            <a:extLst>
              <a:ext uri="{FF2B5EF4-FFF2-40B4-BE49-F238E27FC236}">
                <a16:creationId xmlns:a16="http://schemas.microsoft.com/office/drawing/2014/main" id="{BF088C87-66B8-1FBA-887E-4F50DC38CD2D}"/>
              </a:ext>
            </a:extLst>
          </p:cNvPr>
          <p:cNvSpPr txBox="1"/>
          <p:nvPr/>
        </p:nvSpPr>
        <p:spPr>
          <a:xfrm>
            <a:off x="489020" y="1526274"/>
            <a:ext cx="7232434" cy="461665"/>
          </a:xfrm>
          <a:prstGeom prst="rect">
            <a:avLst/>
          </a:prstGeom>
          <a:noFill/>
        </p:spPr>
        <p:txBody>
          <a:bodyPr wrap="square" rtlCol="0">
            <a:spAutoFit/>
          </a:bodyPr>
          <a:lstStyle/>
          <a:p>
            <a:pPr algn="ctr"/>
            <a:r>
              <a:rPr lang="en-US" sz="1200" dirty="0">
                <a:latin typeface="Arial Nova" panose="020B0504020202020204" pitchFamily="34" charset="0"/>
              </a:rPr>
              <a:t>Advanced (Level 3) apprenticeship starts (residents, aged 19+) by Sector Subject Area (SSA) across Greater Lincolnshire</a:t>
            </a:r>
          </a:p>
        </p:txBody>
      </p:sp>
      <p:sp>
        <p:nvSpPr>
          <p:cNvPr id="15" name="TextBox 14">
            <a:extLst>
              <a:ext uri="{FF2B5EF4-FFF2-40B4-BE49-F238E27FC236}">
                <a16:creationId xmlns:a16="http://schemas.microsoft.com/office/drawing/2014/main" id="{3A3E5F5D-AEF1-1D38-8EA7-997317FA69FF}"/>
              </a:ext>
            </a:extLst>
          </p:cNvPr>
          <p:cNvSpPr txBox="1"/>
          <p:nvPr/>
        </p:nvSpPr>
        <p:spPr>
          <a:xfrm>
            <a:off x="8094416" y="1501019"/>
            <a:ext cx="3828551" cy="4981235"/>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Level 3 apprenticeship starts across Greater Lincolnshire have historically been highest in ‘Health, Public Services and Care’, followed by ‘Business, Administration and Law’. Starts in ‘Engineering and Manufacturing Technologies’ follows in third place. For all three of these sector subject areas then whilst numbers have fluctuated over time there are no clear trends in terms of growth or decline in any. </a:t>
            </a:r>
          </a:p>
          <a:p>
            <a:pPr>
              <a:lnSpc>
                <a:spcPct val="114000"/>
              </a:lnSpc>
              <a:spcAft>
                <a:spcPts val="600"/>
              </a:spcAft>
            </a:pPr>
            <a:r>
              <a:rPr lang="en-US" sz="1200" dirty="0">
                <a:latin typeface="Arial Nova" panose="020B0504020202020204" pitchFamily="34" charset="0"/>
              </a:rPr>
              <a:t>If we consider the period during/post pandemic (so from 2019/20 onwards) then we can see that growth in start numbers across many subject areas has increased but then subsequently been lost in 2022/23 with many back to their pandemic lows. Only starts in ‘Health, Public Services and Care’ and ‘Construction, Planning and the Built Environment’ show any real signs of recovery and growth.</a:t>
            </a:r>
          </a:p>
          <a:p>
            <a:pPr>
              <a:lnSpc>
                <a:spcPct val="114000"/>
              </a:lnSpc>
            </a:pPr>
            <a:r>
              <a:rPr lang="en-US" sz="1200" b="1" dirty="0">
                <a:latin typeface="Arial Nova" panose="020B0504020202020204" pitchFamily="34" charset="0"/>
              </a:rPr>
              <a:t>Notes:</a:t>
            </a:r>
          </a:p>
          <a:p>
            <a:pPr>
              <a:lnSpc>
                <a:spcPct val="114000"/>
              </a:lnSpc>
              <a:spcAft>
                <a:spcPts val="1200"/>
              </a:spcAft>
            </a:pPr>
            <a:r>
              <a:rPr lang="en-US" sz="1200" dirty="0">
                <a:latin typeface="Arial Nova" panose="020B0504020202020204" pitchFamily="34" charset="0"/>
              </a:rPr>
              <a:t>- No results across Lincolnshire for Level 3 apprenticeship starts in the sector subject areas of ‘History, Philosophy and Theology’, ‘Science and Mathematics’, and ‘Social Sciences’.</a:t>
            </a: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9" name="TextBox 8">
            <a:extLst>
              <a:ext uri="{FF2B5EF4-FFF2-40B4-BE49-F238E27FC236}">
                <a16:creationId xmlns:a16="http://schemas.microsoft.com/office/drawing/2014/main" id="{310CE73A-0AC8-CC97-00EB-C7332005D0F4}"/>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34</a:t>
            </a:r>
          </a:p>
        </p:txBody>
      </p:sp>
    </p:spTree>
    <p:extLst>
      <p:ext uri="{BB962C8B-B14F-4D97-AF65-F5344CB8AC3E}">
        <p14:creationId xmlns:p14="http://schemas.microsoft.com/office/powerpoint/2010/main" val="226932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90DC67-1F73-3BF1-3B21-D91AAB2796C1}"/>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a:extLst>
              <a:ext uri="{FF2B5EF4-FFF2-40B4-BE49-F238E27FC236}">
                <a16:creationId xmlns:a16="http://schemas.microsoft.com/office/drawing/2014/main" id="{85FA9892-C240-B478-4A7E-1C6E9BAC89BB}"/>
              </a:ext>
            </a:extLst>
          </p:cNvPr>
          <p:cNvPicPr>
            <a:picLocks noChangeAspect="1"/>
          </p:cNvPicPr>
          <p:nvPr/>
        </p:nvPicPr>
        <p:blipFill>
          <a:blip r:embed="rId3"/>
          <a:stretch>
            <a:fillRect/>
          </a:stretch>
        </p:blipFill>
        <p:spPr>
          <a:xfrm>
            <a:off x="322016" y="4632168"/>
            <a:ext cx="7772400" cy="1954530"/>
          </a:xfrm>
          <a:prstGeom prst="rect">
            <a:avLst/>
          </a:prstGeom>
        </p:spPr>
      </p:pic>
      <p:pic>
        <p:nvPicPr>
          <p:cNvPr id="16" name="Picture 15">
            <a:extLst>
              <a:ext uri="{FF2B5EF4-FFF2-40B4-BE49-F238E27FC236}">
                <a16:creationId xmlns:a16="http://schemas.microsoft.com/office/drawing/2014/main" id="{524F892D-685A-BE4D-98F5-838ABC4E6872}"/>
              </a:ext>
            </a:extLst>
          </p:cNvPr>
          <p:cNvPicPr>
            <a:picLocks noChangeAspect="1"/>
          </p:cNvPicPr>
          <p:nvPr/>
        </p:nvPicPr>
        <p:blipFill>
          <a:blip r:embed="rId4"/>
          <a:stretch>
            <a:fillRect/>
          </a:stretch>
        </p:blipFill>
        <p:spPr>
          <a:xfrm>
            <a:off x="301180" y="1937849"/>
            <a:ext cx="3784600" cy="2336800"/>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51706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(LEVEL 3) PARTICIPATION BY RESIDENTS </a:t>
            </a:r>
          </a:p>
        </p:txBody>
      </p:sp>
      <p:sp>
        <p:nvSpPr>
          <p:cNvPr id="14" name="TextBox 13">
            <a:extLst>
              <a:ext uri="{FF2B5EF4-FFF2-40B4-BE49-F238E27FC236}">
                <a16:creationId xmlns:a16="http://schemas.microsoft.com/office/drawing/2014/main" id="{BF088C87-66B8-1FBA-887E-4F50DC38CD2D}"/>
              </a:ext>
            </a:extLst>
          </p:cNvPr>
          <p:cNvSpPr txBox="1"/>
          <p:nvPr/>
        </p:nvSpPr>
        <p:spPr>
          <a:xfrm>
            <a:off x="413198" y="1594980"/>
            <a:ext cx="3547872" cy="461665"/>
          </a:xfrm>
          <a:prstGeom prst="rect">
            <a:avLst/>
          </a:prstGeom>
          <a:noFill/>
        </p:spPr>
        <p:txBody>
          <a:bodyPr wrap="square" rtlCol="0">
            <a:spAutoFit/>
          </a:bodyPr>
          <a:lstStyle/>
          <a:p>
            <a:pPr algn="ctr"/>
            <a:r>
              <a:rPr lang="en-US" sz="1200" dirty="0">
                <a:latin typeface="Arial Nova" panose="020B0504020202020204" pitchFamily="34" charset="0"/>
              </a:rPr>
              <a:t>Education &amp; Training (Level 3) participation numbers (Aged 19+) in Greater Lincolnshire</a:t>
            </a:r>
          </a:p>
        </p:txBody>
      </p:sp>
      <p:sp>
        <p:nvSpPr>
          <p:cNvPr id="18" name="TextBox 17">
            <a:extLst>
              <a:ext uri="{FF2B5EF4-FFF2-40B4-BE49-F238E27FC236}">
                <a16:creationId xmlns:a16="http://schemas.microsoft.com/office/drawing/2014/main" id="{EB849B2A-FB91-DC53-8572-FD82952A7E21}"/>
              </a:ext>
            </a:extLst>
          </p:cNvPr>
          <p:cNvSpPr txBox="1"/>
          <p:nvPr/>
        </p:nvSpPr>
        <p:spPr>
          <a:xfrm>
            <a:off x="522574" y="4436994"/>
            <a:ext cx="7165323" cy="276999"/>
          </a:xfrm>
          <a:prstGeom prst="rect">
            <a:avLst/>
          </a:prstGeom>
          <a:noFill/>
        </p:spPr>
        <p:txBody>
          <a:bodyPr wrap="square" rtlCol="0">
            <a:spAutoFit/>
          </a:bodyPr>
          <a:lstStyle/>
          <a:p>
            <a:pPr algn="ctr"/>
            <a:r>
              <a:rPr lang="en-US" sz="1200" dirty="0">
                <a:latin typeface="Arial Nova" panose="020B0504020202020204" pitchFamily="34" charset="0"/>
              </a:rPr>
              <a:t>Index of Education &amp; Training (Level 3) participation numbers (Aged 19+), 2016/17=100</a:t>
            </a:r>
          </a:p>
        </p:txBody>
      </p:sp>
      <p:sp>
        <p:nvSpPr>
          <p:cNvPr id="20" name="TextBox 19">
            <a:extLst>
              <a:ext uri="{FF2B5EF4-FFF2-40B4-BE49-F238E27FC236}">
                <a16:creationId xmlns:a16="http://schemas.microsoft.com/office/drawing/2014/main" id="{985BE2CD-0BFF-02A9-1BE6-FD5703EFAB24}"/>
              </a:ext>
            </a:extLst>
          </p:cNvPr>
          <p:cNvSpPr txBox="1"/>
          <p:nvPr/>
        </p:nvSpPr>
        <p:spPr>
          <a:xfrm>
            <a:off x="4197798" y="1594980"/>
            <a:ext cx="3784600" cy="461665"/>
          </a:xfrm>
          <a:prstGeom prst="rect">
            <a:avLst/>
          </a:prstGeom>
          <a:noFill/>
        </p:spPr>
        <p:txBody>
          <a:bodyPr wrap="square" rtlCol="0">
            <a:spAutoFit/>
          </a:bodyPr>
          <a:lstStyle/>
          <a:p>
            <a:pPr algn="ctr"/>
            <a:r>
              <a:rPr lang="en-US" sz="1200" dirty="0">
                <a:latin typeface="Arial Nova" panose="020B0504020202020204" pitchFamily="34" charset="0"/>
              </a:rPr>
              <a:t>Education &amp; Training (Level 3) participation numbers (Aged 19+) per 1,000 population aged 19-64</a:t>
            </a:r>
          </a:p>
        </p:txBody>
      </p:sp>
      <p:cxnSp>
        <p:nvCxnSpPr>
          <p:cNvPr id="6" name="Straight Connector 5">
            <a:extLst>
              <a:ext uri="{FF2B5EF4-FFF2-40B4-BE49-F238E27FC236}">
                <a16:creationId xmlns:a16="http://schemas.microsoft.com/office/drawing/2014/main" id="{7767BA46-1F8C-CEC9-B7A2-8BAD0EDF2AE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2FF665-907E-8CAA-7F28-CEFAA852234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01CE58F-B257-E683-CC8D-D405F5FF2A2D}"/>
              </a:ext>
            </a:extLst>
          </p:cNvPr>
          <p:cNvSpPr/>
          <p:nvPr/>
        </p:nvSpPr>
        <p:spPr>
          <a:xfrm>
            <a:off x="8094416" y="1513705"/>
            <a:ext cx="3828551"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TextBox 25">
            <a:extLst>
              <a:ext uri="{FF2B5EF4-FFF2-40B4-BE49-F238E27FC236}">
                <a16:creationId xmlns:a16="http://schemas.microsoft.com/office/drawing/2014/main" id="{F2870063-E6BD-386B-3488-42A47F329E15}"/>
              </a:ext>
            </a:extLst>
          </p:cNvPr>
          <p:cNvSpPr txBox="1"/>
          <p:nvPr/>
        </p:nvSpPr>
        <p:spPr>
          <a:xfrm>
            <a:off x="8094416" y="1679064"/>
            <a:ext cx="3828551" cy="4770730"/>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Having dropped in the first pandemic-affected academic year (2019/20), participation numbers in Education and Training have remained stable for three years but have then dropped again in this latest academic year (2022/23). Again, we can see this local trend in participation numbers mirrored at the national level but the fall in numbers has been more pronounced locally. The longer-term trend from 2016/17 onwards has been one of overall drop in participation numbers both locally and nationally.</a:t>
            </a:r>
          </a:p>
          <a:p>
            <a:pPr>
              <a:lnSpc>
                <a:spcPct val="114000"/>
              </a:lnSpc>
              <a:spcAft>
                <a:spcPts val="600"/>
              </a:spcAft>
            </a:pPr>
            <a:r>
              <a:rPr lang="en-US" sz="1200" dirty="0">
                <a:latin typeface="Arial Nova" panose="020B0504020202020204" pitchFamily="34" charset="0"/>
              </a:rPr>
              <a:t>In terms of the resident population participation in Level 3 Education and Training, Greater Lincolnshire is below the national rate, with the gap in performance widening over time.</a:t>
            </a:r>
          </a:p>
          <a:p>
            <a:pPr>
              <a:lnSpc>
                <a:spcPct val="114000"/>
              </a:lnSpc>
              <a:spcAft>
                <a:spcPts val="600"/>
              </a:spcAft>
            </a:pPr>
            <a:endParaRPr lang="en-US" sz="1200" b="1" dirty="0">
              <a:latin typeface="Arial Nova" panose="020B0504020202020204" pitchFamily="34" charset="0"/>
            </a:endParaRPr>
          </a:p>
          <a:p>
            <a:pPr>
              <a:lnSpc>
                <a:spcPct val="114000"/>
              </a:lnSpc>
            </a:pPr>
            <a:r>
              <a:rPr lang="en-US" sz="1200" b="1" dirty="0">
                <a:latin typeface="Arial Nova" panose="020B0504020202020204" pitchFamily="34" charset="0"/>
              </a:rPr>
              <a:t>Notes:</a:t>
            </a:r>
          </a:p>
          <a:p>
            <a:pPr>
              <a:lnSpc>
                <a:spcPct val="114000"/>
              </a:lnSpc>
              <a:spcAft>
                <a:spcPts val="600"/>
              </a:spcAft>
            </a:pPr>
            <a:r>
              <a:rPr lang="en-US" sz="1200" dirty="0">
                <a:latin typeface="Arial Nova" panose="020B0504020202020204" pitchFamily="34" charset="0"/>
              </a:rPr>
              <a:t>- Education and Training is the element of adult further education and skills that covers classroom, distance, and e-learning, traineeships and learning funded by advanced learner loans. </a:t>
            </a: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3" name="TextBox 2">
            <a:extLst>
              <a:ext uri="{FF2B5EF4-FFF2-40B4-BE49-F238E27FC236}">
                <a16:creationId xmlns:a16="http://schemas.microsoft.com/office/drawing/2014/main" id="{B9306149-F3C3-315E-15F7-6A7D22FC7F8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35</a:t>
            </a:r>
          </a:p>
        </p:txBody>
      </p:sp>
      <p:pic>
        <p:nvPicPr>
          <p:cNvPr id="17" name="Picture 16">
            <a:extLst>
              <a:ext uri="{FF2B5EF4-FFF2-40B4-BE49-F238E27FC236}">
                <a16:creationId xmlns:a16="http://schemas.microsoft.com/office/drawing/2014/main" id="{F54B517A-AED9-AE39-FEB1-5B88AE500565}"/>
              </a:ext>
            </a:extLst>
          </p:cNvPr>
          <p:cNvPicPr>
            <a:picLocks noChangeAspect="1"/>
          </p:cNvPicPr>
          <p:nvPr/>
        </p:nvPicPr>
        <p:blipFill>
          <a:blip r:embed="rId5"/>
          <a:stretch>
            <a:fillRect/>
          </a:stretch>
        </p:blipFill>
        <p:spPr>
          <a:xfrm>
            <a:off x="4116712" y="2086297"/>
            <a:ext cx="3962400" cy="2349500"/>
          </a:xfrm>
          <a:prstGeom prst="rect">
            <a:avLst/>
          </a:prstGeom>
        </p:spPr>
      </p:pic>
    </p:spTree>
    <p:extLst>
      <p:ext uri="{BB962C8B-B14F-4D97-AF65-F5344CB8AC3E}">
        <p14:creationId xmlns:p14="http://schemas.microsoft.com/office/powerpoint/2010/main" val="342929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3E0914-D728-0DBB-4CD2-D3FCFC38C1C1}"/>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6"/>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65209" y="955770"/>
            <a:ext cx="1148433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ACHIEVEMENT RATES AT LEVEL 3</a:t>
            </a:r>
          </a:p>
        </p:txBody>
      </p:sp>
      <p:cxnSp>
        <p:nvCxnSpPr>
          <p:cNvPr id="17" name="Straight Connector 16">
            <a:extLst>
              <a:ext uri="{FF2B5EF4-FFF2-40B4-BE49-F238E27FC236}">
                <a16:creationId xmlns:a16="http://schemas.microsoft.com/office/drawing/2014/main" id="{BC9B8B3E-19B5-2C7B-0F53-66DA8D765DF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365774-1B10-6C08-A813-F63E4BA125CF}"/>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92D404C-685F-2654-A1EF-A9F0B233273B}"/>
              </a:ext>
            </a:extLst>
          </p:cNvPr>
          <p:cNvSpPr/>
          <p:nvPr/>
        </p:nvSpPr>
        <p:spPr>
          <a:xfrm>
            <a:off x="8094416" y="1513706"/>
            <a:ext cx="3828551" cy="507299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7B46D5D3-8738-6E1C-5CD9-CB30D0D1C85F}"/>
              </a:ext>
            </a:extLst>
          </p:cNvPr>
          <p:cNvSpPr/>
          <p:nvPr/>
        </p:nvSpPr>
        <p:spPr>
          <a:xfrm>
            <a:off x="8079830" y="1895148"/>
            <a:ext cx="3843137" cy="43278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Greater Lincolnshire’s achievement rate in Education and Training was broadly in line with the national rate between 2017/18 and 2019/20, but since that point has dropped below and the gap in performance has widened over time. On the basis of North East Lincolnshire’s relatively high achievement rates, and North Lincolnshire’s recently improved achievement rates, then it would appear that this widening gap in performance is being driven by achievement rates at the Lincolnshire level.</a:t>
            </a:r>
          </a:p>
          <a:p>
            <a:pPr>
              <a:lnSpc>
                <a:spcPct val="114000"/>
              </a:lnSpc>
            </a:pPr>
            <a:r>
              <a:rPr lang="en-US" sz="1200" b="1" dirty="0">
                <a:solidFill>
                  <a:schemeClr val="tx1"/>
                </a:solidFill>
                <a:latin typeface="Arial Nova" panose="020B0504020202020204" pitchFamily="34" charset="0"/>
              </a:rPr>
              <a:t>Note: </a:t>
            </a:r>
          </a:p>
          <a:p>
            <a:pPr>
              <a:lnSpc>
                <a:spcPct val="114000"/>
              </a:lnSpc>
              <a:spcAft>
                <a:spcPts val="1200"/>
              </a:spcAft>
            </a:pPr>
            <a:r>
              <a:rPr lang="en-US" sz="1200" dirty="0">
                <a:solidFill>
                  <a:schemeClr val="tx1"/>
                </a:solidFill>
                <a:latin typeface="Arial Nova" panose="020B0504020202020204" pitchFamily="34" charset="0"/>
              </a:rPr>
              <a:t>- Achievement rates at unitary authority and national level presented here are those published by the Department for Education and have not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Achievement rates for Greater Lincolnshire have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using data published by the Department for Education as part of the same release. </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p>
        </p:txBody>
      </p:sp>
      <p:sp>
        <p:nvSpPr>
          <p:cNvPr id="14" name="TextBox 13">
            <a:extLst>
              <a:ext uri="{FF2B5EF4-FFF2-40B4-BE49-F238E27FC236}">
                <a16:creationId xmlns:a16="http://schemas.microsoft.com/office/drawing/2014/main" id="{064348A5-1D48-89EC-CB70-3855358C29C5}"/>
              </a:ext>
            </a:extLst>
          </p:cNvPr>
          <p:cNvSpPr txBox="1"/>
          <p:nvPr/>
        </p:nvSpPr>
        <p:spPr>
          <a:xfrm>
            <a:off x="638750" y="2044515"/>
            <a:ext cx="6932974" cy="276999"/>
          </a:xfrm>
          <a:prstGeom prst="rect">
            <a:avLst/>
          </a:prstGeom>
          <a:noFill/>
        </p:spPr>
        <p:txBody>
          <a:bodyPr wrap="square" rtlCol="0">
            <a:spAutoFit/>
          </a:bodyPr>
          <a:lstStyle/>
          <a:p>
            <a:pPr algn="ctr"/>
            <a:r>
              <a:rPr lang="en-US" sz="1200" dirty="0">
                <a:latin typeface="Arial Nova" panose="020B0504020202020204" pitchFamily="34" charset="0"/>
              </a:rPr>
              <a:t>19 Plus Level 3 Achievement Rates in Education and Training Per 100,000 Population</a:t>
            </a:r>
          </a:p>
        </p:txBody>
      </p:sp>
      <p:sp>
        <p:nvSpPr>
          <p:cNvPr id="9" name="TextBox 8">
            <a:extLst>
              <a:ext uri="{FF2B5EF4-FFF2-40B4-BE49-F238E27FC236}">
                <a16:creationId xmlns:a16="http://schemas.microsoft.com/office/drawing/2014/main" id="{C80F4786-3046-1457-0AE4-959026AF9B25}"/>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36</a:t>
            </a:r>
          </a:p>
        </p:txBody>
      </p:sp>
      <p:pic>
        <p:nvPicPr>
          <p:cNvPr id="15" name="Picture 14">
            <a:extLst>
              <a:ext uri="{FF2B5EF4-FFF2-40B4-BE49-F238E27FC236}">
                <a16:creationId xmlns:a16="http://schemas.microsoft.com/office/drawing/2014/main" id="{8FEF0910-41C3-1F3F-8B0F-1545AEC6C803}"/>
              </a:ext>
            </a:extLst>
          </p:cNvPr>
          <p:cNvPicPr>
            <a:picLocks noChangeAspect="1"/>
          </p:cNvPicPr>
          <p:nvPr/>
        </p:nvPicPr>
        <p:blipFill>
          <a:blip r:embed="rId3"/>
          <a:stretch>
            <a:fillRect/>
          </a:stretch>
        </p:blipFill>
        <p:spPr>
          <a:xfrm>
            <a:off x="265209" y="2315299"/>
            <a:ext cx="7772400" cy="3674037"/>
          </a:xfrm>
          <a:prstGeom prst="rect">
            <a:avLst/>
          </a:prstGeom>
        </p:spPr>
      </p:pic>
    </p:spTree>
    <p:extLst>
      <p:ext uri="{BB962C8B-B14F-4D97-AF65-F5344CB8AC3E}">
        <p14:creationId xmlns:p14="http://schemas.microsoft.com/office/powerpoint/2010/main" val="1054339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ADEECC-19C0-8A67-4F53-0B5745B1DBAB}"/>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8" name="Picture 17">
            <a:extLst>
              <a:ext uri="{FF2B5EF4-FFF2-40B4-BE49-F238E27FC236}">
                <a16:creationId xmlns:a16="http://schemas.microsoft.com/office/drawing/2014/main" id="{65C012FE-0D1B-19B9-C855-4119F4CE6B49}"/>
              </a:ext>
            </a:extLst>
          </p:cNvPr>
          <p:cNvPicPr>
            <a:picLocks noChangeAspect="1"/>
          </p:cNvPicPr>
          <p:nvPr/>
        </p:nvPicPr>
        <p:blipFill rotWithShape="1">
          <a:blip r:embed="rId3"/>
          <a:srcRect l="985" r="44905"/>
          <a:stretch/>
        </p:blipFill>
        <p:spPr>
          <a:xfrm>
            <a:off x="269032" y="2151568"/>
            <a:ext cx="3140483" cy="4394200"/>
          </a:xfrm>
          <a:prstGeom prst="rect">
            <a:avLst/>
          </a:prstGeom>
        </p:spPr>
      </p:pic>
      <p:pic>
        <p:nvPicPr>
          <p:cNvPr id="31" name="Picture 30">
            <a:extLst>
              <a:ext uri="{FF2B5EF4-FFF2-40B4-BE49-F238E27FC236}">
                <a16:creationId xmlns:a16="http://schemas.microsoft.com/office/drawing/2014/main" id="{38C2EBAD-E20C-F515-2EB7-700F2338E2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868" r="48240"/>
          <a:stretch/>
        </p:blipFill>
        <p:spPr>
          <a:xfrm>
            <a:off x="4296168" y="2163872"/>
            <a:ext cx="3846158" cy="4296912"/>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51706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(LEVEL 3) PARTICIPATION BY RESIDENTS </a:t>
            </a:r>
          </a:p>
        </p:txBody>
      </p:sp>
      <p:sp>
        <p:nvSpPr>
          <p:cNvPr id="14" name="TextBox 13">
            <a:extLst>
              <a:ext uri="{FF2B5EF4-FFF2-40B4-BE49-F238E27FC236}">
                <a16:creationId xmlns:a16="http://schemas.microsoft.com/office/drawing/2014/main" id="{BF088C87-66B8-1FBA-887E-4F50DC38CD2D}"/>
              </a:ext>
            </a:extLst>
          </p:cNvPr>
          <p:cNvSpPr txBox="1"/>
          <p:nvPr/>
        </p:nvSpPr>
        <p:spPr>
          <a:xfrm>
            <a:off x="205833" y="1689903"/>
            <a:ext cx="3516583" cy="461665"/>
          </a:xfrm>
          <a:prstGeom prst="rect">
            <a:avLst/>
          </a:prstGeom>
          <a:noFill/>
        </p:spPr>
        <p:txBody>
          <a:bodyPr wrap="square" rtlCol="0">
            <a:spAutoFit/>
          </a:bodyPr>
          <a:lstStyle/>
          <a:p>
            <a:pPr algn="ctr"/>
            <a:r>
              <a:rPr lang="en-US" sz="1200" dirty="0">
                <a:latin typeface="Arial Nova" panose="020B0504020202020204" pitchFamily="34" charset="0"/>
              </a:rPr>
              <a:t>Education &amp; Training participation numbers (Aged 19+) by level, Greater Lincolnshire</a:t>
            </a:r>
          </a:p>
        </p:txBody>
      </p:sp>
      <p:sp>
        <p:nvSpPr>
          <p:cNvPr id="17" name="TextBox 16">
            <a:extLst>
              <a:ext uri="{FF2B5EF4-FFF2-40B4-BE49-F238E27FC236}">
                <a16:creationId xmlns:a16="http://schemas.microsoft.com/office/drawing/2014/main" id="{7F706154-7DA9-1D16-2615-1EEA9B6D79B7}"/>
              </a:ext>
            </a:extLst>
          </p:cNvPr>
          <p:cNvSpPr txBox="1"/>
          <p:nvPr/>
        </p:nvSpPr>
        <p:spPr>
          <a:xfrm>
            <a:off x="4496410" y="1702207"/>
            <a:ext cx="3516583" cy="461665"/>
          </a:xfrm>
          <a:prstGeom prst="rect">
            <a:avLst/>
          </a:prstGeom>
          <a:noFill/>
        </p:spPr>
        <p:txBody>
          <a:bodyPr wrap="square" rtlCol="0">
            <a:spAutoFit/>
          </a:bodyPr>
          <a:lstStyle/>
          <a:p>
            <a:pPr algn="ctr"/>
            <a:r>
              <a:rPr lang="en-US" sz="1200" dirty="0">
                <a:latin typeface="Arial Nova" panose="020B0504020202020204" pitchFamily="34" charset="0"/>
              </a:rPr>
              <a:t>Education &amp; Training participation numbers (Aged 19+) by level, England</a:t>
            </a:r>
          </a:p>
        </p:txBody>
      </p:sp>
      <p:cxnSp>
        <p:nvCxnSpPr>
          <p:cNvPr id="7" name="Straight Connector 6">
            <a:extLst>
              <a:ext uri="{FF2B5EF4-FFF2-40B4-BE49-F238E27FC236}">
                <a16:creationId xmlns:a16="http://schemas.microsoft.com/office/drawing/2014/main" id="{3A4F5DB5-6332-1C3C-FDAE-38BEBA2D138A}"/>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387DDB-3B12-7235-ABFF-4125A0546E7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0A1F3D3-4ED8-8176-23D6-35657EF37A95}"/>
              </a:ext>
            </a:extLst>
          </p:cNvPr>
          <p:cNvSpPr/>
          <p:nvPr/>
        </p:nvSpPr>
        <p:spPr>
          <a:xfrm>
            <a:off x="8094416" y="1513705"/>
            <a:ext cx="3828551" cy="5072993"/>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TextBox 19">
            <a:extLst>
              <a:ext uri="{FF2B5EF4-FFF2-40B4-BE49-F238E27FC236}">
                <a16:creationId xmlns:a16="http://schemas.microsoft.com/office/drawing/2014/main" id="{1D76A4AB-26E2-7CC8-B51F-BAB96AD3D04A}"/>
              </a:ext>
            </a:extLst>
          </p:cNvPr>
          <p:cNvSpPr txBox="1"/>
          <p:nvPr/>
        </p:nvSpPr>
        <p:spPr>
          <a:xfrm>
            <a:off x="739482" y="2755275"/>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10%</a:t>
            </a:r>
          </a:p>
        </p:txBody>
      </p:sp>
      <p:sp>
        <p:nvSpPr>
          <p:cNvPr id="21" name="TextBox 20">
            <a:extLst>
              <a:ext uri="{FF2B5EF4-FFF2-40B4-BE49-F238E27FC236}">
                <a16:creationId xmlns:a16="http://schemas.microsoft.com/office/drawing/2014/main" id="{AF41562C-E48D-AEAC-922C-37F07403D1E6}"/>
              </a:ext>
            </a:extLst>
          </p:cNvPr>
          <p:cNvSpPr txBox="1"/>
          <p:nvPr/>
        </p:nvSpPr>
        <p:spPr>
          <a:xfrm>
            <a:off x="2864506" y="3546586"/>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9%</a:t>
            </a:r>
          </a:p>
        </p:txBody>
      </p:sp>
      <p:sp>
        <p:nvSpPr>
          <p:cNvPr id="6" name="TextBox 5">
            <a:extLst>
              <a:ext uri="{FF2B5EF4-FFF2-40B4-BE49-F238E27FC236}">
                <a16:creationId xmlns:a16="http://schemas.microsoft.com/office/drawing/2014/main" id="{445B59D3-3C18-0240-7194-260777A9790D}"/>
              </a:ext>
            </a:extLst>
          </p:cNvPr>
          <p:cNvSpPr txBox="1"/>
          <p:nvPr/>
        </p:nvSpPr>
        <p:spPr>
          <a:xfrm>
            <a:off x="8090587" y="1602732"/>
            <a:ext cx="3828551" cy="4770730"/>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In terms of Education and Training participation numbers at Level 3 as a proportion of all levels then in Greater Lincolnshire this has fallen from 10 per cent to 9 per cent between 2016/17 and 2022/23. Over the same period level 2 has increased its proportional share of participation from 38 per cent to 47 per cent. We see similar trends at the national level but certainly the increased proportional share of participation at Level 2 over time in Greater Lincolnshire is much more significant than that seen nationally.</a:t>
            </a:r>
          </a:p>
          <a:p>
            <a:pPr>
              <a:lnSpc>
                <a:spcPct val="114000"/>
              </a:lnSpc>
              <a:spcAft>
                <a:spcPts val="600"/>
              </a:spcAft>
            </a:pPr>
            <a:r>
              <a:rPr lang="en-US" sz="1200" dirty="0">
                <a:latin typeface="Arial Nova" panose="020B0504020202020204" pitchFamily="34" charset="0"/>
              </a:rPr>
              <a:t> </a:t>
            </a:r>
          </a:p>
          <a:p>
            <a:pPr>
              <a:lnSpc>
                <a:spcPct val="114000"/>
              </a:lnSpc>
            </a:pPr>
            <a:r>
              <a:rPr lang="en-US" sz="1200" b="1" dirty="0">
                <a:latin typeface="Arial Nova" panose="020B0504020202020204" pitchFamily="34" charset="0"/>
              </a:rPr>
              <a:t>Notes:</a:t>
            </a:r>
            <a:endParaRPr lang="en-US" sz="1200" dirty="0">
              <a:latin typeface="Arial Nova" panose="020B0504020202020204" pitchFamily="34" charset="0"/>
            </a:endParaRPr>
          </a:p>
          <a:p>
            <a:pPr>
              <a:lnSpc>
                <a:spcPct val="114000"/>
              </a:lnSpc>
              <a:spcAft>
                <a:spcPts val="600"/>
              </a:spcAft>
            </a:pPr>
            <a:r>
              <a:rPr lang="en-US" sz="1200" dirty="0">
                <a:latin typeface="Arial Nova" panose="020B0504020202020204" pitchFamily="34" charset="0"/>
              </a:rPr>
              <a:t>- Total participation numbers (i.e., the sum of the various levels) shown in the charts will be higher than the totals published by the Department for Education. This is because learners in some cases will be studying across multiple subjects at various levels. Proportions shown and discussed in the text are based on the totals shown in the charts.</a:t>
            </a:r>
          </a:p>
          <a:p>
            <a:pPr>
              <a:lnSpc>
                <a:spcPct val="114000"/>
              </a:lnSpc>
              <a:spcAft>
                <a:spcPts val="600"/>
              </a:spcAft>
            </a:pPr>
            <a:endParaRPr lang="en-US" sz="1200" dirty="0">
              <a:latin typeface="Arial Nova" panose="020B0504020202020204" pitchFamily="34" charset="0"/>
            </a:endParaRP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8" name="TextBox 7">
            <a:extLst>
              <a:ext uri="{FF2B5EF4-FFF2-40B4-BE49-F238E27FC236}">
                <a16:creationId xmlns:a16="http://schemas.microsoft.com/office/drawing/2014/main" id="{070C8724-0D0A-7975-BB7D-45C170336968}"/>
              </a:ext>
            </a:extLst>
          </p:cNvPr>
          <p:cNvSpPr txBox="1"/>
          <p:nvPr/>
        </p:nvSpPr>
        <p:spPr>
          <a:xfrm>
            <a:off x="751920" y="3596864"/>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38%</a:t>
            </a:r>
          </a:p>
        </p:txBody>
      </p:sp>
      <p:sp>
        <p:nvSpPr>
          <p:cNvPr id="10" name="TextBox 9">
            <a:extLst>
              <a:ext uri="{FF2B5EF4-FFF2-40B4-BE49-F238E27FC236}">
                <a16:creationId xmlns:a16="http://schemas.microsoft.com/office/drawing/2014/main" id="{2D42474D-C6F9-391E-B994-FCC647C51B77}"/>
              </a:ext>
            </a:extLst>
          </p:cNvPr>
          <p:cNvSpPr txBox="1"/>
          <p:nvPr/>
        </p:nvSpPr>
        <p:spPr>
          <a:xfrm>
            <a:off x="2815902" y="4338187"/>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47%</a:t>
            </a:r>
          </a:p>
        </p:txBody>
      </p:sp>
      <p:sp>
        <p:nvSpPr>
          <p:cNvPr id="11" name="TextBox 10">
            <a:extLst>
              <a:ext uri="{FF2B5EF4-FFF2-40B4-BE49-F238E27FC236}">
                <a16:creationId xmlns:a16="http://schemas.microsoft.com/office/drawing/2014/main" id="{0DDBA720-3455-63F5-A88C-0266F508D3E2}"/>
              </a:ext>
            </a:extLst>
          </p:cNvPr>
          <p:cNvSpPr txBox="1"/>
          <p:nvPr/>
        </p:nvSpPr>
        <p:spPr>
          <a:xfrm>
            <a:off x="4580026" y="2815597"/>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11%</a:t>
            </a:r>
          </a:p>
        </p:txBody>
      </p:sp>
      <p:sp>
        <p:nvSpPr>
          <p:cNvPr id="12" name="TextBox 11">
            <a:extLst>
              <a:ext uri="{FF2B5EF4-FFF2-40B4-BE49-F238E27FC236}">
                <a16:creationId xmlns:a16="http://schemas.microsoft.com/office/drawing/2014/main" id="{6A4FDFA1-70E1-D58B-8BD9-7F87CE614EF2}"/>
              </a:ext>
            </a:extLst>
          </p:cNvPr>
          <p:cNvSpPr txBox="1"/>
          <p:nvPr/>
        </p:nvSpPr>
        <p:spPr>
          <a:xfrm>
            <a:off x="6884708" y="3476349"/>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10%</a:t>
            </a:r>
          </a:p>
        </p:txBody>
      </p:sp>
      <p:sp>
        <p:nvSpPr>
          <p:cNvPr id="16" name="TextBox 15">
            <a:extLst>
              <a:ext uri="{FF2B5EF4-FFF2-40B4-BE49-F238E27FC236}">
                <a16:creationId xmlns:a16="http://schemas.microsoft.com/office/drawing/2014/main" id="{48ECF377-3152-5A57-90EC-6AC91B279071}"/>
              </a:ext>
            </a:extLst>
          </p:cNvPr>
          <p:cNvSpPr txBox="1"/>
          <p:nvPr/>
        </p:nvSpPr>
        <p:spPr>
          <a:xfrm>
            <a:off x="4591662" y="3651670"/>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33%</a:t>
            </a:r>
          </a:p>
        </p:txBody>
      </p:sp>
      <p:sp>
        <p:nvSpPr>
          <p:cNvPr id="24" name="TextBox 23">
            <a:extLst>
              <a:ext uri="{FF2B5EF4-FFF2-40B4-BE49-F238E27FC236}">
                <a16:creationId xmlns:a16="http://schemas.microsoft.com/office/drawing/2014/main" id="{166F1787-69E8-2746-1620-D1EDCAE60BE9}"/>
              </a:ext>
            </a:extLst>
          </p:cNvPr>
          <p:cNvSpPr txBox="1"/>
          <p:nvPr/>
        </p:nvSpPr>
        <p:spPr>
          <a:xfrm>
            <a:off x="6884708" y="4141860"/>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35%</a:t>
            </a:r>
          </a:p>
        </p:txBody>
      </p:sp>
      <p:pic>
        <p:nvPicPr>
          <p:cNvPr id="30" name="Picture 29">
            <a:extLst>
              <a:ext uri="{FF2B5EF4-FFF2-40B4-BE49-F238E27FC236}">
                <a16:creationId xmlns:a16="http://schemas.microsoft.com/office/drawing/2014/main" id="{E83DE995-6667-D56D-5109-4D3AA6C517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4586" t="15035" r="16184" b="26209"/>
          <a:stretch/>
        </p:blipFill>
        <p:spPr>
          <a:xfrm>
            <a:off x="3411430" y="3255355"/>
            <a:ext cx="1116063" cy="2581864"/>
          </a:xfrm>
          <a:prstGeom prst="rect">
            <a:avLst/>
          </a:prstGeom>
        </p:spPr>
      </p:pic>
      <p:sp>
        <p:nvSpPr>
          <p:cNvPr id="3" name="TextBox 2">
            <a:extLst>
              <a:ext uri="{FF2B5EF4-FFF2-40B4-BE49-F238E27FC236}">
                <a16:creationId xmlns:a16="http://schemas.microsoft.com/office/drawing/2014/main" id="{B7C55585-063D-E1BB-428A-9D0E85B89504}"/>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37</a:t>
            </a:r>
          </a:p>
        </p:txBody>
      </p:sp>
    </p:spTree>
    <p:extLst>
      <p:ext uri="{BB962C8B-B14F-4D97-AF65-F5344CB8AC3E}">
        <p14:creationId xmlns:p14="http://schemas.microsoft.com/office/powerpoint/2010/main" val="352409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770B18-AB47-47DF-2CBE-D12EC24876C9}"/>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6" name="Picture 25">
            <a:extLst>
              <a:ext uri="{FF2B5EF4-FFF2-40B4-BE49-F238E27FC236}">
                <a16:creationId xmlns:a16="http://schemas.microsoft.com/office/drawing/2014/main" id="{D6BC7E68-4284-AE4E-8EF0-C77719B141A5}"/>
              </a:ext>
            </a:extLst>
          </p:cNvPr>
          <p:cNvPicPr>
            <a:picLocks noChangeAspect="1"/>
          </p:cNvPicPr>
          <p:nvPr/>
        </p:nvPicPr>
        <p:blipFill>
          <a:blip r:embed="rId3"/>
          <a:stretch>
            <a:fillRect/>
          </a:stretch>
        </p:blipFill>
        <p:spPr>
          <a:xfrm>
            <a:off x="278690" y="4635039"/>
            <a:ext cx="7772400" cy="1951659"/>
          </a:xfrm>
          <a:prstGeom prst="rect">
            <a:avLst/>
          </a:prstGeom>
        </p:spPr>
      </p:pic>
      <p:pic>
        <p:nvPicPr>
          <p:cNvPr id="25" name="Picture 24">
            <a:extLst>
              <a:ext uri="{FF2B5EF4-FFF2-40B4-BE49-F238E27FC236}">
                <a16:creationId xmlns:a16="http://schemas.microsoft.com/office/drawing/2014/main" id="{B0CE3157-5FD7-CE45-EAFA-4ED9472DA063}"/>
              </a:ext>
            </a:extLst>
          </p:cNvPr>
          <p:cNvPicPr>
            <a:picLocks noChangeAspect="1"/>
          </p:cNvPicPr>
          <p:nvPr/>
        </p:nvPicPr>
        <p:blipFill>
          <a:blip r:embed="rId4"/>
          <a:stretch>
            <a:fillRect/>
          </a:stretch>
        </p:blipFill>
        <p:spPr>
          <a:xfrm>
            <a:off x="4108450" y="1905493"/>
            <a:ext cx="3975100" cy="2349500"/>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8840"/>
            <a:ext cx="11657757" cy="962371"/>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51706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COMMUNITY LEARNING PARTICIPATION BY RESIDENTS </a:t>
            </a:r>
          </a:p>
        </p:txBody>
      </p:sp>
      <p:sp>
        <p:nvSpPr>
          <p:cNvPr id="14" name="TextBox 13">
            <a:extLst>
              <a:ext uri="{FF2B5EF4-FFF2-40B4-BE49-F238E27FC236}">
                <a16:creationId xmlns:a16="http://schemas.microsoft.com/office/drawing/2014/main" id="{BF088C87-66B8-1FBA-887E-4F50DC38CD2D}"/>
              </a:ext>
            </a:extLst>
          </p:cNvPr>
          <p:cNvSpPr txBox="1"/>
          <p:nvPr/>
        </p:nvSpPr>
        <p:spPr>
          <a:xfrm>
            <a:off x="450907" y="1547149"/>
            <a:ext cx="3470644" cy="461665"/>
          </a:xfrm>
          <a:prstGeom prst="rect">
            <a:avLst/>
          </a:prstGeom>
          <a:noFill/>
        </p:spPr>
        <p:txBody>
          <a:bodyPr wrap="square" rtlCol="0">
            <a:spAutoFit/>
          </a:bodyPr>
          <a:lstStyle/>
          <a:p>
            <a:pPr algn="ctr"/>
            <a:r>
              <a:rPr lang="en-US" sz="1200" dirty="0">
                <a:latin typeface="Arial Nova" panose="020B0504020202020204" pitchFamily="34" charset="0"/>
              </a:rPr>
              <a:t>Community Learning participation numbers (Aged 19+) in Greater Lincolnshire</a:t>
            </a:r>
          </a:p>
        </p:txBody>
      </p:sp>
      <p:cxnSp>
        <p:nvCxnSpPr>
          <p:cNvPr id="6" name="Straight Connector 5">
            <a:extLst>
              <a:ext uri="{FF2B5EF4-FFF2-40B4-BE49-F238E27FC236}">
                <a16:creationId xmlns:a16="http://schemas.microsoft.com/office/drawing/2014/main" id="{EC58D1EC-D9BA-17AC-DAFD-2FA8EA20F2CF}"/>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EF8709-17DB-6B1C-7091-FF4554F8AFAE}"/>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ADBEDA9-82C6-ED94-6628-05AF2AEB61CA}"/>
              </a:ext>
            </a:extLst>
          </p:cNvPr>
          <p:cNvSpPr/>
          <p:nvPr/>
        </p:nvSpPr>
        <p:spPr>
          <a:xfrm>
            <a:off x="8094416" y="1520241"/>
            <a:ext cx="3828551" cy="5066457"/>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TextBox 18">
            <a:extLst>
              <a:ext uri="{FF2B5EF4-FFF2-40B4-BE49-F238E27FC236}">
                <a16:creationId xmlns:a16="http://schemas.microsoft.com/office/drawing/2014/main" id="{8CF562EE-EC98-C1A4-9FFC-490142BECAC8}"/>
              </a:ext>
            </a:extLst>
          </p:cNvPr>
          <p:cNvSpPr txBox="1"/>
          <p:nvPr/>
        </p:nvSpPr>
        <p:spPr>
          <a:xfrm>
            <a:off x="4401056" y="1539006"/>
            <a:ext cx="3389888" cy="461665"/>
          </a:xfrm>
          <a:prstGeom prst="rect">
            <a:avLst/>
          </a:prstGeom>
          <a:noFill/>
        </p:spPr>
        <p:txBody>
          <a:bodyPr wrap="square" rtlCol="0">
            <a:spAutoFit/>
          </a:bodyPr>
          <a:lstStyle/>
          <a:p>
            <a:pPr algn="ctr"/>
            <a:r>
              <a:rPr lang="en-US" sz="1200" dirty="0">
                <a:latin typeface="Arial Nova" panose="020B0504020202020204" pitchFamily="34" charset="0"/>
              </a:rPr>
              <a:t>Community Learning participation numbers (Aged 19+) per 1,000 population aged 19-64</a:t>
            </a:r>
          </a:p>
        </p:txBody>
      </p:sp>
      <p:sp>
        <p:nvSpPr>
          <p:cNvPr id="24" name="TextBox 23">
            <a:extLst>
              <a:ext uri="{FF2B5EF4-FFF2-40B4-BE49-F238E27FC236}">
                <a16:creationId xmlns:a16="http://schemas.microsoft.com/office/drawing/2014/main" id="{07FF6B45-426E-5C44-8E4E-D09BF3F9D118}"/>
              </a:ext>
            </a:extLst>
          </p:cNvPr>
          <p:cNvSpPr txBox="1"/>
          <p:nvPr/>
        </p:nvSpPr>
        <p:spPr>
          <a:xfrm>
            <a:off x="8094416" y="1518777"/>
            <a:ext cx="3828551" cy="5037854"/>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Considering the long-term funding freeze of Community Learning, participation in Greater Lincolnshire remains a real strength despite a fall in numbers over time. Locally, participation numbers hit a historic low in 2020/21 but they have bounced back since then (stronger than nationally) with significant increases in participation numbers in 2021/22 and 2022/23. In terms of participation numbers per 1,000 population aged 19-64 then Lincolnshire outperforms the national rate by some margin.</a:t>
            </a:r>
          </a:p>
          <a:p>
            <a:pPr>
              <a:lnSpc>
                <a:spcPct val="114000"/>
              </a:lnSpc>
            </a:pPr>
            <a:r>
              <a:rPr lang="en-US" sz="1200" b="1" dirty="0">
                <a:latin typeface="Arial Nova" panose="020B0504020202020204" pitchFamily="34" charset="0"/>
              </a:rPr>
              <a:t>Questions:</a:t>
            </a:r>
          </a:p>
          <a:p>
            <a:pPr>
              <a:lnSpc>
                <a:spcPct val="114000"/>
              </a:lnSpc>
              <a:spcAft>
                <a:spcPts val="300"/>
              </a:spcAft>
            </a:pPr>
            <a:r>
              <a:rPr lang="en-US" sz="1200" dirty="0">
                <a:latin typeface="Arial Nova" panose="020B0504020202020204" pitchFamily="34" charset="0"/>
              </a:rPr>
              <a:t>- How much of a pathway into Level 3 qualifications does Community Learning provide and is there scope to increase its importance as a pathway in Greater Lincolnshire?</a:t>
            </a:r>
          </a:p>
          <a:p>
            <a:pPr>
              <a:lnSpc>
                <a:spcPct val="114000"/>
              </a:lnSpc>
            </a:pPr>
            <a:r>
              <a:rPr lang="en-US" sz="1200" b="1" dirty="0">
                <a:latin typeface="Arial Nova" panose="020B0504020202020204" pitchFamily="34" charset="0"/>
              </a:rPr>
              <a:t>Notes:</a:t>
            </a:r>
            <a:endParaRPr lang="en-US" sz="1200" dirty="0">
              <a:latin typeface="Arial Nova" panose="020B0504020202020204" pitchFamily="34" charset="0"/>
            </a:endParaRPr>
          </a:p>
          <a:p>
            <a:pPr>
              <a:lnSpc>
                <a:spcPct val="114000"/>
              </a:lnSpc>
            </a:pPr>
            <a:r>
              <a:rPr lang="en-US" sz="1200" dirty="0">
                <a:latin typeface="Arial Nova" panose="020B0504020202020204" pitchFamily="34" charset="0"/>
              </a:rPr>
              <a:t>- Community Learning covers a range of non-formal courses to promote civic engagement and community development.</a:t>
            </a:r>
          </a:p>
          <a:p>
            <a:pPr>
              <a:lnSpc>
                <a:spcPct val="114000"/>
              </a:lnSpc>
              <a:spcAft>
                <a:spcPts val="300"/>
              </a:spcAft>
            </a:pPr>
            <a:r>
              <a:rPr lang="en-US" sz="1200" dirty="0">
                <a:latin typeface="Arial Nova" panose="020B0504020202020204" pitchFamily="34" charset="0"/>
              </a:rPr>
              <a:t>- Community Learning funding allocations have not increased for at least ten years, impacting on the local learning provider offer in terms of breadth and depth.</a:t>
            </a: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15" name="TextBox 14">
            <a:extLst>
              <a:ext uri="{FF2B5EF4-FFF2-40B4-BE49-F238E27FC236}">
                <a16:creationId xmlns:a16="http://schemas.microsoft.com/office/drawing/2014/main" id="{5B86DE59-671A-413C-B9E8-F578CFAD6660}"/>
              </a:ext>
            </a:extLst>
          </p:cNvPr>
          <p:cNvSpPr txBox="1"/>
          <p:nvPr/>
        </p:nvSpPr>
        <p:spPr>
          <a:xfrm>
            <a:off x="1059453" y="4443067"/>
            <a:ext cx="6210875" cy="276999"/>
          </a:xfrm>
          <a:prstGeom prst="rect">
            <a:avLst/>
          </a:prstGeom>
          <a:noFill/>
        </p:spPr>
        <p:txBody>
          <a:bodyPr wrap="square" rtlCol="0">
            <a:spAutoFit/>
          </a:bodyPr>
          <a:lstStyle/>
          <a:p>
            <a:pPr algn="ctr"/>
            <a:r>
              <a:rPr lang="en-US" sz="1200" dirty="0">
                <a:latin typeface="Arial Nova" panose="020B0504020202020204" pitchFamily="34" charset="0"/>
              </a:rPr>
              <a:t>Index of Community Learning participation numbers (Aged 19+), 2016/17=100</a:t>
            </a:r>
          </a:p>
        </p:txBody>
      </p:sp>
      <p:sp>
        <p:nvSpPr>
          <p:cNvPr id="3" name="TextBox 2">
            <a:extLst>
              <a:ext uri="{FF2B5EF4-FFF2-40B4-BE49-F238E27FC236}">
                <a16:creationId xmlns:a16="http://schemas.microsoft.com/office/drawing/2014/main" id="{11371B9F-89EA-D20B-E0E5-15EB150EA564}"/>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38</a:t>
            </a:r>
          </a:p>
        </p:txBody>
      </p:sp>
      <p:pic>
        <p:nvPicPr>
          <p:cNvPr id="23" name="Picture 22">
            <a:extLst>
              <a:ext uri="{FF2B5EF4-FFF2-40B4-BE49-F238E27FC236}">
                <a16:creationId xmlns:a16="http://schemas.microsoft.com/office/drawing/2014/main" id="{2E55F96A-6190-727F-1DDB-FFAF6C62E80E}"/>
              </a:ext>
            </a:extLst>
          </p:cNvPr>
          <p:cNvPicPr>
            <a:picLocks noChangeAspect="1"/>
          </p:cNvPicPr>
          <p:nvPr/>
        </p:nvPicPr>
        <p:blipFill>
          <a:blip r:embed="rId5"/>
          <a:stretch>
            <a:fillRect/>
          </a:stretch>
        </p:blipFill>
        <p:spPr>
          <a:xfrm>
            <a:off x="269033" y="1940539"/>
            <a:ext cx="3784600" cy="2171700"/>
          </a:xfrm>
          <a:prstGeom prst="rect">
            <a:avLst/>
          </a:prstGeom>
        </p:spPr>
      </p:pic>
    </p:spTree>
    <p:extLst>
      <p:ext uri="{BB962C8B-B14F-4D97-AF65-F5344CB8AC3E}">
        <p14:creationId xmlns:p14="http://schemas.microsoft.com/office/powerpoint/2010/main" val="158868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3B0087-83D7-E3FE-4511-30F142E1F50D}"/>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5" name="Picture 14">
            <a:extLst>
              <a:ext uri="{FF2B5EF4-FFF2-40B4-BE49-F238E27FC236}">
                <a16:creationId xmlns:a16="http://schemas.microsoft.com/office/drawing/2014/main" id="{91E220F7-6602-6C61-06B4-30AF4F5AFE05}"/>
              </a:ext>
            </a:extLst>
          </p:cNvPr>
          <p:cNvPicPr>
            <a:picLocks noChangeAspect="1"/>
          </p:cNvPicPr>
          <p:nvPr/>
        </p:nvPicPr>
        <p:blipFill>
          <a:blip r:embed="rId3"/>
          <a:stretch>
            <a:fillRect/>
          </a:stretch>
        </p:blipFill>
        <p:spPr>
          <a:xfrm>
            <a:off x="265209" y="2421966"/>
            <a:ext cx="7772400" cy="3669151"/>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6"/>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65209" y="955770"/>
            <a:ext cx="1148433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COMMUNITY LEARNING ACHIEVEMENT RATES</a:t>
            </a:r>
          </a:p>
        </p:txBody>
      </p:sp>
      <p:cxnSp>
        <p:nvCxnSpPr>
          <p:cNvPr id="17" name="Straight Connector 16">
            <a:extLst>
              <a:ext uri="{FF2B5EF4-FFF2-40B4-BE49-F238E27FC236}">
                <a16:creationId xmlns:a16="http://schemas.microsoft.com/office/drawing/2014/main" id="{BC9B8B3E-19B5-2C7B-0F53-66DA8D765DF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365774-1B10-6C08-A813-F63E4BA125CF}"/>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92D404C-685F-2654-A1EF-A9F0B233273B}"/>
              </a:ext>
            </a:extLst>
          </p:cNvPr>
          <p:cNvSpPr/>
          <p:nvPr/>
        </p:nvSpPr>
        <p:spPr>
          <a:xfrm>
            <a:off x="8094416" y="1513706"/>
            <a:ext cx="3828551" cy="507299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7B46D5D3-8738-6E1C-5CD9-CB30D0D1C85F}"/>
              </a:ext>
            </a:extLst>
          </p:cNvPr>
          <p:cNvSpPr/>
          <p:nvPr/>
        </p:nvSpPr>
        <p:spPr>
          <a:xfrm>
            <a:off x="8079830" y="1679842"/>
            <a:ext cx="3843137" cy="28017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Greater Lincolnshire’s Community Learning achievement rates have been above the national rate since 2017/18, but in later years that positive gap in performance has narrowed. This has been driven by declining achievement rates across North East Lincolnshire and lower overall achievement rates in North Lincolnshire. </a:t>
            </a:r>
          </a:p>
          <a:p>
            <a:pPr>
              <a:lnSpc>
                <a:spcPct val="114000"/>
              </a:lnSpc>
              <a:spcAft>
                <a:spcPts val="600"/>
              </a:spcAft>
            </a:pPr>
            <a:r>
              <a:rPr lang="en-US" sz="1200" dirty="0">
                <a:solidFill>
                  <a:schemeClr val="tx1"/>
                </a:solidFill>
                <a:latin typeface="Arial Nova" panose="020B0504020202020204" pitchFamily="34" charset="0"/>
              </a:rPr>
              <a:t>Achievement rates in both North East Lincolnshire and North Lincolnshire are currently below the national rate with only Lincolnshire having a higher than national achievement rate, something it has maintained consistently since at least 2017/18.</a:t>
            </a:r>
          </a:p>
          <a:p>
            <a:pPr>
              <a:lnSpc>
                <a:spcPct val="114000"/>
              </a:lnSpc>
            </a:pPr>
            <a:r>
              <a:rPr lang="en-US" sz="1200" b="1" dirty="0">
                <a:solidFill>
                  <a:schemeClr val="tx1"/>
                </a:solidFill>
                <a:latin typeface="Arial Nova" panose="020B0504020202020204" pitchFamily="34" charset="0"/>
              </a:rPr>
              <a:t>Note: </a:t>
            </a:r>
          </a:p>
          <a:p>
            <a:pPr>
              <a:lnSpc>
                <a:spcPct val="114000"/>
              </a:lnSpc>
              <a:spcAft>
                <a:spcPts val="1200"/>
              </a:spcAft>
            </a:pPr>
            <a:r>
              <a:rPr lang="en-US" sz="1200" dirty="0">
                <a:solidFill>
                  <a:schemeClr val="tx1"/>
                </a:solidFill>
                <a:latin typeface="Arial Nova" panose="020B0504020202020204" pitchFamily="34" charset="0"/>
              </a:rPr>
              <a:t>- Achievement rates at unitary authority and national level presented here are those published by the Department for Education and have not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Achievement rates for Greater Lincolnshire have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using data published by the Department for Education as part of the same release. </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p>
        </p:txBody>
      </p:sp>
      <p:sp>
        <p:nvSpPr>
          <p:cNvPr id="14" name="TextBox 13">
            <a:extLst>
              <a:ext uri="{FF2B5EF4-FFF2-40B4-BE49-F238E27FC236}">
                <a16:creationId xmlns:a16="http://schemas.microsoft.com/office/drawing/2014/main" id="{064348A5-1D48-89EC-CB70-3855358C29C5}"/>
              </a:ext>
            </a:extLst>
          </p:cNvPr>
          <p:cNvSpPr txBox="1"/>
          <p:nvPr/>
        </p:nvSpPr>
        <p:spPr>
          <a:xfrm>
            <a:off x="638750" y="2210955"/>
            <a:ext cx="6932974" cy="276999"/>
          </a:xfrm>
          <a:prstGeom prst="rect">
            <a:avLst/>
          </a:prstGeom>
          <a:noFill/>
        </p:spPr>
        <p:txBody>
          <a:bodyPr wrap="square" rtlCol="0">
            <a:spAutoFit/>
          </a:bodyPr>
          <a:lstStyle/>
          <a:p>
            <a:pPr algn="ctr"/>
            <a:r>
              <a:rPr lang="en-US" sz="1200" dirty="0">
                <a:latin typeface="Arial Nova" panose="020B0504020202020204" pitchFamily="34" charset="0"/>
              </a:rPr>
              <a:t>19 Plus Achievement Rates in Community Learning Per 100,000 Population</a:t>
            </a:r>
          </a:p>
        </p:txBody>
      </p:sp>
      <p:sp>
        <p:nvSpPr>
          <p:cNvPr id="7" name="TextBox 6">
            <a:extLst>
              <a:ext uri="{FF2B5EF4-FFF2-40B4-BE49-F238E27FC236}">
                <a16:creationId xmlns:a16="http://schemas.microsoft.com/office/drawing/2014/main" id="{E049A73C-F36D-38D1-B162-AC713F3EAA74}"/>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39</a:t>
            </a:r>
          </a:p>
        </p:txBody>
      </p:sp>
    </p:spTree>
    <p:extLst>
      <p:ext uri="{BB962C8B-B14F-4D97-AF65-F5344CB8AC3E}">
        <p14:creationId xmlns:p14="http://schemas.microsoft.com/office/powerpoint/2010/main" val="254300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75D27-58E0-28D2-789D-AA56540552D0}"/>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5F220DC8-FAC3-815B-64F9-DD1E5D00B600}"/>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2" y="958467"/>
            <a:ext cx="3514376"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INTRODUCTION</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947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9076A5-772F-E215-1595-251931C423F4}"/>
              </a:ext>
            </a:extLst>
          </p:cNvPr>
          <p:cNvSpPr txBox="1"/>
          <p:nvPr/>
        </p:nvSpPr>
        <p:spPr>
          <a:xfrm>
            <a:off x="269033" y="2213226"/>
            <a:ext cx="7741111" cy="3252429"/>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This report was commissioned by Lincolnshire County Council with the aim of developing and presenting an up-to-date evidence base for the Level 3 qualification landscape for adults across Greater Lincolnshire (the area made up of Lincolnshire, North East Lincolnshire, and North Lincolnshire). The report is structured through an application of our Local Skills Ecosystem approach, providing extensive innovative data analysis. In addition to an explanation of our method, approach and a short summary, this document is split into three sections as follows:</a:t>
            </a:r>
          </a:p>
          <a:p>
            <a:pPr marL="228600" indent="-228600">
              <a:lnSpc>
                <a:spcPct val="114000"/>
              </a:lnSpc>
              <a:spcAft>
                <a:spcPts val="600"/>
              </a:spcAft>
              <a:buFont typeface="+mj-lt"/>
              <a:buAutoNum type="arabicPeriod"/>
            </a:pPr>
            <a:r>
              <a:rPr lang="en-US" sz="1200" b="1" dirty="0">
                <a:latin typeface="Arial Nova" panose="020B0504020202020204" pitchFamily="34" charset="0"/>
              </a:rPr>
              <a:t>Skills Infrastructure – Level 3 provision across Greater Lincolnshire </a:t>
            </a:r>
            <a:r>
              <a:rPr lang="en-US" sz="1200" dirty="0">
                <a:latin typeface="Arial Nova" panose="020B0504020202020204" pitchFamily="34" charset="0"/>
              </a:rPr>
              <a:t>-</a:t>
            </a:r>
            <a:r>
              <a:rPr lang="en-US" sz="1200" b="1" dirty="0">
                <a:latin typeface="Arial Nova" panose="020B0504020202020204" pitchFamily="34" charset="0"/>
              </a:rPr>
              <a:t> </a:t>
            </a:r>
            <a:r>
              <a:rPr lang="en-US" sz="1200" dirty="0">
                <a:latin typeface="Arial Nova" panose="020B0504020202020204" pitchFamily="34" charset="0"/>
              </a:rPr>
              <a:t>with a focus on Greater Lincolnshire based providers, funding allocations and primary Level 3 pathways such as Advanced Apprenticeships.</a:t>
            </a:r>
          </a:p>
          <a:p>
            <a:pPr marL="228600" indent="-228600">
              <a:lnSpc>
                <a:spcPct val="114000"/>
              </a:lnSpc>
              <a:spcAft>
                <a:spcPts val="600"/>
              </a:spcAft>
              <a:buFont typeface="+mj-lt"/>
              <a:buAutoNum type="arabicPeriod"/>
            </a:pPr>
            <a:r>
              <a:rPr lang="en-US" sz="1200" b="1" dirty="0">
                <a:latin typeface="Arial Nova" panose="020B0504020202020204" pitchFamily="34" charset="0"/>
              </a:rPr>
              <a:t>People – Level 3 qualifications amongst the resident population and associated pathways </a:t>
            </a:r>
            <a:r>
              <a:rPr lang="en-US" sz="1200" dirty="0">
                <a:latin typeface="Arial Nova" panose="020B0504020202020204" pitchFamily="34" charset="0"/>
              </a:rPr>
              <a:t>– an analysis of Greater Lincolnshire learner demand for the main Level 3 provision, and changes in qualifications held and attainment at Level 3 over the last decade.</a:t>
            </a:r>
          </a:p>
          <a:p>
            <a:pPr marL="228600" indent="-228600">
              <a:lnSpc>
                <a:spcPct val="114000"/>
              </a:lnSpc>
              <a:spcAft>
                <a:spcPts val="600"/>
              </a:spcAft>
              <a:buFont typeface="+mj-lt"/>
              <a:buAutoNum type="arabicPeriod"/>
            </a:pPr>
            <a:r>
              <a:rPr lang="en-US" sz="1200" b="1" dirty="0">
                <a:latin typeface="Arial Nova" panose="020B0504020202020204" pitchFamily="34" charset="0"/>
              </a:rPr>
              <a:t>Employers – Demand for Level 3 qualifications </a:t>
            </a:r>
            <a:r>
              <a:rPr lang="en-US" sz="1200" dirty="0">
                <a:latin typeface="Arial Nova" panose="020B0504020202020204" pitchFamily="34" charset="0"/>
              </a:rPr>
              <a:t>– using primarily </a:t>
            </a:r>
            <a:r>
              <a:rPr lang="en-US" sz="1200" dirty="0" err="1">
                <a:latin typeface="Arial Nova" panose="020B0504020202020204" pitchFamily="34" charset="0"/>
              </a:rPr>
              <a:t>Lightcast</a:t>
            </a:r>
            <a:r>
              <a:rPr lang="en-US" sz="1200" dirty="0">
                <a:latin typeface="Arial Nova" panose="020B0504020202020204" pitchFamily="34" charset="0"/>
              </a:rPr>
              <a:t> data on vacancies this section provides a view of employer demand for Level 3 qualifications across Greater Lincolnshire past, present and into the future.</a:t>
            </a:r>
          </a:p>
        </p:txBody>
      </p:sp>
      <p:pic>
        <p:nvPicPr>
          <p:cNvPr id="11" name="Picture 10" descr="Businesspeople in meeting">
            <a:extLst>
              <a:ext uri="{FF2B5EF4-FFF2-40B4-BE49-F238E27FC236}">
                <a16:creationId xmlns:a16="http://schemas.microsoft.com/office/drawing/2014/main" id="{9EF602F4-5818-AC2B-5191-BF8CD7B3D6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4416" y="1520241"/>
            <a:ext cx="3836204" cy="5066457"/>
          </a:xfrm>
          <a:prstGeom prst="rect">
            <a:avLst/>
          </a:prstGeom>
        </p:spPr>
      </p:pic>
      <p:sp>
        <p:nvSpPr>
          <p:cNvPr id="3" name="TextBox 2">
            <a:extLst>
              <a:ext uri="{FF2B5EF4-FFF2-40B4-BE49-F238E27FC236}">
                <a16:creationId xmlns:a16="http://schemas.microsoft.com/office/drawing/2014/main" id="{54A7B080-28B9-7E84-9178-111E6B29998A}"/>
              </a:ext>
            </a:extLst>
          </p:cNvPr>
          <p:cNvSpPr txBox="1"/>
          <p:nvPr/>
        </p:nvSpPr>
        <p:spPr>
          <a:xfrm>
            <a:off x="11648021" y="216408"/>
            <a:ext cx="355600"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a:t>
            </a:r>
          </a:p>
        </p:txBody>
      </p:sp>
    </p:spTree>
    <p:extLst>
      <p:ext uri="{BB962C8B-B14F-4D97-AF65-F5344CB8AC3E}">
        <p14:creationId xmlns:p14="http://schemas.microsoft.com/office/powerpoint/2010/main" val="945771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19AE90-5FE9-4274-A72D-C3C5031BE550}"/>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3" name="Picture 22">
            <a:extLst>
              <a:ext uri="{FF2B5EF4-FFF2-40B4-BE49-F238E27FC236}">
                <a16:creationId xmlns:a16="http://schemas.microsoft.com/office/drawing/2014/main" id="{E9B09C12-C5E9-D7D7-2360-C978CF66C99A}"/>
              </a:ext>
            </a:extLst>
          </p:cNvPr>
          <p:cNvPicPr>
            <a:picLocks noChangeAspect="1"/>
          </p:cNvPicPr>
          <p:nvPr/>
        </p:nvPicPr>
        <p:blipFill>
          <a:blip r:embed="rId3"/>
          <a:stretch>
            <a:fillRect/>
          </a:stretch>
        </p:blipFill>
        <p:spPr>
          <a:xfrm>
            <a:off x="269033" y="4635039"/>
            <a:ext cx="7772400" cy="1951659"/>
          </a:xfrm>
          <a:prstGeom prst="rect">
            <a:avLst/>
          </a:prstGeom>
        </p:spPr>
      </p:pic>
      <p:pic>
        <p:nvPicPr>
          <p:cNvPr id="20" name="Picture 19">
            <a:extLst>
              <a:ext uri="{FF2B5EF4-FFF2-40B4-BE49-F238E27FC236}">
                <a16:creationId xmlns:a16="http://schemas.microsoft.com/office/drawing/2014/main" id="{7C1A9BA1-4A86-BC6F-8AAD-733E5D7AD758}"/>
              </a:ext>
            </a:extLst>
          </p:cNvPr>
          <p:cNvPicPr>
            <a:picLocks noChangeAspect="1"/>
          </p:cNvPicPr>
          <p:nvPr/>
        </p:nvPicPr>
        <p:blipFill>
          <a:blip r:embed="rId4"/>
          <a:stretch>
            <a:fillRect/>
          </a:stretch>
        </p:blipFill>
        <p:spPr>
          <a:xfrm>
            <a:off x="293089" y="2016998"/>
            <a:ext cx="3797300" cy="2159000"/>
          </a:xfrm>
          <a:prstGeom prst="rect">
            <a:avLst/>
          </a:prstGeom>
        </p:spPr>
      </p:pic>
      <p:pic>
        <p:nvPicPr>
          <p:cNvPr id="18" name="Picture 17">
            <a:extLst>
              <a:ext uri="{FF2B5EF4-FFF2-40B4-BE49-F238E27FC236}">
                <a16:creationId xmlns:a16="http://schemas.microsoft.com/office/drawing/2014/main" id="{947BCDE6-BEC1-B9FB-AB03-FA41AF970180}"/>
              </a:ext>
            </a:extLst>
          </p:cNvPr>
          <p:cNvPicPr>
            <a:picLocks noChangeAspect="1"/>
          </p:cNvPicPr>
          <p:nvPr/>
        </p:nvPicPr>
        <p:blipFill>
          <a:blip r:embed="rId5"/>
          <a:stretch>
            <a:fillRect/>
          </a:stretch>
        </p:blipFill>
        <p:spPr>
          <a:xfrm>
            <a:off x="4193752" y="2117806"/>
            <a:ext cx="3797300" cy="2349500"/>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28699"/>
            <a:ext cx="10876984"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ADULT FURTHER EDUCATION &amp; SKILLS LEVEL 3 PARTICIPATION BY RESIDENTS </a:t>
            </a:r>
          </a:p>
        </p:txBody>
      </p:sp>
      <p:sp>
        <p:nvSpPr>
          <p:cNvPr id="14" name="TextBox 13">
            <a:extLst>
              <a:ext uri="{FF2B5EF4-FFF2-40B4-BE49-F238E27FC236}">
                <a16:creationId xmlns:a16="http://schemas.microsoft.com/office/drawing/2014/main" id="{BF088C87-66B8-1FBA-887E-4F50DC38CD2D}"/>
              </a:ext>
            </a:extLst>
          </p:cNvPr>
          <p:cNvSpPr txBox="1"/>
          <p:nvPr/>
        </p:nvSpPr>
        <p:spPr>
          <a:xfrm>
            <a:off x="413198" y="1594980"/>
            <a:ext cx="3547872" cy="461665"/>
          </a:xfrm>
          <a:prstGeom prst="rect">
            <a:avLst/>
          </a:prstGeom>
          <a:noFill/>
        </p:spPr>
        <p:txBody>
          <a:bodyPr wrap="square" rtlCol="0">
            <a:spAutoFit/>
          </a:bodyPr>
          <a:lstStyle/>
          <a:p>
            <a:pPr algn="ctr"/>
            <a:r>
              <a:rPr lang="en-US" sz="1200" dirty="0">
                <a:latin typeface="Arial Nova" panose="020B0504020202020204" pitchFamily="34" charset="0"/>
              </a:rPr>
              <a:t>Further Education &amp; Skills (Level 3) participation numbers (Aged 19+) in Greater Lincolnshire</a:t>
            </a:r>
          </a:p>
        </p:txBody>
      </p:sp>
      <p:sp>
        <p:nvSpPr>
          <p:cNvPr id="15" name="TextBox 14">
            <a:extLst>
              <a:ext uri="{FF2B5EF4-FFF2-40B4-BE49-F238E27FC236}">
                <a16:creationId xmlns:a16="http://schemas.microsoft.com/office/drawing/2014/main" id="{5B86DE59-671A-413C-B9E8-F578CFAD6660}"/>
              </a:ext>
            </a:extLst>
          </p:cNvPr>
          <p:cNvSpPr txBox="1"/>
          <p:nvPr/>
        </p:nvSpPr>
        <p:spPr>
          <a:xfrm>
            <a:off x="528744" y="4410607"/>
            <a:ext cx="7358944" cy="276999"/>
          </a:xfrm>
          <a:prstGeom prst="rect">
            <a:avLst/>
          </a:prstGeom>
          <a:noFill/>
        </p:spPr>
        <p:txBody>
          <a:bodyPr wrap="square" rtlCol="0">
            <a:spAutoFit/>
          </a:bodyPr>
          <a:lstStyle/>
          <a:p>
            <a:pPr algn="ctr"/>
            <a:r>
              <a:rPr lang="en-US" sz="1200" dirty="0">
                <a:latin typeface="Arial Nova" panose="020B0504020202020204" pitchFamily="34" charset="0"/>
              </a:rPr>
              <a:t>Index of Further Education &amp; Skills (Level 3) participation numbers (Aged 19+), 2016/17=100</a:t>
            </a:r>
          </a:p>
        </p:txBody>
      </p:sp>
      <p:sp>
        <p:nvSpPr>
          <p:cNvPr id="19" name="TextBox 18">
            <a:extLst>
              <a:ext uri="{FF2B5EF4-FFF2-40B4-BE49-F238E27FC236}">
                <a16:creationId xmlns:a16="http://schemas.microsoft.com/office/drawing/2014/main" id="{8CF562EE-EC98-C1A4-9FFC-490142BECAC8}"/>
              </a:ext>
            </a:extLst>
          </p:cNvPr>
          <p:cNvSpPr txBox="1"/>
          <p:nvPr/>
        </p:nvSpPr>
        <p:spPr>
          <a:xfrm>
            <a:off x="4144049" y="1593041"/>
            <a:ext cx="3882309" cy="461665"/>
          </a:xfrm>
          <a:prstGeom prst="rect">
            <a:avLst/>
          </a:prstGeom>
          <a:noFill/>
        </p:spPr>
        <p:txBody>
          <a:bodyPr wrap="square" rtlCol="0">
            <a:spAutoFit/>
          </a:bodyPr>
          <a:lstStyle/>
          <a:p>
            <a:pPr algn="ctr"/>
            <a:r>
              <a:rPr lang="en-US" sz="1200" dirty="0">
                <a:latin typeface="Arial Nova" panose="020B0504020202020204" pitchFamily="34" charset="0"/>
              </a:rPr>
              <a:t>Further Education &amp; Skills (Level 3) participation numbers (Aged 19+) per 1,000 population aged 19-64</a:t>
            </a:r>
          </a:p>
        </p:txBody>
      </p:sp>
      <p:cxnSp>
        <p:nvCxnSpPr>
          <p:cNvPr id="7" name="Straight Connector 6">
            <a:extLst>
              <a:ext uri="{FF2B5EF4-FFF2-40B4-BE49-F238E27FC236}">
                <a16:creationId xmlns:a16="http://schemas.microsoft.com/office/drawing/2014/main" id="{E4FA31F5-4DBA-459E-88E1-9589D276ED82}"/>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F7504B-A138-FCCC-B0D1-F30931951E56}"/>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1B42A97-2713-1AB8-6178-5E11D1273A79}"/>
              </a:ext>
            </a:extLst>
          </p:cNvPr>
          <p:cNvSpPr/>
          <p:nvPr/>
        </p:nvSpPr>
        <p:spPr>
          <a:xfrm>
            <a:off x="8094416" y="1518344"/>
            <a:ext cx="3828551" cy="5068354"/>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D27823B5-29DF-D919-F1ED-0EFBC038236D}"/>
              </a:ext>
            </a:extLst>
          </p:cNvPr>
          <p:cNvSpPr txBox="1"/>
          <p:nvPr/>
        </p:nvSpPr>
        <p:spPr>
          <a:xfrm>
            <a:off x="8094415" y="1755566"/>
            <a:ext cx="3828551" cy="4483279"/>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Overall participation numbers in the combined ‘Adult Further Education and Skills’ data have held up well in Greater Lincolnshire despite an overall downwards trend. In the latest academic year (2022/23) we can see that participation numbers have increased slightly  though this growth is below the national level. </a:t>
            </a:r>
          </a:p>
          <a:p>
            <a:pPr>
              <a:lnSpc>
                <a:spcPct val="114000"/>
              </a:lnSpc>
              <a:spcAft>
                <a:spcPts val="600"/>
              </a:spcAft>
            </a:pPr>
            <a:r>
              <a:rPr lang="en-US" sz="1200" dirty="0">
                <a:latin typeface="Arial Nova" panose="020B0504020202020204" pitchFamily="34" charset="0"/>
              </a:rPr>
              <a:t>In terms of participation per 1,000 population aged 19-64 then Greater Lincolnshire has outperformed the national rate since at least 2016/17 though the gap in performance has closed over time.  </a:t>
            </a:r>
          </a:p>
          <a:p>
            <a:pPr>
              <a:lnSpc>
                <a:spcPct val="114000"/>
              </a:lnSpc>
            </a:pPr>
            <a:r>
              <a:rPr lang="en-US" sz="1200" b="1" dirty="0">
                <a:latin typeface="Arial Nova" panose="020B0504020202020204" pitchFamily="34" charset="0"/>
              </a:rPr>
              <a:t>Notes:</a:t>
            </a:r>
          </a:p>
          <a:p>
            <a:pPr>
              <a:lnSpc>
                <a:spcPct val="114000"/>
              </a:lnSpc>
              <a:spcAft>
                <a:spcPts val="300"/>
              </a:spcAft>
            </a:pPr>
            <a:r>
              <a:rPr lang="en-US" sz="1200" dirty="0">
                <a:latin typeface="Arial Nova" panose="020B0504020202020204" pitchFamily="34" charset="0"/>
              </a:rPr>
              <a:t>- Adult further education and skills comprises three elements – Apprenticeships; community learning (a range of non-formal courses to promote civic engagement and community development); and education and training (classroom, distance, and e-learning, Traineeships and learning funded by advanced learner loans). </a:t>
            </a:r>
          </a:p>
          <a:p>
            <a:pPr>
              <a:lnSpc>
                <a:spcPct val="114000"/>
              </a:lnSpc>
              <a:spcAft>
                <a:spcPts val="300"/>
              </a:spcAft>
            </a:pPr>
            <a:endParaRPr lang="en-US" sz="1200" dirty="0">
              <a:latin typeface="Arial Nova" panose="020B0504020202020204" pitchFamily="34" charset="0"/>
            </a:endParaRPr>
          </a:p>
          <a:p>
            <a:pPr>
              <a:lnSpc>
                <a:spcPct val="114000"/>
              </a:lnSpc>
              <a:spcAft>
                <a:spcPts val="3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3" name="TextBox 2">
            <a:extLst>
              <a:ext uri="{FF2B5EF4-FFF2-40B4-BE49-F238E27FC236}">
                <a16:creationId xmlns:a16="http://schemas.microsoft.com/office/drawing/2014/main" id="{B308F20E-9D40-5DAA-4FEF-63B9B10D38A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40</a:t>
            </a:r>
          </a:p>
        </p:txBody>
      </p:sp>
    </p:spTree>
    <p:extLst>
      <p:ext uri="{BB962C8B-B14F-4D97-AF65-F5344CB8AC3E}">
        <p14:creationId xmlns:p14="http://schemas.microsoft.com/office/powerpoint/2010/main" val="259067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3CAB0-EABE-11EE-6D98-759E5392ED54}"/>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6"/>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65209" y="955766"/>
            <a:ext cx="1148433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FURTHER EDUCATION &amp; SKILLS ACHIEVEMENT RATES AT LEVEL 3</a:t>
            </a:r>
          </a:p>
        </p:txBody>
      </p:sp>
      <p:cxnSp>
        <p:nvCxnSpPr>
          <p:cNvPr id="17" name="Straight Connector 16">
            <a:extLst>
              <a:ext uri="{FF2B5EF4-FFF2-40B4-BE49-F238E27FC236}">
                <a16:creationId xmlns:a16="http://schemas.microsoft.com/office/drawing/2014/main" id="{BC9B8B3E-19B5-2C7B-0F53-66DA8D765DF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365774-1B10-6C08-A813-F63E4BA125CF}"/>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92D404C-685F-2654-A1EF-A9F0B233273B}"/>
              </a:ext>
            </a:extLst>
          </p:cNvPr>
          <p:cNvSpPr/>
          <p:nvPr/>
        </p:nvSpPr>
        <p:spPr>
          <a:xfrm>
            <a:off x="8094416" y="1513706"/>
            <a:ext cx="3828551" cy="507299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Rectangle 2">
            <a:extLst>
              <a:ext uri="{FF2B5EF4-FFF2-40B4-BE49-F238E27FC236}">
                <a16:creationId xmlns:a16="http://schemas.microsoft.com/office/drawing/2014/main" id="{7B46D5D3-8738-6E1C-5CD9-CB30D0D1C85F}"/>
              </a:ext>
            </a:extLst>
          </p:cNvPr>
          <p:cNvSpPr/>
          <p:nvPr/>
        </p:nvSpPr>
        <p:spPr>
          <a:xfrm>
            <a:off x="8088297" y="1994503"/>
            <a:ext cx="3843137" cy="37831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1200"/>
              </a:spcAft>
            </a:pPr>
            <a:r>
              <a:rPr lang="en-US" sz="1200" dirty="0">
                <a:solidFill>
                  <a:schemeClr val="tx1"/>
                </a:solidFill>
                <a:latin typeface="Arial Nova" panose="020B0504020202020204" pitchFamily="34" charset="0"/>
              </a:rPr>
              <a:t>Greater Lincolnshire’s achievement rate in Further Education and Skills at Level 3 has for the best part of the last six years been above that of the national rate, but in the latest academic year it has just dropped below. This is despite a significant improvement in achievement rates in North Lincolnshire in the last academic year. Lincolnshire is the only part of  Greater Lincolnshire that currently has an achievement rate below that of the national rate.</a:t>
            </a:r>
          </a:p>
          <a:p>
            <a:pPr>
              <a:lnSpc>
                <a:spcPct val="114000"/>
              </a:lnSpc>
            </a:pPr>
            <a:r>
              <a:rPr lang="en-US" sz="1200" b="1" dirty="0">
                <a:solidFill>
                  <a:schemeClr val="tx1"/>
                </a:solidFill>
                <a:latin typeface="Arial Nova" panose="020B0504020202020204" pitchFamily="34" charset="0"/>
              </a:rPr>
              <a:t>Note: </a:t>
            </a:r>
          </a:p>
          <a:p>
            <a:pPr>
              <a:lnSpc>
                <a:spcPct val="114000"/>
              </a:lnSpc>
              <a:spcAft>
                <a:spcPts val="1200"/>
              </a:spcAft>
            </a:pPr>
            <a:r>
              <a:rPr lang="en-US" sz="1200" dirty="0">
                <a:solidFill>
                  <a:schemeClr val="tx1"/>
                </a:solidFill>
                <a:latin typeface="Arial Nova" panose="020B0504020202020204" pitchFamily="34" charset="0"/>
              </a:rPr>
              <a:t>- Achievement rates at unitary authority and national level presented here are those published by the Department for Education and have not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Achievement rates for Greater Lincolnshire have been calculated by </a:t>
            </a:r>
            <a:r>
              <a:rPr lang="en-US" sz="1200" dirty="0" err="1">
                <a:solidFill>
                  <a:schemeClr val="tx1"/>
                </a:solidFill>
                <a:latin typeface="Arial Nova" panose="020B0504020202020204" pitchFamily="34" charset="0"/>
              </a:rPr>
              <a:t>SkillsReach</a:t>
            </a:r>
            <a:r>
              <a:rPr lang="en-US" sz="1200" dirty="0">
                <a:solidFill>
                  <a:schemeClr val="tx1"/>
                </a:solidFill>
                <a:latin typeface="Arial Nova" panose="020B0504020202020204" pitchFamily="34" charset="0"/>
              </a:rPr>
              <a:t> using data published by the Department for Education as part of the same release. </a:t>
            </a:r>
            <a:endParaRPr lang="en-US" sz="1200" dirty="0">
              <a:solidFill>
                <a:srgbClr val="FF0000"/>
              </a:solidFill>
              <a:latin typeface="Arial Nova" panose="020B0504020202020204" pitchFamily="34" charset="0"/>
            </a:endParaRP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Department for Education</a:t>
            </a:r>
          </a:p>
        </p:txBody>
      </p:sp>
      <p:sp>
        <p:nvSpPr>
          <p:cNvPr id="14" name="TextBox 13">
            <a:extLst>
              <a:ext uri="{FF2B5EF4-FFF2-40B4-BE49-F238E27FC236}">
                <a16:creationId xmlns:a16="http://schemas.microsoft.com/office/drawing/2014/main" id="{064348A5-1D48-89EC-CB70-3855358C29C5}"/>
              </a:ext>
            </a:extLst>
          </p:cNvPr>
          <p:cNvSpPr txBox="1"/>
          <p:nvPr/>
        </p:nvSpPr>
        <p:spPr>
          <a:xfrm>
            <a:off x="638750" y="2106972"/>
            <a:ext cx="6932974" cy="276999"/>
          </a:xfrm>
          <a:prstGeom prst="rect">
            <a:avLst/>
          </a:prstGeom>
          <a:noFill/>
        </p:spPr>
        <p:txBody>
          <a:bodyPr wrap="square" rtlCol="0">
            <a:spAutoFit/>
          </a:bodyPr>
          <a:lstStyle/>
          <a:p>
            <a:pPr algn="ctr"/>
            <a:r>
              <a:rPr lang="en-US" sz="1200" dirty="0">
                <a:latin typeface="Arial Nova" panose="020B0504020202020204" pitchFamily="34" charset="0"/>
              </a:rPr>
              <a:t>19 Plus Level 3 Achievement Rates in Further Education and Skills Per 100,000 Population</a:t>
            </a:r>
          </a:p>
        </p:txBody>
      </p:sp>
      <p:sp>
        <p:nvSpPr>
          <p:cNvPr id="7" name="TextBox 6">
            <a:extLst>
              <a:ext uri="{FF2B5EF4-FFF2-40B4-BE49-F238E27FC236}">
                <a16:creationId xmlns:a16="http://schemas.microsoft.com/office/drawing/2014/main" id="{237552DC-D395-F17A-17CD-985B34A0337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41</a:t>
            </a:r>
          </a:p>
        </p:txBody>
      </p:sp>
      <p:pic>
        <p:nvPicPr>
          <p:cNvPr id="6" name="Picture 5">
            <a:extLst>
              <a:ext uri="{FF2B5EF4-FFF2-40B4-BE49-F238E27FC236}">
                <a16:creationId xmlns:a16="http://schemas.microsoft.com/office/drawing/2014/main" id="{E5273E5C-1E8C-C24E-702E-BCB2675FE523}"/>
              </a:ext>
            </a:extLst>
          </p:cNvPr>
          <p:cNvPicPr>
            <a:picLocks noChangeAspect="1"/>
          </p:cNvPicPr>
          <p:nvPr/>
        </p:nvPicPr>
        <p:blipFill>
          <a:blip r:embed="rId3"/>
          <a:stretch>
            <a:fillRect/>
          </a:stretch>
        </p:blipFill>
        <p:spPr>
          <a:xfrm>
            <a:off x="265209" y="2383971"/>
            <a:ext cx="7772400" cy="3674037"/>
          </a:xfrm>
          <a:prstGeom prst="rect">
            <a:avLst/>
          </a:prstGeom>
        </p:spPr>
      </p:pic>
    </p:spTree>
    <p:extLst>
      <p:ext uri="{BB962C8B-B14F-4D97-AF65-F5344CB8AC3E}">
        <p14:creationId xmlns:p14="http://schemas.microsoft.com/office/powerpoint/2010/main" val="271714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249EFB-ACB3-4148-CFB0-4B824D02D486}"/>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3" name="Picture 22">
            <a:extLst>
              <a:ext uri="{FF2B5EF4-FFF2-40B4-BE49-F238E27FC236}">
                <a16:creationId xmlns:a16="http://schemas.microsoft.com/office/drawing/2014/main" id="{DD2E002A-E3ED-CDC3-7F69-D3782A845816}"/>
              </a:ext>
            </a:extLst>
          </p:cNvPr>
          <p:cNvPicPr>
            <a:picLocks noChangeAspect="1"/>
          </p:cNvPicPr>
          <p:nvPr/>
        </p:nvPicPr>
        <p:blipFill rotWithShape="1">
          <a:blip r:embed="rId3"/>
          <a:srcRect r="59706"/>
          <a:stretch/>
        </p:blipFill>
        <p:spPr>
          <a:xfrm>
            <a:off x="269033" y="2150682"/>
            <a:ext cx="3131833" cy="4436016"/>
          </a:xfrm>
          <a:prstGeom prst="rect">
            <a:avLst/>
          </a:prstGeom>
        </p:spPr>
      </p:pic>
      <p:pic>
        <p:nvPicPr>
          <p:cNvPr id="25" name="Picture 24">
            <a:extLst>
              <a:ext uri="{FF2B5EF4-FFF2-40B4-BE49-F238E27FC236}">
                <a16:creationId xmlns:a16="http://schemas.microsoft.com/office/drawing/2014/main" id="{DD3D7099-24B6-716A-7CEB-3B200956D7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921" r="49661"/>
          <a:stretch/>
        </p:blipFill>
        <p:spPr>
          <a:xfrm>
            <a:off x="4232133" y="2150682"/>
            <a:ext cx="3829779" cy="4436016"/>
          </a:xfrm>
          <a:prstGeom prst="rect">
            <a:avLst/>
          </a:prstGeom>
        </p:spPr>
      </p:pic>
      <p:sp>
        <p:nvSpPr>
          <p:cNvPr id="20" name="Rectangle 19">
            <a:extLst>
              <a:ext uri="{FF2B5EF4-FFF2-40B4-BE49-F238E27FC236}">
                <a16:creationId xmlns:a16="http://schemas.microsoft.com/office/drawing/2014/main" id="{BB8AF38F-DA76-F88F-9CC5-4FC770B1BD6E}"/>
              </a:ext>
            </a:extLst>
          </p:cNvPr>
          <p:cNvSpPr/>
          <p:nvPr/>
        </p:nvSpPr>
        <p:spPr>
          <a:xfrm>
            <a:off x="8094416" y="1518344"/>
            <a:ext cx="3828551" cy="5068354"/>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528699"/>
            <a:ext cx="10947497"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FURTHER EDUCATION &amp; SKILLS (LEVEL 3) PARTICIPATION BY RESIDENTS </a:t>
            </a:r>
          </a:p>
        </p:txBody>
      </p:sp>
      <p:sp>
        <p:nvSpPr>
          <p:cNvPr id="14" name="TextBox 13">
            <a:extLst>
              <a:ext uri="{FF2B5EF4-FFF2-40B4-BE49-F238E27FC236}">
                <a16:creationId xmlns:a16="http://schemas.microsoft.com/office/drawing/2014/main" id="{BF088C87-66B8-1FBA-887E-4F50DC38CD2D}"/>
              </a:ext>
            </a:extLst>
          </p:cNvPr>
          <p:cNvSpPr txBox="1"/>
          <p:nvPr/>
        </p:nvSpPr>
        <p:spPr>
          <a:xfrm>
            <a:off x="413199" y="1625757"/>
            <a:ext cx="3547872" cy="461665"/>
          </a:xfrm>
          <a:prstGeom prst="rect">
            <a:avLst/>
          </a:prstGeom>
          <a:noFill/>
        </p:spPr>
        <p:txBody>
          <a:bodyPr wrap="square" rtlCol="0">
            <a:spAutoFit/>
          </a:bodyPr>
          <a:lstStyle/>
          <a:p>
            <a:pPr algn="ctr"/>
            <a:r>
              <a:rPr lang="en-US" sz="1200" dirty="0">
                <a:latin typeface="Arial Nova" panose="020B0504020202020204" pitchFamily="34" charset="0"/>
              </a:rPr>
              <a:t>Further Education &amp; Skills participation numbers (Aged 19+) by level, Lincolnshire</a:t>
            </a:r>
          </a:p>
        </p:txBody>
      </p:sp>
      <p:sp>
        <p:nvSpPr>
          <p:cNvPr id="17" name="TextBox 16">
            <a:extLst>
              <a:ext uri="{FF2B5EF4-FFF2-40B4-BE49-F238E27FC236}">
                <a16:creationId xmlns:a16="http://schemas.microsoft.com/office/drawing/2014/main" id="{7F706154-7DA9-1D16-2615-1EEA9B6D79B7}"/>
              </a:ext>
            </a:extLst>
          </p:cNvPr>
          <p:cNvSpPr txBox="1"/>
          <p:nvPr/>
        </p:nvSpPr>
        <p:spPr>
          <a:xfrm>
            <a:off x="4514040" y="1625757"/>
            <a:ext cx="3547872" cy="461665"/>
          </a:xfrm>
          <a:prstGeom prst="rect">
            <a:avLst/>
          </a:prstGeom>
          <a:noFill/>
        </p:spPr>
        <p:txBody>
          <a:bodyPr wrap="square" rtlCol="0">
            <a:spAutoFit/>
          </a:bodyPr>
          <a:lstStyle/>
          <a:p>
            <a:pPr algn="ctr"/>
            <a:r>
              <a:rPr lang="en-US" sz="1200" dirty="0">
                <a:latin typeface="Arial Nova" panose="020B0504020202020204" pitchFamily="34" charset="0"/>
              </a:rPr>
              <a:t>Further Education &amp; Skills participation numbers (Aged 19+) by level, England</a:t>
            </a:r>
          </a:p>
        </p:txBody>
      </p:sp>
      <p:sp>
        <p:nvSpPr>
          <p:cNvPr id="21" name="TextBox 20">
            <a:extLst>
              <a:ext uri="{FF2B5EF4-FFF2-40B4-BE49-F238E27FC236}">
                <a16:creationId xmlns:a16="http://schemas.microsoft.com/office/drawing/2014/main" id="{E646A71F-A541-55A9-FC45-0561D9BC1849}"/>
              </a:ext>
            </a:extLst>
          </p:cNvPr>
          <p:cNvSpPr txBox="1"/>
          <p:nvPr/>
        </p:nvSpPr>
        <p:spPr>
          <a:xfrm>
            <a:off x="800347" y="3568275"/>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15%</a:t>
            </a:r>
          </a:p>
        </p:txBody>
      </p:sp>
      <p:sp>
        <p:nvSpPr>
          <p:cNvPr id="24" name="TextBox 23">
            <a:extLst>
              <a:ext uri="{FF2B5EF4-FFF2-40B4-BE49-F238E27FC236}">
                <a16:creationId xmlns:a16="http://schemas.microsoft.com/office/drawing/2014/main" id="{B28A3825-7CC9-6B60-8E03-A39D5D04FC86}"/>
              </a:ext>
            </a:extLst>
          </p:cNvPr>
          <p:cNvSpPr txBox="1"/>
          <p:nvPr/>
        </p:nvSpPr>
        <p:spPr>
          <a:xfrm>
            <a:off x="2795674" y="4427050"/>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17%</a:t>
            </a:r>
          </a:p>
        </p:txBody>
      </p:sp>
      <p:cxnSp>
        <p:nvCxnSpPr>
          <p:cNvPr id="6" name="Straight Connector 5">
            <a:extLst>
              <a:ext uri="{FF2B5EF4-FFF2-40B4-BE49-F238E27FC236}">
                <a16:creationId xmlns:a16="http://schemas.microsoft.com/office/drawing/2014/main" id="{DB2D8B62-8A03-568A-790E-B81A91A481B8}"/>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85DD78-190A-897C-D002-5CC5059B4288}"/>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1EA4FA1-C3EC-6195-367F-D6C10529530D}"/>
              </a:ext>
            </a:extLst>
          </p:cNvPr>
          <p:cNvSpPr txBox="1"/>
          <p:nvPr/>
        </p:nvSpPr>
        <p:spPr>
          <a:xfrm>
            <a:off x="8090339" y="1863161"/>
            <a:ext cx="3828551" cy="4560223"/>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In terms of overall local Adult Further Education and Skills participation numbers at Level 3 as a proportion of all levels, this has increased in Greater Lincolnshire over time from 15 per cent to 17 per cent, in line with the national trend. We can also see that the proportion of participation at Level 2 across Greater Lincolnshire in 2022/23 has only fallen slightly when compared with 2016/17 levels, whilst nationally we can see a bigger drop over time in this metric.  </a:t>
            </a:r>
          </a:p>
          <a:p>
            <a:pPr>
              <a:lnSpc>
                <a:spcPct val="114000"/>
              </a:lnSpc>
              <a:spcAft>
                <a:spcPts val="600"/>
              </a:spcAft>
            </a:pPr>
            <a:endParaRPr lang="en-US" sz="1200" dirty="0">
              <a:solidFill>
                <a:srgbClr val="FF0000"/>
              </a:solidFill>
              <a:latin typeface="Arial Nova" panose="020B0504020202020204" pitchFamily="34" charset="0"/>
            </a:endParaRPr>
          </a:p>
          <a:p>
            <a:pPr>
              <a:lnSpc>
                <a:spcPct val="114000"/>
              </a:lnSpc>
            </a:pPr>
            <a:r>
              <a:rPr lang="en-US" sz="1200" b="1" dirty="0">
                <a:latin typeface="Arial Nova" panose="020B0504020202020204" pitchFamily="34" charset="0"/>
              </a:rPr>
              <a:t>Notes:</a:t>
            </a:r>
            <a:endParaRPr lang="en-US" sz="1200" dirty="0">
              <a:latin typeface="Arial Nova" panose="020B0504020202020204" pitchFamily="34" charset="0"/>
            </a:endParaRPr>
          </a:p>
          <a:p>
            <a:pPr>
              <a:lnSpc>
                <a:spcPct val="114000"/>
              </a:lnSpc>
              <a:spcAft>
                <a:spcPts val="600"/>
              </a:spcAft>
            </a:pPr>
            <a:r>
              <a:rPr lang="en-US" sz="1200" dirty="0">
                <a:latin typeface="Arial Nova" panose="020B0504020202020204" pitchFamily="34" charset="0"/>
              </a:rPr>
              <a:t>- Total participation numbers (i.e., the sum of the various levels) shown in the charts will be higher than the totals published by the Department for Education. This is because learners in some cases will be studying across multiple subjects at various levels. Proportions shown and discussed in the text are based on the totals shown in the charts.</a:t>
            </a:r>
          </a:p>
          <a:p>
            <a:pPr>
              <a:lnSpc>
                <a:spcPct val="114000"/>
              </a:lnSpc>
              <a:spcAft>
                <a:spcPts val="600"/>
              </a:spcAft>
            </a:pPr>
            <a:endParaRPr lang="en-US" sz="1200" dirty="0">
              <a:latin typeface="Arial Nova" panose="020B0504020202020204" pitchFamily="34" charset="0"/>
            </a:endParaRP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8" name="TextBox 7">
            <a:extLst>
              <a:ext uri="{FF2B5EF4-FFF2-40B4-BE49-F238E27FC236}">
                <a16:creationId xmlns:a16="http://schemas.microsoft.com/office/drawing/2014/main" id="{848FD4CE-A7CD-2547-DF34-007017545E19}"/>
              </a:ext>
            </a:extLst>
          </p:cNvPr>
          <p:cNvSpPr txBox="1"/>
          <p:nvPr/>
        </p:nvSpPr>
        <p:spPr>
          <a:xfrm>
            <a:off x="4514040" y="3568275"/>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15%</a:t>
            </a:r>
          </a:p>
        </p:txBody>
      </p:sp>
      <p:sp>
        <p:nvSpPr>
          <p:cNvPr id="9" name="TextBox 8">
            <a:extLst>
              <a:ext uri="{FF2B5EF4-FFF2-40B4-BE49-F238E27FC236}">
                <a16:creationId xmlns:a16="http://schemas.microsoft.com/office/drawing/2014/main" id="{A6DA877D-6B1F-B3D6-FD4D-F041C6F939B0}"/>
              </a:ext>
            </a:extLst>
          </p:cNvPr>
          <p:cNvSpPr txBox="1"/>
          <p:nvPr/>
        </p:nvSpPr>
        <p:spPr>
          <a:xfrm>
            <a:off x="6850368" y="4319327"/>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17%</a:t>
            </a:r>
          </a:p>
        </p:txBody>
      </p:sp>
      <p:sp>
        <p:nvSpPr>
          <p:cNvPr id="10" name="TextBox 9">
            <a:extLst>
              <a:ext uri="{FF2B5EF4-FFF2-40B4-BE49-F238E27FC236}">
                <a16:creationId xmlns:a16="http://schemas.microsoft.com/office/drawing/2014/main" id="{CDEF646C-351C-6959-287F-06611AA90E81}"/>
              </a:ext>
            </a:extLst>
          </p:cNvPr>
          <p:cNvSpPr txBox="1"/>
          <p:nvPr/>
        </p:nvSpPr>
        <p:spPr>
          <a:xfrm>
            <a:off x="816555" y="4319326"/>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29%</a:t>
            </a:r>
          </a:p>
        </p:txBody>
      </p:sp>
      <p:sp>
        <p:nvSpPr>
          <p:cNvPr id="11" name="TextBox 10">
            <a:extLst>
              <a:ext uri="{FF2B5EF4-FFF2-40B4-BE49-F238E27FC236}">
                <a16:creationId xmlns:a16="http://schemas.microsoft.com/office/drawing/2014/main" id="{0F44E9E5-20C5-76BB-AF09-1BFCD301B8F5}"/>
              </a:ext>
            </a:extLst>
          </p:cNvPr>
          <p:cNvSpPr txBox="1"/>
          <p:nvPr/>
        </p:nvSpPr>
        <p:spPr>
          <a:xfrm>
            <a:off x="2795674" y="4982763"/>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28%</a:t>
            </a:r>
          </a:p>
        </p:txBody>
      </p:sp>
      <p:sp>
        <p:nvSpPr>
          <p:cNvPr id="12" name="TextBox 11">
            <a:extLst>
              <a:ext uri="{FF2B5EF4-FFF2-40B4-BE49-F238E27FC236}">
                <a16:creationId xmlns:a16="http://schemas.microsoft.com/office/drawing/2014/main" id="{DAFED98C-C5A1-8DD1-A058-8ADC3812E62C}"/>
              </a:ext>
            </a:extLst>
          </p:cNvPr>
          <p:cNvSpPr txBox="1"/>
          <p:nvPr/>
        </p:nvSpPr>
        <p:spPr>
          <a:xfrm>
            <a:off x="4553865" y="4247747"/>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27%</a:t>
            </a:r>
          </a:p>
        </p:txBody>
      </p:sp>
      <p:sp>
        <p:nvSpPr>
          <p:cNvPr id="13" name="TextBox 12">
            <a:extLst>
              <a:ext uri="{FF2B5EF4-FFF2-40B4-BE49-F238E27FC236}">
                <a16:creationId xmlns:a16="http://schemas.microsoft.com/office/drawing/2014/main" id="{ADEF6C91-4772-9DC1-0D9F-8E8D380A88E1}"/>
              </a:ext>
            </a:extLst>
          </p:cNvPr>
          <p:cNvSpPr txBox="1"/>
          <p:nvPr/>
        </p:nvSpPr>
        <p:spPr>
          <a:xfrm>
            <a:off x="6850368" y="4828875"/>
            <a:ext cx="576416"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23%</a:t>
            </a:r>
          </a:p>
        </p:txBody>
      </p:sp>
      <p:pic>
        <p:nvPicPr>
          <p:cNvPr id="19" name="Picture 18">
            <a:extLst>
              <a:ext uri="{FF2B5EF4-FFF2-40B4-BE49-F238E27FC236}">
                <a16:creationId xmlns:a16="http://schemas.microsoft.com/office/drawing/2014/main" id="{D737F84A-4910-0CDA-5768-DFA8607507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4586" t="15035" r="16184" b="26209"/>
          <a:stretch/>
        </p:blipFill>
        <p:spPr>
          <a:xfrm>
            <a:off x="3411430" y="3443895"/>
            <a:ext cx="1116063" cy="2581864"/>
          </a:xfrm>
          <a:prstGeom prst="rect">
            <a:avLst/>
          </a:prstGeom>
        </p:spPr>
      </p:pic>
      <p:sp>
        <p:nvSpPr>
          <p:cNvPr id="15" name="TextBox 14">
            <a:extLst>
              <a:ext uri="{FF2B5EF4-FFF2-40B4-BE49-F238E27FC236}">
                <a16:creationId xmlns:a16="http://schemas.microsoft.com/office/drawing/2014/main" id="{6D25A9DA-494E-38A3-A3BA-3CD67B40C2D0}"/>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42</a:t>
            </a:r>
          </a:p>
        </p:txBody>
      </p:sp>
    </p:spTree>
    <p:extLst>
      <p:ext uri="{BB962C8B-B14F-4D97-AF65-F5344CB8AC3E}">
        <p14:creationId xmlns:p14="http://schemas.microsoft.com/office/powerpoint/2010/main" val="334390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B1C72-5820-677A-2D8C-4C8BADED874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0F1443B-1563-A535-03A9-E757F19AD91E}"/>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3" name="Picture 22">
            <a:extLst>
              <a:ext uri="{FF2B5EF4-FFF2-40B4-BE49-F238E27FC236}">
                <a16:creationId xmlns:a16="http://schemas.microsoft.com/office/drawing/2014/main" id="{C94E3843-8558-65DF-4D3A-33D8DECAED25}"/>
              </a:ext>
            </a:extLst>
          </p:cNvPr>
          <p:cNvPicPr>
            <a:picLocks noChangeAspect="1"/>
          </p:cNvPicPr>
          <p:nvPr/>
        </p:nvPicPr>
        <p:blipFill rotWithShape="1">
          <a:blip r:embed="rId3"/>
          <a:srcRect l="8589" t="5438" r="7950" b="10924"/>
          <a:stretch/>
        </p:blipFill>
        <p:spPr>
          <a:xfrm>
            <a:off x="535389" y="2318016"/>
            <a:ext cx="3361664" cy="3368779"/>
          </a:xfrm>
          <a:prstGeom prst="rect">
            <a:avLst/>
          </a:prstGeom>
        </p:spPr>
      </p:pic>
      <p:sp>
        <p:nvSpPr>
          <p:cNvPr id="20" name="Rectangle 19">
            <a:extLst>
              <a:ext uri="{FF2B5EF4-FFF2-40B4-BE49-F238E27FC236}">
                <a16:creationId xmlns:a16="http://schemas.microsoft.com/office/drawing/2014/main" id="{008723E2-3167-A508-0A85-50DD3DB6160F}"/>
              </a:ext>
            </a:extLst>
          </p:cNvPr>
          <p:cNvSpPr/>
          <p:nvPr/>
        </p:nvSpPr>
        <p:spPr>
          <a:xfrm>
            <a:off x="8094416" y="1518344"/>
            <a:ext cx="3828551" cy="5068354"/>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53EDD816-5FAA-1845-38F0-76C155971E5C}"/>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53E18D46-258F-A058-B0F5-16FBEC9997DE}"/>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415E95B6-20AC-3E97-55E0-A65CAAE7B5D0}"/>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1A4503E3-1A95-4E61-8E94-FD17274A5B01}"/>
              </a:ext>
            </a:extLst>
          </p:cNvPr>
          <p:cNvSpPr txBox="1"/>
          <p:nvPr/>
        </p:nvSpPr>
        <p:spPr>
          <a:xfrm>
            <a:off x="278691" y="528699"/>
            <a:ext cx="11517069"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SPLIT IN PARTICIPATION IN EDUCATION &amp; TRAINING AND APPRENTICESHIPS AT LEVEL 3 </a:t>
            </a:r>
          </a:p>
        </p:txBody>
      </p:sp>
      <p:sp>
        <p:nvSpPr>
          <p:cNvPr id="17" name="TextBox 16">
            <a:extLst>
              <a:ext uri="{FF2B5EF4-FFF2-40B4-BE49-F238E27FC236}">
                <a16:creationId xmlns:a16="http://schemas.microsoft.com/office/drawing/2014/main" id="{ADBC76E2-B273-54FF-E65A-D67114D65EF1}"/>
              </a:ext>
            </a:extLst>
          </p:cNvPr>
          <p:cNvSpPr txBox="1"/>
          <p:nvPr/>
        </p:nvSpPr>
        <p:spPr>
          <a:xfrm>
            <a:off x="4322064" y="1723525"/>
            <a:ext cx="3547872" cy="646331"/>
          </a:xfrm>
          <a:prstGeom prst="rect">
            <a:avLst/>
          </a:prstGeom>
          <a:noFill/>
        </p:spPr>
        <p:txBody>
          <a:bodyPr wrap="square" rtlCol="0">
            <a:spAutoFit/>
          </a:bodyPr>
          <a:lstStyle/>
          <a:p>
            <a:pPr algn="ctr"/>
            <a:r>
              <a:rPr lang="en-US" sz="1200" dirty="0">
                <a:latin typeface="Arial Nova" panose="020B0504020202020204" pitchFamily="34" charset="0"/>
              </a:rPr>
              <a:t>Split of Level 3 participation numbers (Aged 19+) across Apprenticeships and Education &amp; Training in England, 2022/23</a:t>
            </a:r>
          </a:p>
        </p:txBody>
      </p:sp>
      <p:cxnSp>
        <p:nvCxnSpPr>
          <p:cNvPr id="6" name="Straight Connector 5">
            <a:extLst>
              <a:ext uri="{FF2B5EF4-FFF2-40B4-BE49-F238E27FC236}">
                <a16:creationId xmlns:a16="http://schemas.microsoft.com/office/drawing/2014/main" id="{E753F1C4-84E8-E5CA-565F-B7A78322281E}"/>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8F0B08-4369-00F4-C6AA-95702F8AEDD3}"/>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EF2867C-6377-D264-D554-23C121F00BB2}"/>
              </a:ext>
            </a:extLst>
          </p:cNvPr>
          <p:cNvSpPr txBox="1"/>
          <p:nvPr/>
        </p:nvSpPr>
        <p:spPr>
          <a:xfrm>
            <a:off x="8102069" y="2788620"/>
            <a:ext cx="3828551" cy="2932791"/>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Advanced (Level 3) Apprenticeships accounted for nearly three quarters of 19 plus participation at Level 3 across Greater Lincolnshire in 2022/23, with the remaining quarter (26 per cent) of Level 3 participation being delivered through more traditional classed based courses (the Education and Training element of Further Education and Skills). At the national level, participation by those aged 19 plus in Education and Training makes up 31 per cent of total participation, so slightly higher than what we are seeing locally.</a:t>
            </a:r>
          </a:p>
          <a:p>
            <a:pPr>
              <a:lnSpc>
                <a:spcPct val="114000"/>
              </a:lnSpc>
              <a:spcAft>
                <a:spcPts val="600"/>
              </a:spcAft>
            </a:pPr>
            <a:endParaRPr lang="en-US" sz="1200" dirty="0">
              <a:latin typeface="Arial Nova" panose="020B0504020202020204" pitchFamily="34" charset="0"/>
            </a:endParaRP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pic>
        <p:nvPicPr>
          <p:cNvPr id="10" name="Picture 9">
            <a:extLst>
              <a:ext uri="{FF2B5EF4-FFF2-40B4-BE49-F238E27FC236}">
                <a16:creationId xmlns:a16="http://schemas.microsoft.com/office/drawing/2014/main" id="{5A0820EB-F0D5-510A-B30C-3010BE516B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84" t="1629" r="4691" b="7843"/>
          <a:stretch/>
        </p:blipFill>
        <p:spPr>
          <a:xfrm>
            <a:off x="4406803" y="2367286"/>
            <a:ext cx="3284456" cy="3303224"/>
          </a:xfrm>
          <a:prstGeom prst="rect">
            <a:avLst/>
          </a:prstGeom>
        </p:spPr>
      </p:pic>
      <p:sp>
        <p:nvSpPr>
          <p:cNvPr id="11" name="TextBox 10">
            <a:extLst>
              <a:ext uri="{FF2B5EF4-FFF2-40B4-BE49-F238E27FC236}">
                <a16:creationId xmlns:a16="http://schemas.microsoft.com/office/drawing/2014/main" id="{1491915B-FE67-0EFA-897C-B19143462B6A}"/>
              </a:ext>
            </a:extLst>
          </p:cNvPr>
          <p:cNvSpPr txBox="1"/>
          <p:nvPr/>
        </p:nvSpPr>
        <p:spPr>
          <a:xfrm>
            <a:off x="413198" y="1723525"/>
            <a:ext cx="3547872" cy="646331"/>
          </a:xfrm>
          <a:prstGeom prst="rect">
            <a:avLst/>
          </a:prstGeom>
          <a:noFill/>
        </p:spPr>
        <p:txBody>
          <a:bodyPr wrap="square" rtlCol="0">
            <a:spAutoFit/>
          </a:bodyPr>
          <a:lstStyle/>
          <a:p>
            <a:pPr algn="ctr"/>
            <a:r>
              <a:rPr lang="en-US" sz="1200" dirty="0">
                <a:latin typeface="Arial Nova" panose="020B0504020202020204" pitchFamily="34" charset="0"/>
              </a:rPr>
              <a:t>Split of Level 3 participation numbers (Aged 19+) across Apprenticeships and Education &amp; Training in Greater Lincolnshire, 2022/23</a:t>
            </a:r>
          </a:p>
        </p:txBody>
      </p:sp>
      <p:sp>
        <p:nvSpPr>
          <p:cNvPr id="12" name="Rectangle 11">
            <a:extLst>
              <a:ext uri="{FF2B5EF4-FFF2-40B4-BE49-F238E27FC236}">
                <a16:creationId xmlns:a16="http://schemas.microsoft.com/office/drawing/2014/main" id="{1EE5CA59-F0D5-54BC-6BF3-34F9D02251F9}"/>
              </a:ext>
            </a:extLst>
          </p:cNvPr>
          <p:cNvSpPr/>
          <p:nvPr/>
        </p:nvSpPr>
        <p:spPr>
          <a:xfrm>
            <a:off x="2852836" y="5738143"/>
            <a:ext cx="162874" cy="155448"/>
          </a:xfrm>
          <a:prstGeom prst="rect">
            <a:avLst/>
          </a:prstGeom>
          <a:solidFill>
            <a:srgbClr val="D839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1E4706B-F4CB-646C-7C57-0C074400119B}"/>
              </a:ext>
            </a:extLst>
          </p:cNvPr>
          <p:cNvSpPr txBox="1"/>
          <p:nvPr/>
        </p:nvSpPr>
        <p:spPr>
          <a:xfrm>
            <a:off x="2962850" y="5667940"/>
            <a:ext cx="2645720" cy="276999"/>
          </a:xfrm>
          <a:prstGeom prst="rect">
            <a:avLst/>
          </a:prstGeom>
          <a:noFill/>
        </p:spPr>
        <p:txBody>
          <a:bodyPr wrap="square" rtlCol="0">
            <a:spAutoFit/>
          </a:bodyPr>
          <a:lstStyle/>
          <a:p>
            <a:pPr algn="ctr"/>
            <a:r>
              <a:rPr lang="en-US" sz="1200" dirty="0">
                <a:latin typeface="Arial Nova" panose="020B0504020202020204" pitchFamily="34" charset="0"/>
              </a:rPr>
              <a:t>Advanced (Level 3) Apprenticeships</a:t>
            </a:r>
          </a:p>
        </p:txBody>
      </p:sp>
      <p:sp>
        <p:nvSpPr>
          <p:cNvPr id="14" name="Rectangle 13">
            <a:extLst>
              <a:ext uri="{FF2B5EF4-FFF2-40B4-BE49-F238E27FC236}">
                <a16:creationId xmlns:a16="http://schemas.microsoft.com/office/drawing/2014/main" id="{5581ED38-918F-D19E-9FD2-F8CD25960885}"/>
              </a:ext>
            </a:extLst>
          </p:cNvPr>
          <p:cNvSpPr/>
          <p:nvPr/>
        </p:nvSpPr>
        <p:spPr>
          <a:xfrm>
            <a:off x="2848874" y="5969541"/>
            <a:ext cx="162874" cy="155448"/>
          </a:xfrm>
          <a:prstGeom prst="rect">
            <a:avLst/>
          </a:prstGeom>
          <a:solidFill>
            <a:srgbClr val="445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7A46087-D3BB-1B94-E11F-021FD821EF17}"/>
              </a:ext>
            </a:extLst>
          </p:cNvPr>
          <p:cNvSpPr txBox="1"/>
          <p:nvPr/>
        </p:nvSpPr>
        <p:spPr>
          <a:xfrm>
            <a:off x="2981704" y="5899338"/>
            <a:ext cx="2113559" cy="276999"/>
          </a:xfrm>
          <a:prstGeom prst="rect">
            <a:avLst/>
          </a:prstGeom>
          <a:noFill/>
        </p:spPr>
        <p:txBody>
          <a:bodyPr wrap="square" rtlCol="0">
            <a:spAutoFit/>
          </a:bodyPr>
          <a:lstStyle/>
          <a:p>
            <a:pPr algn="ctr"/>
            <a:r>
              <a:rPr lang="en-US" sz="1200" dirty="0">
                <a:latin typeface="Arial Nova" panose="020B0504020202020204" pitchFamily="34" charset="0"/>
              </a:rPr>
              <a:t>Level 3 Education &amp; Training</a:t>
            </a:r>
          </a:p>
        </p:txBody>
      </p:sp>
      <p:sp>
        <p:nvSpPr>
          <p:cNvPr id="16" name="TextBox 15">
            <a:extLst>
              <a:ext uri="{FF2B5EF4-FFF2-40B4-BE49-F238E27FC236}">
                <a16:creationId xmlns:a16="http://schemas.microsoft.com/office/drawing/2014/main" id="{F046AB47-ADB0-8B25-B3DF-C7B1DA0B5D27}"/>
              </a:ext>
            </a:extLst>
          </p:cNvPr>
          <p:cNvSpPr txBox="1"/>
          <p:nvPr/>
        </p:nvSpPr>
        <p:spPr>
          <a:xfrm>
            <a:off x="1126195" y="4260831"/>
            <a:ext cx="947701"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5,690 (74%)</a:t>
            </a:r>
          </a:p>
        </p:txBody>
      </p:sp>
      <p:sp>
        <p:nvSpPr>
          <p:cNvPr id="18" name="TextBox 17">
            <a:extLst>
              <a:ext uri="{FF2B5EF4-FFF2-40B4-BE49-F238E27FC236}">
                <a16:creationId xmlns:a16="http://schemas.microsoft.com/office/drawing/2014/main" id="{B2D4857A-04BB-8ACD-A29D-7E106E764ABA}"/>
              </a:ext>
            </a:extLst>
          </p:cNvPr>
          <p:cNvSpPr txBox="1"/>
          <p:nvPr/>
        </p:nvSpPr>
        <p:spPr>
          <a:xfrm>
            <a:off x="2350605" y="3212344"/>
            <a:ext cx="947701" cy="461665"/>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2,020 (26%)</a:t>
            </a:r>
          </a:p>
        </p:txBody>
      </p:sp>
      <p:sp>
        <p:nvSpPr>
          <p:cNvPr id="19" name="TextBox 18">
            <a:extLst>
              <a:ext uri="{FF2B5EF4-FFF2-40B4-BE49-F238E27FC236}">
                <a16:creationId xmlns:a16="http://schemas.microsoft.com/office/drawing/2014/main" id="{F5488EA6-48E0-BD26-0F4B-5EFFEDC2128D}"/>
              </a:ext>
            </a:extLst>
          </p:cNvPr>
          <p:cNvSpPr txBox="1"/>
          <p:nvPr/>
        </p:nvSpPr>
        <p:spPr>
          <a:xfrm>
            <a:off x="6377643" y="3506579"/>
            <a:ext cx="947701" cy="276999"/>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31%</a:t>
            </a:r>
          </a:p>
        </p:txBody>
      </p:sp>
      <p:sp>
        <p:nvSpPr>
          <p:cNvPr id="21" name="TextBox 20">
            <a:extLst>
              <a:ext uri="{FF2B5EF4-FFF2-40B4-BE49-F238E27FC236}">
                <a16:creationId xmlns:a16="http://schemas.microsoft.com/office/drawing/2014/main" id="{5F64F02F-707B-C603-AC05-0D4FA2E8123E}"/>
              </a:ext>
            </a:extLst>
          </p:cNvPr>
          <p:cNvSpPr txBox="1"/>
          <p:nvPr/>
        </p:nvSpPr>
        <p:spPr>
          <a:xfrm>
            <a:off x="4946340" y="4345565"/>
            <a:ext cx="947701" cy="276999"/>
          </a:xfrm>
          <a:prstGeom prst="rect">
            <a:avLst/>
          </a:prstGeom>
          <a:noFill/>
        </p:spPr>
        <p:txBody>
          <a:bodyPr wrap="square" rtlCol="0">
            <a:spAutoFit/>
          </a:bodyPr>
          <a:lstStyle/>
          <a:p>
            <a:pPr algn="ctr"/>
            <a:r>
              <a:rPr lang="en-US" sz="1200" dirty="0">
                <a:solidFill>
                  <a:schemeClr val="bg1"/>
                </a:solidFill>
                <a:latin typeface="Arial Nova" panose="020B0504020202020204" pitchFamily="34" charset="0"/>
              </a:rPr>
              <a:t>69%</a:t>
            </a:r>
          </a:p>
        </p:txBody>
      </p:sp>
      <p:sp>
        <p:nvSpPr>
          <p:cNvPr id="8" name="TextBox 7">
            <a:extLst>
              <a:ext uri="{FF2B5EF4-FFF2-40B4-BE49-F238E27FC236}">
                <a16:creationId xmlns:a16="http://schemas.microsoft.com/office/drawing/2014/main" id="{B144EC16-DE99-BF7E-D522-140391F20E7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43</a:t>
            </a:r>
          </a:p>
        </p:txBody>
      </p:sp>
    </p:spTree>
    <p:extLst>
      <p:ext uri="{BB962C8B-B14F-4D97-AF65-F5344CB8AC3E}">
        <p14:creationId xmlns:p14="http://schemas.microsoft.com/office/powerpoint/2010/main" val="2595207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873E8F-118D-94EA-26F0-005E0DF82553}"/>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6111B372-D145-F430-8CA3-D97C8EE802B1}"/>
              </a:ext>
            </a:extLst>
          </p:cNvPr>
          <p:cNvPicPr>
            <a:picLocks noChangeAspect="1"/>
          </p:cNvPicPr>
          <p:nvPr/>
        </p:nvPicPr>
        <p:blipFill>
          <a:blip r:embed="rId3"/>
          <a:stretch>
            <a:fillRect/>
          </a:stretch>
        </p:blipFill>
        <p:spPr>
          <a:xfrm>
            <a:off x="553011" y="2078198"/>
            <a:ext cx="7213600" cy="4508500"/>
          </a:xfrm>
          <a:prstGeom prst="rect">
            <a:avLst/>
          </a:prstGeom>
        </p:spPr>
      </p:pic>
      <p:sp>
        <p:nvSpPr>
          <p:cNvPr id="20" name="Rectangle 19">
            <a:extLst>
              <a:ext uri="{FF2B5EF4-FFF2-40B4-BE49-F238E27FC236}">
                <a16:creationId xmlns:a16="http://schemas.microsoft.com/office/drawing/2014/main" id="{BB8AF38F-DA76-F88F-9CC5-4FC770B1BD6E}"/>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61319"/>
            <a:ext cx="1151706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 LEVEL STUDENT NUMBERS</a:t>
            </a:r>
          </a:p>
        </p:txBody>
      </p:sp>
      <p:sp>
        <p:nvSpPr>
          <p:cNvPr id="14" name="TextBox 13">
            <a:extLst>
              <a:ext uri="{FF2B5EF4-FFF2-40B4-BE49-F238E27FC236}">
                <a16:creationId xmlns:a16="http://schemas.microsoft.com/office/drawing/2014/main" id="{BF088C87-66B8-1FBA-887E-4F50DC38CD2D}"/>
              </a:ext>
            </a:extLst>
          </p:cNvPr>
          <p:cNvSpPr txBox="1"/>
          <p:nvPr/>
        </p:nvSpPr>
        <p:spPr>
          <a:xfrm>
            <a:off x="553011" y="1713605"/>
            <a:ext cx="5771291" cy="276999"/>
          </a:xfrm>
          <a:prstGeom prst="rect">
            <a:avLst/>
          </a:prstGeom>
          <a:noFill/>
        </p:spPr>
        <p:txBody>
          <a:bodyPr wrap="square" rtlCol="0">
            <a:spAutoFit/>
          </a:bodyPr>
          <a:lstStyle/>
          <a:p>
            <a:pPr algn="ctr"/>
            <a:r>
              <a:rPr lang="en-US" sz="1200" dirty="0">
                <a:latin typeface="Arial Nova" panose="020B0504020202020204" pitchFamily="34" charset="0"/>
              </a:rPr>
              <a:t>T Level student numbers across the East Midlands region</a:t>
            </a:r>
          </a:p>
        </p:txBody>
      </p:sp>
      <p:cxnSp>
        <p:nvCxnSpPr>
          <p:cNvPr id="6" name="Straight Connector 5">
            <a:extLst>
              <a:ext uri="{FF2B5EF4-FFF2-40B4-BE49-F238E27FC236}">
                <a16:creationId xmlns:a16="http://schemas.microsoft.com/office/drawing/2014/main" id="{DB2D8B62-8A03-568A-790E-B81A91A481B8}"/>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85DD78-190A-897C-D002-5CC5059B4288}"/>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EF7399-0FD1-D431-880C-9F6783309C85}"/>
              </a:ext>
            </a:extLst>
          </p:cNvPr>
          <p:cNvSpPr txBox="1"/>
          <p:nvPr/>
        </p:nvSpPr>
        <p:spPr>
          <a:xfrm>
            <a:off x="3480940" y="3365916"/>
            <a:ext cx="679954" cy="276999"/>
          </a:xfrm>
          <a:prstGeom prst="rect">
            <a:avLst/>
          </a:prstGeom>
          <a:noFill/>
        </p:spPr>
        <p:txBody>
          <a:bodyPr wrap="square" rtlCol="0">
            <a:spAutoFit/>
          </a:bodyPr>
          <a:lstStyle/>
          <a:p>
            <a:pPr algn="ctr"/>
            <a:r>
              <a:rPr lang="en-US" sz="1200" dirty="0">
                <a:latin typeface="Arial Nova" panose="020B0504020202020204" pitchFamily="34" charset="0"/>
              </a:rPr>
              <a:t>276</a:t>
            </a:r>
          </a:p>
        </p:txBody>
      </p:sp>
      <p:sp>
        <p:nvSpPr>
          <p:cNvPr id="10" name="TextBox 9">
            <a:extLst>
              <a:ext uri="{FF2B5EF4-FFF2-40B4-BE49-F238E27FC236}">
                <a16:creationId xmlns:a16="http://schemas.microsoft.com/office/drawing/2014/main" id="{B9FDEB27-0767-A7F5-DE37-CA5ECCF866E6}"/>
              </a:ext>
            </a:extLst>
          </p:cNvPr>
          <p:cNvSpPr txBox="1"/>
          <p:nvPr/>
        </p:nvSpPr>
        <p:spPr>
          <a:xfrm>
            <a:off x="1217927" y="5396521"/>
            <a:ext cx="679954" cy="276999"/>
          </a:xfrm>
          <a:prstGeom prst="rect">
            <a:avLst/>
          </a:prstGeom>
          <a:noFill/>
        </p:spPr>
        <p:txBody>
          <a:bodyPr wrap="square" rtlCol="0">
            <a:spAutoFit/>
          </a:bodyPr>
          <a:lstStyle/>
          <a:p>
            <a:pPr algn="ctr"/>
            <a:r>
              <a:rPr lang="en-US" sz="1200" dirty="0">
                <a:latin typeface="Arial Nova" panose="020B0504020202020204" pitchFamily="34" charset="0"/>
              </a:rPr>
              <a:t>25</a:t>
            </a:r>
          </a:p>
        </p:txBody>
      </p:sp>
      <p:sp>
        <p:nvSpPr>
          <p:cNvPr id="3" name="TextBox 2">
            <a:extLst>
              <a:ext uri="{FF2B5EF4-FFF2-40B4-BE49-F238E27FC236}">
                <a16:creationId xmlns:a16="http://schemas.microsoft.com/office/drawing/2014/main" id="{E23BD814-66C2-A34F-655C-063050F10842}"/>
              </a:ext>
            </a:extLst>
          </p:cNvPr>
          <p:cNvSpPr txBox="1"/>
          <p:nvPr/>
        </p:nvSpPr>
        <p:spPr>
          <a:xfrm>
            <a:off x="8094416" y="1523269"/>
            <a:ext cx="3828551" cy="4981300"/>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T levels were introduced relatively recently as a new routeway for young people aged 16-18. Learner numbers across England totalled 991 and 3,448 in 2021/22 and 2022/23 respectively. This demonstrates that T Level pathways are not at a significant scale yet in providing local Level 3 pathways. </a:t>
            </a:r>
          </a:p>
          <a:p>
            <a:pPr>
              <a:lnSpc>
                <a:spcPct val="114000"/>
              </a:lnSpc>
              <a:spcAft>
                <a:spcPts val="600"/>
              </a:spcAft>
            </a:pPr>
            <a:r>
              <a:rPr lang="en-US" sz="1200" dirty="0">
                <a:latin typeface="Arial Nova" panose="020B0504020202020204" pitchFamily="34" charset="0"/>
              </a:rPr>
              <a:t>This slide reports on total T Level student numbers across both the East Midlands and Yorkshire and The Humber regions, and it might be expected, according to population numbers, that Greater Lincolnshire would contribute approximately 10 per cent of these student numbers – perhaps 60-70 students in 2022/23, compared to the 2,270 local young people undertaking Advanced Level Apprenticeships. These proportions may change as national policy supports T Level expansion in both range and participation levels.</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Questions:</a:t>
            </a:r>
          </a:p>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a:t>
            </a:r>
            <a:r>
              <a:rPr lang="en-US" sz="1200" dirty="0">
                <a:latin typeface="Arial Nova" panose="020B0504020202020204" pitchFamily="34" charset="0"/>
              </a:rPr>
              <a:t> As, and when, T Levels become an established routeway, will they become a significant pathway boosting Level 3 qualification attainment levels for local young people?</a:t>
            </a:r>
          </a:p>
          <a:p>
            <a:pPr>
              <a:lnSpc>
                <a:spcPct val="114000"/>
              </a:lnSpc>
              <a:spcAft>
                <a:spcPts val="600"/>
              </a:spcAft>
              <a:defRPr/>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p>
        </p:txBody>
      </p:sp>
      <p:sp>
        <p:nvSpPr>
          <p:cNvPr id="8" name="TextBox 7">
            <a:extLst>
              <a:ext uri="{FF2B5EF4-FFF2-40B4-BE49-F238E27FC236}">
                <a16:creationId xmlns:a16="http://schemas.microsoft.com/office/drawing/2014/main" id="{5968CCBE-36B4-8468-A703-41E23DAA6DA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44</a:t>
            </a:r>
          </a:p>
        </p:txBody>
      </p:sp>
      <p:sp>
        <p:nvSpPr>
          <p:cNvPr id="17" name="TextBox 16">
            <a:extLst>
              <a:ext uri="{FF2B5EF4-FFF2-40B4-BE49-F238E27FC236}">
                <a16:creationId xmlns:a16="http://schemas.microsoft.com/office/drawing/2014/main" id="{DD669369-5E5F-E3C5-09F8-B68A1323A247}"/>
              </a:ext>
            </a:extLst>
          </p:cNvPr>
          <p:cNvSpPr txBox="1"/>
          <p:nvPr/>
        </p:nvSpPr>
        <p:spPr>
          <a:xfrm>
            <a:off x="2341288" y="4474266"/>
            <a:ext cx="679954" cy="276999"/>
          </a:xfrm>
          <a:prstGeom prst="rect">
            <a:avLst/>
          </a:prstGeom>
          <a:noFill/>
        </p:spPr>
        <p:txBody>
          <a:bodyPr wrap="square" rtlCol="0">
            <a:spAutoFit/>
          </a:bodyPr>
          <a:lstStyle/>
          <a:p>
            <a:pPr algn="ctr"/>
            <a:r>
              <a:rPr lang="en-US" sz="1200" dirty="0">
                <a:latin typeface="Arial Nova" panose="020B0504020202020204" pitchFamily="34" charset="0"/>
              </a:rPr>
              <a:t>139</a:t>
            </a:r>
          </a:p>
        </p:txBody>
      </p:sp>
      <p:sp>
        <p:nvSpPr>
          <p:cNvPr id="18" name="TextBox 17">
            <a:extLst>
              <a:ext uri="{FF2B5EF4-FFF2-40B4-BE49-F238E27FC236}">
                <a16:creationId xmlns:a16="http://schemas.microsoft.com/office/drawing/2014/main" id="{E76EC1A6-DF03-4D37-2ED8-48C57B0127CD}"/>
              </a:ext>
            </a:extLst>
          </p:cNvPr>
          <p:cNvSpPr txBox="1"/>
          <p:nvPr/>
        </p:nvSpPr>
        <p:spPr>
          <a:xfrm>
            <a:off x="4632581" y="2276232"/>
            <a:ext cx="679954" cy="276999"/>
          </a:xfrm>
          <a:prstGeom prst="rect">
            <a:avLst/>
          </a:prstGeom>
          <a:noFill/>
        </p:spPr>
        <p:txBody>
          <a:bodyPr wrap="square" rtlCol="0">
            <a:spAutoFit/>
          </a:bodyPr>
          <a:lstStyle/>
          <a:p>
            <a:pPr algn="ctr"/>
            <a:r>
              <a:rPr lang="en-US" sz="1200" dirty="0">
                <a:latin typeface="Arial Nova" panose="020B0504020202020204" pitchFamily="34" charset="0"/>
              </a:rPr>
              <a:t>409</a:t>
            </a:r>
          </a:p>
        </p:txBody>
      </p:sp>
    </p:spTree>
    <p:extLst>
      <p:ext uri="{BB962C8B-B14F-4D97-AF65-F5344CB8AC3E}">
        <p14:creationId xmlns:p14="http://schemas.microsoft.com/office/powerpoint/2010/main" val="1521782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020D8E-7BB7-4D7C-74BA-108D295A7DF3}"/>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BB8AF38F-DA76-F88F-9CC5-4FC770B1BD6E}"/>
              </a:ext>
            </a:extLst>
          </p:cNvPr>
          <p:cNvSpPr/>
          <p:nvPr/>
        </p:nvSpPr>
        <p:spPr>
          <a:xfrm>
            <a:off x="8094416" y="1522849"/>
            <a:ext cx="3828551" cy="5063849"/>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8803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61319"/>
            <a:ext cx="1151706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TRAINEESHIPS</a:t>
            </a:r>
          </a:p>
        </p:txBody>
      </p:sp>
      <p:cxnSp>
        <p:nvCxnSpPr>
          <p:cNvPr id="6" name="Straight Connector 5">
            <a:extLst>
              <a:ext uri="{FF2B5EF4-FFF2-40B4-BE49-F238E27FC236}">
                <a16:creationId xmlns:a16="http://schemas.microsoft.com/office/drawing/2014/main" id="{DB2D8B62-8A03-568A-790E-B81A91A481B8}"/>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85DD78-190A-897C-D002-5CC5059B4288}"/>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3BD814-66C2-A34F-655C-063050F10842}"/>
              </a:ext>
            </a:extLst>
          </p:cNvPr>
          <p:cNvSpPr txBox="1"/>
          <p:nvPr/>
        </p:nvSpPr>
        <p:spPr>
          <a:xfrm>
            <a:off x="8102069" y="2655159"/>
            <a:ext cx="3828551" cy="2799292"/>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Traineeship numbers being delivered across Greater Lincolnshire fell significantly between 2018/19 and 2021/22, from 150 down to 50. 2022/23</a:t>
            </a:r>
            <a:r>
              <a:rPr lang="en-US" sz="1200" dirty="0">
                <a:solidFill>
                  <a:srgbClr val="FF0000"/>
                </a:solidFill>
                <a:latin typeface="Arial Nova" panose="020B0504020202020204" pitchFamily="34" charset="0"/>
              </a:rPr>
              <a:t> </a:t>
            </a:r>
            <a:r>
              <a:rPr lang="en-US" sz="1200" dirty="0">
                <a:latin typeface="Arial Nova" panose="020B0504020202020204" pitchFamily="34" charset="0"/>
              </a:rPr>
              <a:t>(the final year of specific funding allocation) has seen a resurgence of sorts however with 110 Traineeships being delivered. </a:t>
            </a:r>
          </a:p>
          <a:p>
            <a:pPr>
              <a:lnSpc>
                <a:spcPct val="114000"/>
              </a:lnSpc>
              <a:spcAft>
                <a:spcPts val="600"/>
              </a:spcAft>
            </a:pPr>
            <a:r>
              <a:rPr lang="en-US" sz="1200" dirty="0">
                <a:latin typeface="Arial Nova" panose="020B0504020202020204" pitchFamily="34" charset="0"/>
              </a:rPr>
              <a:t>The majority of Traineeship providers in 2022/23 are based in Greater Lincolnshire and the assumption is that these Traineeships have been taken up by Greater Lincolnshire residents. </a:t>
            </a:r>
          </a:p>
          <a:p>
            <a:pPr>
              <a:lnSpc>
                <a:spcPct val="114000"/>
              </a:lnSpc>
              <a:spcAft>
                <a:spcPts val="600"/>
              </a:spcAft>
            </a:pPr>
            <a:endParaRPr kumimoji="0" lang="en-US" sz="1200" b="0" i="0" u="none" strike="noStrike" kern="1200" cap="none" spc="0" normalizeH="0" baseline="0" noProof="0" dirty="0">
              <a:ln>
                <a:noFill/>
              </a:ln>
              <a:effectLst/>
              <a:uLnTx/>
              <a:uFillTx/>
              <a:latin typeface="Arial Nova" panose="020B0504020202020204" pitchFamily="34" charset="0"/>
              <a:ea typeface="+mn-ea"/>
              <a:cs typeface="+mn-cs"/>
            </a:endParaRPr>
          </a:p>
          <a:p>
            <a:pPr>
              <a:lnSpc>
                <a:spcPct val="114000"/>
              </a:lnSpc>
              <a:spcAft>
                <a:spcPts val="600"/>
              </a:spcAft>
            </a:pPr>
            <a:r>
              <a:rPr lang="en-US" sz="1000" b="1" dirty="0">
                <a:latin typeface="Arial Nova" panose="020B0504020202020204" pitchFamily="34" charset="0"/>
              </a:rPr>
              <a:t>Source: </a:t>
            </a:r>
            <a:r>
              <a:rPr lang="en-US" sz="1000" dirty="0">
                <a:latin typeface="Arial Nova" panose="020B0504020202020204" pitchFamily="34" charset="0"/>
              </a:rPr>
              <a:t>Department for Education</a:t>
            </a:r>
            <a:endParaRPr kumimoji="0" lang="en-US" sz="1000" b="0" i="0" u="none" strike="noStrike" kern="1200" cap="none" spc="0" normalizeH="0" baseline="0" noProof="0" dirty="0">
              <a:ln>
                <a:noFill/>
              </a:ln>
              <a:effectLst/>
              <a:uLnTx/>
              <a:uFillTx/>
              <a:latin typeface="Arial Nova" panose="020B0504020202020204" pitchFamily="34" charset="0"/>
              <a:ea typeface="+mn-ea"/>
              <a:cs typeface="+mn-cs"/>
            </a:endParaRPr>
          </a:p>
        </p:txBody>
      </p:sp>
      <p:sp>
        <p:nvSpPr>
          <p:cNvPr id="11" name="TextBox 10">
            <a:extLst>
              <a:ext uri="{FF2B5EF4-FFF2-40B4-BE49-F238E27FC236}">
                <a16:creationId xmlns:a16="http://schemas.microsoft.com/office/drawing/2014/main" id="{4891CCC3-8021-5C21-947F-C66A8F4218EE}"/>
              </a:ext>
            </a:extLst>
          </p:cNvPr>
          <p:cNvSpPr txBox="1"/>
          <p:nvPr/>
        </p:nvSpPr>
        <p:spPr>
          <a:xfrm>
            <a:off x="1219590" y="1712720"/>
            <a:ext cx="5771291" cy="461665"/>
          </a:xfrm>
          <a:prstGeom prst="rect">
            <a:avLst/>
          </a:prstGeom>
          <a:noFill/>
        </p:spPr>
        <p:txBody>
          <a:bodyPr wrap="square" rtlCol="0">
            <a:spAutoFit/>
          </a:bodyPr>
          <a:lstStyle/>
          <a:p>
            <a:pPr algn="ctr"/>
            <a:r>
              <a:rPr lang="en-US" sz="1200" dirty="0">
                <a:latin typeface="Arial Nova" panose="020B0504020202020204" pitchFamily="34" charset="0"/>
              </a:rPr>
              <a:t>Traineeships delivered by Lincolnshire based providers and selected external providers who serve Lincolnshire residents</a:t>
            </a:r>
          </a:p>
        </p:txBody>
      </p:sp>
      <p:sp>
        <p:nvSpPr>
          <p:cNvPr id="8" name="TextBox 7">
            <a:extLst>
              <a:ext uri="{FF2B5EF4-FFF2-40B4-BE49-F238E27FC236}">
                <a16:creationId xmlns:a16="http://schemas.microsoft.com/office/drawing/2014/main" id="{BB307B3A-2452-5BFF-1D29-CF4B11E72316}"/>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45</a:t>
            </a:r>
          </a:p>
        </p:txBody>
      </p:sp>
      <p:pic>
        <p:nvPicPr>
          <p:cNvPr id="10" name="Picture 9">
            <a:extLst>
              <a:ext uri="{FF2B5EF4-FFF2-40B4-BE49-F238E27FC236}">
                <a16:creationId xmlns:a16="http://schemas.microsoft.com/office/drawing/2014/main" id="{900B5F0C-B69E-3A68-7865-B72FFE98E75D}"/>
              </a:ext>
            </a:extLst>
          </p:cNvPr>
          <p:cNvPicPr>
            <a:picLocks noChangeAspect="1"/>
          </p:cNvPicPr>
          <p:nvPr/>
        </p:nvPicPr>
        <p:blipFill>
          <a:blip r:embed="rId3"/>
          <a:stretch>
            <a:fillRect/>
          </a:stretch>
        </p:blipFill>
        <p:spPr>
          <a:xfrm>
            <a:off x="498435" y="2174385"/>
            <a:ext cx="7213600" cy="4318000"/>
          </a:xfrm>
          <a:prstGeom prst="rect">
            <a:avLst/>
          </a:prstGeom>
        </p:spPr>
      </p:pic>
    </p:spTree>
    <p:extLst>
      <p:ext uri="{BB962C8B-B14F-4D97-AF65-F5344CB8AC3E}">
        <p14:creationId xmlns:p14="http://schemas.microsoft.com/office/powerpoint/2010/main" val="3728059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4D4949-B02D-D363-241E-F81D01A5629D}"/>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EMPLOYERS – DEMAND FOR LEVEL 3 QUALIFICATIONS</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Person working in garage">
            <a:extLst>
              <a:ext uri="{FF2B5EF4-FFF2-40B4-BE49-F238E27FC236}">
                <a16:creationId xmlns:a16="http://schemas.microsoft.com/office/drawing/2014/main" id="{169F4FA7-F05E-3AA6-4C67-0FB66579E1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4067" y="1513705"/>
            <a:ext cx="7752724" cy="5100455"/>
          </a:xfrm>
          <a:prstGeom prst="rect">
            <a:avLst/>
          </a:prstGeom>
        </p:spPr>
      </p:pic>
      <p:sp>
        <p:nvSpPr>
          <p:cNvPr id="3" name="Rectangle 2">
            <a:extLst>
              <a:ext uri="{FF2B5EF4-FFF2-40B4-BE49-F238E27FC236}">
                <a16:creationId xmlns:a16="http://schemas.microsoft.com/office/drawing/2014/main" id="{E8E8F26C-1EC2-F188-01A1-FA6A821ED50C}"/>
              </a:ext>
            </a:extLst>
          </p:cNvPr>
          <p:cNvSpPr/>
          <p:nvPr/>
        </p:nvSpPr>
        <p:spPr>
          <a:xfrm>
            <a:off x="265209" y="1725003"/>
            <a:ext cx="3836205" cy="4657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400" b="1" dirty="0">
                <a:solidFill>
                  <a:schemeClr val="tx1"/>
                </a:solidFill>
                <a:latin typeface="Arial Nova" panose="020B0504020202020204" pitchFamily="34" charset="0"/>
              </a:rPr>
              <a:t>Introduction: </a:t>
            </a:r>
          </a:p>
          <a:p>
            <a:pPr>
              <a:lnSpc>
                <a:spcPct val="114000"/>
              </a:lnSpc>
              <a:spcAft>
                <a:spcPts val="600"/>
              </a:spcAft>
            </a:pPr>
            <a:r>
              <a:rPr lang="en-US" sz="1200" dirty="0">
                <a:solidFill>
                  <a:schemeClr val="tx1"/>
                </a:solidFill>
                <a:latin typeface="Arial Nova" panose="020B0504020202020204" pitchFamily="34" charset="0"/>
              </a:rPr>
              <a:t>This section looks at employer demand across Greater Lincolnshire for Level 3 qualifications primarily via the analysis of vacancy data sourced from Lightcast.</a:t>
            </a:r>
          </a:p>
          <a:p>
            <a:pPr>
              <a:lnSpc>
                <a:spcPct val="114000"/>
              </a:lnSpc>
              <a:spcAft>
                <a:spcPts val="600"/>
              </a:spcAft>
            </a:pPr>
            <a:r>
              <a:rPr lang="en-US" sz="1200" dirty="0">
                <a:solidFill>
                  <a:schemeClr val="tx1"/>
                </a:solidFill>
                <a:latin typeface="Arial Nova" panose="020B0504020202020204" pitchFamily="34" charset="0"/>
              </a:rPr>
              <a:t>Lightcast is an online portal for local labour market information for which the Greater Lincolnshire LEP have a licence, and we have been granted access to the data via this licence.</a:t>
            </a:r>
          </a:p>
          <a:p>
            <a:pPr>
              <a:lnSpc>
                <a:spcPct val="114000"/>
              </a:lnSpc>
              <a:spcAft>
                <a:spcPts val="600"/>
              </a:spcAft>
            </a:pPr>
            <a:r>
              <a:rPr lang="en-US" sz="1200" dirty="0">
                <a:solidFill>
                  <a:schemeClr val="tx1"/>
                </a:solidFill>
                <a:latin typeface="Arial Nova" panose="020B0504020202020204" pitchFamily="34" charset="0"/>
              </a:rPr>
              <a:t>The vacancy data it presents is obtained via a regular “web scraping” exercise of job sites, with the said data obtained then deduplicated in order to create a national and local view of “unique” vacancies.</a:t>
            </a:r>
          </a:p>
          <a:p>
            <a:pPr>
              <a:lnSpc>
                <a:spcPct val="114000"/>
              </a:lnSpc>
              <a:spcAft>
                <a:spcPts val="600"/>
              </a:spcAft>
            </a:pPr>
            <a:r>
              <a:rPr lang="en-US" sz="1200" dirty="0">
                <a:solidFill>
                  <a:schemeClr val="tx1"/>
                </a:solidFill>
                <a:latin typeface="Arial Nova" panose="020B0504020202020204" pitchFamily="34" charset="0"/>
              </a:rPr>
              <a:t>Not all vacancies stipulate a qualification requirement, and in fact our analysis of the Lightcast data shows that only around 20 per cent of vacancies stipulate a qualification requirement (at both a local and a national level). This needs to be kept in mind when reading through the following section as we are only able to analyse around a fifth of all vacancies  to ascertain employer demand.</a:t>
            </a:r>
          </a:p>
        </p:txBody>
      </p:sp>
      <p:sp>
        <p:nvSpPr>
          <p:cNvPr id="8" name="TextBox 7">
            <a:extLst>
              <a:ext uri="{FF2B5EF4-FFF2-40B4-BE49-F238E27FC236}">
                <a16:creationId xmlns:a16="http://schemas.microsoft.com/office/drawing/2014/main" id="{35C49F14-1DF0-8C0B-9183-F28F28769F06}"/>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46</a:t>
            </a:r>
          </a:p>
        </p:txBody>
      </p:sp>
    </p:spTree>
    <p:extLst>
      <p:ext uri="{BB962C8B-B14F-4D97-AF65-F5344CB8AC3E}">
        <p14:creationId xmlns:p14="http://schemas.microsoft.com/office/powerpoint/2010/main" val="4050874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3EE0BC-158B-E2D5-DA89-6E589267845E}"/>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6"/>
          </a:xfrm>
          <a:prstGeom prst="rect">
            <a:avLst/>
          </a:prstGeom>
          <a:solidFill>
            <a:srgbClr val="2E78B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BC9B8B3E-19B5-2C7B-0F53-66DA8D765DF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365774-1B10-6C08-A813-F63E4BA125CF}"/>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14F729-511F-73A0-BF27-EEFFCE02905D}"/>
              </a:ext>
            </a:extLst>
          </p:cNvPr>
          <p:cNvSpPr txBox="1"/>
          <p:nvPr/>
        </p:nvSpPr>
        <p:spPr>
          <a:xfrm>
            <a:off x="269033" y="2501087"/>
            <a:ext cx="7612979" cy="3117648"/>
          </a:xfrm>
          <a:prstGeom prst="rect">
            <a:avLst/>
          </a:prstGeom>
          <a:noFill/>
        </p:spPr>
        <p:txBody>
          <a:bodyPr wrap="square" rtlCol="0">
            <a:spAutoFit/>
          </a:bodyPr>
          <a:lstStyle/>
          <a:p>
            <a:pPr>
              <a:lnSpc>
                <a:spcPct val="114000"/>
              </a:lnSpc>
              <a:spcAft>
                <a:spcPts val="600"/>
              </a:spcAft>
            </a:pPr>
            <a:r>
              <a:rPr lang="en-US" sz="1400" b="1" dirty="0">
                <a:latin typeface="Arial Nova" panose="020B0504020202020204" pitchFamily="34" charset="0"/>
              </a:rPr>
              <a:t>What the data tells us:</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A lower qualification profile in Greater Lincolnshire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with workers less likely to have higher qualifications at Level 4 and above when compared nationally, and with higher proportions qualified at Level 3 and below.</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A notably larger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proportion of workers with Level 2 qualifications and below in North East Lincolnshire.</a:t>
            </a:r>
            <a:r>
              <a:rPr kumimoji="0" lang="en-US" sz="12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 </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r>
              <a:rPr lang="en-US" sz="1200" b="1" dirty="0">
                <a:latin typeface="Arial Nova" panose="020B0504020202020204" pitchFamily="34" charset="0"/>
              </a:rPr>
              <a:t>An increasing growth</a:t>
            </a: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 in vacancies stating a minimum Level 3 qualification </a:t>
            </a:r>
            <a:r>
              <a:rPr kumimoji="0" lang="en-US" sz="1200" i="0" u="none" strike="noStrike" kern="1200" cap="none" spc="0" normalizeH="0" baseline="0" noProof="0" dirty="0">
                <a:ln>
                  <a:noFill/>
                </a:ln>
                <a:effectLst/>
                <a:uLnTx/>
                <a:uFillTx/>
                <a:latin typeface="Arial Nova" panose="020B0504020202020204" pitchFamily="34" charset="0"/>
                <a:ea typeface="+mn-ea"/>
                <a:cs typeface="+mn-cs"/>
              </a:rPr>
              <a:t>in</a:t>
            </a: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 </a:t>
            </a:r>
            <a:r>
              <a:rPr kumimoji="0" lang="en-US" sz="1200" i="0" u="none" strike="noStrike" kern="1200" cap="none" spc="0" normalizeH="0" baseline="0" noProof="0" dirty="0">
                <a:ln>
                  <a:noFill/>
                </a:ln>
                <a:effectLst/>
                <a:uLnTx/>
                <a:uFillTx/>
                <a:latin typeface="Arial Nova" panose="020B0504020202020204" pitchFamily="34" charset="0"/>
                <a:ea typeface="+mn-ea"/>
                <a:cs typeface="+mn-cs"/>
              </a:rPr>
              <a:t>more recent years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which is being driven by demand in North East Lincolnshire and North Lincolnshire. </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Healthcare, Social Worker, Education, Vehicle Technician, and Engineering occupations, all featured consistently strongly across Greater Lincolnshire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in 2023 vacancies requiring a minimum Level 3 qualification.</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Greater Lincolnshire will have approximately </a:t>
            </a:r>
            <a:r>
              <a:rPr lang="en-US" sz="1200" b="1" dirty="0">
                <a:latin typeface="Arial Nova" panose="020B0504020202020204" pitchFamily="34" charset="0"/>
              </a:rPr>
              <a:t>47</a:t>
            </a:r>
            <a:r>
              <a:rPr kumimoji="0" lang="en-US" sz="1200" b="1" i="0" u="none" strike="noStrike" kern="1200" cap="none" spc="0" normalizeH="0" baseline="0" noProof="0" dirty="0">
                <a:ln>
                  <a:noFill/>
                </a:ln>
                <a:effectLst/>
                <a:uLnTx/>
                <a:uFillTx/>
                <a:latin typeface="Arial Nova" panose="020B0504020202020204" pitchFamily="34" charset="0"/>
                <a:ea typeface="+mn-ea"/>
                <a:cs typeface="+mn-cs"/>
              </a:rPr>
              <a:t>,000 Level 3 job opportunities that will need filling between now and 2035</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 6,000 of these will be new jobs, with 41,000 connected to ‘replacement demand’.</a:t>
            </a:r>
          </a:p>
        </p:txBody>
      </p:sp>
      <p:sp>
        <p:nvSpPr>
          <p:cNvPr id="8" name="TextBox 7">
            <a:extLst>
              <a:ext uri="{FF2B5EF4-FFF2-40B4-BE49-F238E27FC236}">
                <a16:creationId xmlns:a16="http://schemas.microsoft.com/office/drawing/2014/main" id="{7F440573-C84F-69C0-9FE5-E8B9908A2874}"/>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EMPLOYERS – DEMAND FOR LEVEL 3 QUALIFICATIONS</a:t>
            </a:r>
          </a:p>
        </p:txBody>
      </p:sp>
      <p:pic>
        <p:nvPicPr>
          <p:cNvPr id="5" name="Picture 4" descr="Person working in garage">
            <a:extLst>
              <a:ext uri="{FF2B5EF4-FFF2-40B4-BE49-F238E27FC236}">
                <a16:creationId xmlns:a16="http://schemas.microsoft.com/office/drawing/2014/main" id="{C5452C3E-4C77-6F12-FCCD-07A3A2A20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4416" y="1509684"/>
            <a:ext cx="3836199" cy="5100455"/>
          </a:xfrm>
          <a:prstGeom prst="rect">
            <a:avLst/>
          </a:prstGeom>
        </p:spPr>
      </p:pic>
      <p:sp>
        <p:nvSpPr>
          <p:cNvPr id="3" name="TextBox 2">
            <a:extLst>
              <a:ext uri="{FF2B5EF4-FFF2-40B4-BE49-F238E27FC236}">
                <a16:creationId xmlns:a16="http://schemas.microsoft.com/office/drawing/2014/main" id="{4C4C2C69-918E-8FD0-A1B5-57345F458B2F}"/>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47</a:t>
            </a:r>
          </a:p>
        </p:txBody>
      </p:sp>
    </p:spTree>
    <p:extLst>
      <p:ext uri="{BB962C8B-B14F-4D97-AF65-F5344CB8AC3E}">
        <p14:creationId xmlns:p14="http://schemas.microsoft.com/office/powerpoint/2010/main" val="168180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902288-17F9-3B66-722E-C221EC2B7CFA}"/>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GREATER LINCOLNSHIRE</a:t>
            </a:r>
          </a:p>
        </p:txBody>
      </p:sp>
      <p:sp>
        <p:nvSpPr>
          <p:cNvPr id="5" name="Rectangle 4">
            <a:extLst>
              <a:ext uri="{FF2B5EF4-FFF2-40B4-BE49-F238E27FC236}">
                <a16:creationId xmlns:a16="http://schemas.microsoft.com/office/drawing/2014/main" id="{85CBC427-596E-F4DC-0FDF-56689F3E6DAA}"/>
              </a:ext>
            </a:extLst>
          </p:cNvPr>
          <p:cNvSpPr/>
          <p:nvPr/>
        </p:nvSpPr>
        <p:spPr>
          <a:xfrm>
            <a:off x="8089878" y="1513706"/>
            <a:ext cx="3833089" cy="507299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FACE94EB-9235-89B1-3AD6-421C18D1AB3D}"/>
              </a:ext>
            </a:extLst>
          </p:cNvPr>
          <p:cNvSpPr/>
          <p:nvPr/>
        </p:nvSpPr>
        <p:spPr>
          <a:xfrm>
            <a:off x="8086763" y="1673078"/>
            <a:ext cx="3836204" cy="48030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Using data on qualification levels from the 2021 Census based on the workplace population (see note) as a proxy measure for employer demand we can see that workers in Greater Lincolnshire are less likely to have higher qualifications at Level 4 and above when compared nationally, with higher proportions qualified at Level 3 and below. </a:t>
            </a:r>
          </a:p>
          <a:p>
            <a:pPr>
              <a:lnSpc>
                <a:spcPct val="114000"/>
              </a:lnSpc>
              <a:spcAft>
                <a:spcPts val="600"/>
              </a:spcAft>
            </a:pPr>
            <a:r>
              <a:rPr lang="en-US" sz="1200" dirty="0">
                <a:solidFill>
                  <a:schemeClr val="tx1"/>
                </a:solidFill>
                <a:latin typeface="Arial Nova" panose="020B0504020202020204" pitchFamily="34" charset="0"/>
              </a:rPr>
              <a:t>Looking across the three upper tier local authorities we can see that North East Lincolnshire has slightly higher proportions of workers with Level 2 qualifications and below. As such we would expect that vacancy data by qualification will show us lower levels of demand for Level 3 qualifications in these areas but, as we will see in a later slide, this is not necessarily the case.</a:t>
            </a:r>
          </a:p>
          <a:p>
            <a:pPr>
              <a:lnSpc>
                <a:spcPct val="114000"/>
              </a:lnSpc>
              <a:spcAft>
                <a:spcPts val="600"/>
              </a:spcAft>
            </a:pPr>
            <a:r>
              <a:rPr lang="en-US" sz="1200" b="1" dirty="0">
                <a:solidFill>
                  <a:schemeClr val="tx1"/>
                </a:solidFill>
                <a:latin typeface="Arial Nova" panose="020B0504020202020204" pitchFamily="34" charset="0"/>
              </a:rPr>
              <a:t>Note: </a:t>
            </a:r>
            <a:r>
              <a:rPr lang="en-US" sz="1200" dirty="0">
                <a:solidFill>
                  <a:schemeClr val="tx1"/>
                </a:solidFill>
                <a:latin typeface="Arial Nova" panose="020B0504020202020204" pitchFamily="34" charset="0"/>
              </a:rPr>
              <a:t>The workplace population is the population aged 16 years and over, working in an area. It includes people who work mainly at or from home, or do not have a fixed place of work, in their area of usual residence.</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2021 Census, Office for National Statistics</a:t>
            </a:r>
          </a:p>
          <a:p>
            <a:pPr>
              <a:lnSpc>
                <a:spcPct val="114000"/>
              </a:lnSpc>
              <a:spcAft>
                <a:spcPts val="600"/>
              </a:spcAft>
            </a:pPr>
            <a:endParaRPr lang="en-US" sz="1200" dirty="0">
              <a:solidFill>
                <a:schemeClr val="tx1"/>
              </a:solidFill>
              <a:latin typeface="Arial Nova" panose="020B0504020202020204" pitchFamily="34" charset="0"/>
            </a:endParaRPr>
          </a:p>
          <a:p>
            <a:pPr>
              <a:lnSpc>
                <a:spcPct val="114000"/>
              </a:lnSpc>
              <a:spcAft>
                <a:spcPts val="600"/>
              </a:spcAft>
            </a:pPr>
            <a:r>
              <a:rPr lang="en-US" sz="1200" dirty="0">
                <a:solidFill>
                  <a:schemeClr val="tx1"/>
                </a:solidFill>
                <a:latin typeface="Arial Nova" panose="020B0504020202020204" pitchFamily="34" charset="0"/>
              </a:rPr>
              <a:t> </a:t>
            </a:r>
          </a:p>
        </p:txBody>
      </p:sp>
      <p:sp>
        <p:nvSpPr>
          <p:cNvPr id="13" name="TextBox 12">
            <a:extLst>
              <a:ext uri="{FF2B5EF4-FFF2-40B4-BE49-F238E27FC236}">
                <a16:creationId xmlns:a16="http://schemas.microsoft.com/office/drawing/2014/main" id="{A9290826-FA64-51EA-D7FC-35A3E4B66C6A}"/>
              </a:ext>
            </a:extLst>
          </p:cNvPr>
          <p:cNvSpPr txBox="1"/>
          <p:nvPr/>
        </p:nvSpPr>
        <p:spPr>
          <a:xfrm>
            <a:off x="1892508" y="1605409"/>
            <a:ext cx="4419230" cy="276999"/>
          </a:xfrm>
          <a:prstGeom prst="rect">
            <a:avLst/>
          </a:prstGeom>
          <a:noFill/>
        </p:spPr>
        <p:txBody>
          <a:bodyPr wrap="square" rtlCol="0">
            <a:spAutoFit/>
          </a:bodyPr>
          <a:lstStyle/>
          <a:p>
            <a:pPr algn="ctr">
              <a:spcAft>
                <a:spcPts val="300"/>
              </a:spcAft>
            </a:pPr>
            <a:r>
              <a:rPr lang="en-US" sz="1200" dirty="0">
                <a:latin typeface="Arial Nova" panose="020B0504020202020204" pitchFamily="34" charset="0"/>
              </a:rPr>
              <a:t>Highest qualification level of the workplace population, 2021</a:t>
            </a:r>
          </a:p>
        </p:txBody>
      </p:sp>
      <p:sp>
        <p:nvSpPr>
          <p:cNvPr id="9" name="TextBox 8">
            <a:extLst>
              <a:ext uri="{FF2B5EF4-FFF2-40B4-BE49-F238E27FC236}">
                <a16:creationId xmlns:a16="http://schemas.microsoft.com/office/drawing/2014/main" id="{4AC76523-814A-63A1-BEC0-DE6D39348975}"/>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48</a:t>
            </a:r>
          </a:p>
        </p:txBody>
      </p:sp>
      <p:pic>
        <p:nvPicPr>
          <p:cNvPr id="14" name="Picture 13">
            <a:extLst>
              <a:ext uri="{FF2B5EF4-FFF2-40B4-BE49-F238E27FC236}">
                <a16:creationId xmlns:a16="http://schemas.microsoft.com/office/drawing/2014/main" id="{D10B0DB2-2754-BCD9-D155-1ECCC58B540A}"/>
              </a:ext>
            </a:extLst>
          </p:cNvPr>
          <p:cNvPicPr>
            <a:picLocks noChangeAspect="1"/>
          </p:cNvPicPr>
          <p:nvPr/>
        </p:nvPicPr>
        <p:blipFill>
          <a:blip r:embed="rId3"/>
          <a:stretch>
            <a:fillRect/>
          </a:stretch>
        </p:blipFill>
        <p:spPr>
          <a:xfrm>
            <a:off x="269033" y="2044239"/>
            <a:ext cx="7772400" cy="4542459"/>
          </a:xfrm>
          <a:prstGeom prst="rect">
            <a:avLst/>
          </a:prstGeom>
        </p:spPr>
      </p:pic>
    </p:spTree>
    <p:extLst>
      <p:ext uri="{BB962C8B-B14F-4D97-AF65-F5344CB8AC3E}">
        <p14:creationId xmlns:p14="http://schemas.microsoft.com/office/powerpoint/2010/main" val="152084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33080E-1DCE-A1F5-6321-902E67DEC74C}"/>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1" name="Picture 20">
            <a:extLst>
              <a:ext uri="{FF2B5EF4-FFF2-40B4-BE49-F238E27FC236}">
                <a16:creationId xmlns:a16="http://schemas.microsoft.com/office/drawing/2014/main" id="{168F5A03-E7BA-FE0A-1AB1-D876BC585AE5}"/>
              </a:ext>
            </a:extLst>
          </p:cNvPr>
          <p:cNvPicPr>
            <a:picLocks noChangeAspect="1"/>
          </p:cNvPicPr>
          <p:nvPr/>
        </p:nvPicPr>
        <p:blipFill>
          <a:blip r:embed="rId3"/>
          <a:stretch>
            <a:fillRect/>
          </a:stretch>
        </p:blipFill>
        <p:spPr>
          <a:xfrm>
            <a:off x="8318607" y="4547111"/>
            <a:ext cx="3594100" cy="2159000"/>
          </a:xfrm>
          <a:prstGeom prst="rect">
            <a:avLst/>
          </a:prstGeom>
        </p:spPr>
      </p:pic>
      <p:pic>
        <p:nvPicPr>
          <p:cNvPr id="19" name="Picture 18">
            <a:extLst>
              <a:ext uri="{FF2B5EF4-FFF2-40B4-BE49-F238E27FC236}">
                <a16:creationId xmlns:a16="http://schemas.microsoft.com/office/drawing/2014/main" id="{088FCB15-D261-93C6-C39D-B5F57EE373D3}"/>
              </a:ext>
            </a:extLst>
          </p:cNvPr>
          <p:cNvPicPr>
            <a:picLocks noChangeAspect="1"/>
          </p:cNvPicPr>
          <p:nvPr/>
        </p:nvPicPr>
        <p:blipFill>
          <a:blip r:embed="rId4"/>
          <a:stretch>
            <a:fillRect/>
          </a:stretch>
        </p:blipFill>
        <p:spPr>
          <a:xfrm>
            <a:off x="4308176" y="4547111"/>
            <a:ext cx="3594100" cy="2159000"/>
          </a:xfrm>
          <a:prstGeom prst="rect">
            <a:avLst/>
          </a:prstGeom>
        </p:spPr>
      </p:pic>
      <p:pic>
        <p:nvPicPr>
          <p:cNvPr id="15" name="Picture 14">
            <a:extLst>
              <a:ext uri="{FF2B5EF4-FFF2-40B4-BE49-F238E27FC236}">
                <a16:creationId xmlns:a16="http://schemas.microsoft.com/office/drawing/2014/main" id="{F95F1C2F-3843-C491-06F2-D4EA5119C0C6}"/>
              </a:ext>
            </a:extLst>
          </p:cNvPr>
          <p:cNvPicPr>
            <a:picLocks noChangeAspect="1"/>
          </p:cNvPicPr>
          <p:nvPr/>
        </p:nvPicPr>
        <p:blipFill>
          <a:blip r:embed="rId5"/>
          <a:stretch>
            <a:fillRect/>
          </a:stretch>
        </p:blipFill>
        <p:spPr>
          <a:xfrm>
            <a:off x="8198940" y="2005559"/>
            <a:ext cx="3619500" cy="2159000"/>
          </a:xfrm>
          <a:prstGeom prst="rect">
            <a:avLst/>
          </a:prstGeom>
        </p:spPr>
      </p:pic>
      <p:pic>
        <p:nvPicPr>
          <p:cNvPr id="29" name="Picture 28">
            <a:extLst>
              <a:ext uri="{FF2B5EF4-FFF2-40B4-BE49-F238E27FC236}">
                <a16:creationId xmlns:a16="http://schemas.microsoft.com/office/drawing/2014/main" id="{46AEBE7B-A5C0-23FE-58AF-CBA8640C8436}"/>
              </a:ext>
            </a:extLst>
          </p:cNvPr>
          <p:cNvPicPr>
            <a:picLocks noChangeAspect="1"/>
          </p:cNvPicPr>
          <p:nvPr/>
        </p:nvPicPr>
        <p:blipFill rotWithShape="1">
          <a:blip r:embed="rId6"/>
          <a:srcRect l="35978" t="26480" r="34596" b="12006"/>
          <a:stretch/>
        </p:blipFill>
        <p:spPr>
          <a:xfrm>
            <a:off x="858924" y="1532490"/>
            <a:ext cx="2379128" cy="3214979"/>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GREATER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33DA1447-BA56-4402-B684-8F891DAF4477}"/>
              </a:ext>
            </a:extLst>
          </p:cNvPr>
          <p:cNvCxnSpPr>
            <a:cxnSpLocks/>
          </p:cNvCxnSpPr>
          <p:nvPr/>
        </p:nvCxnSpPr>
        <p:spPr>
          <a:xfrm flipV="1">
            <a:off x="4138765" y="1865376"/>
            <a:ext cx="0" cy="2525827"/>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62A92E-1611-ADAC-ED5F-D76D861D2353}"/>
              </a:ext>
            </a:extLst>
          </p:cNvPr>
          <p:cNvSpPr txBox="1"/>
          <p:nvPr/>
        </p:nvSpPr>
        <p:spPr>
          <a:xfrm>
            <a:off x="4788407" y="1609232"/>
            <a:ext cx="2615183" cy="461665"/>
          </a:xfrm>
          <a:prstGeom prst="rect">
            <a:avLst/>
          </a:prstGeom>
          <a:noFill/>
        </p:spPr>
        <p:txBody>
          <a:bodyPr wrap="square" rtlCol="0">
            <a:spAutoFit/>
          </a:bodyPr>
          <a:lstStyle/>
          <a:p>
            <a:pPr algn="ctr"/>
            <a:r>
              <a:rPr lang="en-US" sz="1200" dirty="0">
                <a:latin typeface="Arial Nova" panose="020B0504020202020204" pitchFamily="34" charset="0"/>
              </a:rPr>
              <a:t>Vacancies requiring a minimum education at Level 3 over time</a:t>
            </a:r>
          </a:p>
        </p:txBody>
      </p:sp>
      <p:cxnSp>
        <p:nvCxnSpPr>
          <p:cNvPr id="14" name="Straight Connector 13">
            <a:extLst>
              <a:ext uri="{FF2B5EF4-FFF2-40B4-BE49-F238E27FC236}">
                <a16:creationId xmlns:a16="http://schemas.microsoft.com/office/drawing/2014/main" id="{49105286-48BB-43D5-DA2D-D42F381A7623}"/>
              </a:ext>
            </a:extLst>
          </p:cNvPr>
          <p:cNvCxnSpPr>
            <a:cxnSpLocks/>
          </p:cNvCxnSpPr>
          <p:nvPr/>
        </p:nvCxnSpPr>
        <p:spPr>
          <a:xfrm>
            <a:off x="4139048" y="1865376"/>
            <a:ext cx="935872"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FB48A5-1F43-1902-4320-90DC25495E2D}"/>
              </a:ext>
            </a:extLst>
          </p:cNvPr>
          <p:cNvSpPr txBox="1"/>
          <p:nvPr/>
        </p:nvSpPr>
        <p:spPr>
          <a:xfrm>
            <a:off x="8332584" y="1634543"/>
            <a:ext cx="3566147" cy="461665"/>
          </a:xfrm>
          <a:prstGeom prst="rect">
            <a:avLst/>
          </a:prstGeom>
          <a:noFill/>
        </p:spPr>
        <p:txBody>
          <a:bodyPr wrap="square" rtlCol="0">
            <a:spAutoFit/>
          </a:bodyPr>
          <a:lstStyle/>
          <a:p>
            <a:pPr algn="ctr"/>
            <a:r>
              <a:rPr lang="en-US" sz="1200" dirty="0">
                <a:latin typeface="Arial Nova" panose="020B0504020202020204" pitchFamily="34" charset="0"/>
              </a:rPr>
              <a:t>Level 3 minimum education vacancies as a proportion of all vacancies requiring a qualification</a:t>
            </a:r>
          </a:p>
        </p:txBody>
      </p:sp>
      <p:cxnSp>
        <p:nvCxnSpPr>
          <p:cNvPr id="17" name="Straight Connector 16">
            <a:extLst>
              <a:ext uri="{FF2B5EF4-FFF2-40B4-BE49-F238E27FC236}">
                <a16:creationId xmlns:a16="http://schemas.microsoft.com/office/drawing/2014/main" id="{120C8367-1B02-CD53-A26C-301CD63CA572}"/>
              </a:ext>
            </a:extLst>
          </p:cNvPr>
          <p:cNvCxnSpPr>
            <a:cxnSpLocks/>
            <a:stCxn id="20" idx="6"/>
          </p:cNvCxnSpPr>
          <p:nvPr/>
        </p:nvCxnSpPr>
        <p:spPr>
          <a:xfrm>
            <a:off x="2197767" y="3120556"/>
            <a:ext cx="1950142"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E72C9A-9D60-FE80-5CF4-B12C00A7AD0B}"/>
              </a:ext>
            </a:extLst>
          </p:cNvPr>
          <p:cNvCxnSpPr>
            <a:cxnSpLocks/>
          </p:cNvCxnSpPr>
          <p:nvPr/>
        </p:nvCxnSpPr>
        <p:spPr>
          <a:xfrm>
            <a:off x="7123176" y="1866946"/>
            <a:ext cx="1499616"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3BFC80-19C3-E0C6-373D-7D4F2421B5EB}"/>
              </a:ext>
            </a:extLst>
          </p:cNvPr>
          <p:cNvSpPr/>
          <p:nvPr/>
        </p:nvSpPr>
        <p:spPr>
          <a:xfrm>
            <a:off x="2150633" y="3096989"/>
            <a:ext cx="47134" cy="47134"/>
          </a:xfrm>
          <a:prstGeom prst="ellips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68976DD-8FD2-613C-3C5D-C57F96B0C1D6}"/>
              </a:ext>
            </a:extLst>
          </p:cNvPr>
          <p:cNvCxnSpPr>
            <a:cxnSpLocks/>
          </p:cNvCxnSpPr>
          <p:nvPr/>
        </p:nvCxnSpPr>
        <p:spPr>
          <a:xfrm>
            <a:off x="4139047" y="4393820"/>
            <a:ext cx="935873"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EEC9CA-8573-259F-E3C5-BC6C08ACC4CA}"/>
              </a:ext>
            </a:extLst>
          </p:cNvPr>
          <p:cNvCxnSpPr>
            <a:cxnSpLocks/>
          </p:cNvCxnSpPr>
          <p:nvPr/>
        </p:nvCxnSpPr>
        <p:spPr>
          <a:xfrm>
            <a:off x="7123176" y="4393820"/>
            <a:ext cx="1901952"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CAAFF0E-236F-A298-6F2A-A4C8F2A62904}"/>
              </a:ext>
            </a:extLst>
          </p:cNvPr>
          <p:cNvSpPr txBox="1"/>
          <p:nvPr/>
        </p:nvSpPr>
        <p:spPr>
          <a:xfrm>
            <a:off x="4797834" y="4173831"/>
            <a:ext cx="2614784" cy="461665"/>
          </a:xfrm>
          <a:prstGeom prst="rect">
            <a:avLst/>
          </a:prstGeom>
          <a:noFill/>
        </p:spPr>
        <p:txBody>
          <a:bodyPr wrap="square" rtlCol="0">
            <a:spAutoFit/>
          </a:bodyPr>
          <a:lstStyle/>
          <a:p>
            <a:pPr algn="ctr"/>
            <a:r>
              <a:rPr lang="en-US" sz="1200" dirty="0">
                <a:latin typeface="Arial Nova" panose="020B0504020202020204" pitchFamily="34" charset="0"/>
              </a:rPr>
              <a:t>Minimum education at Level 3 vacancy growth index, 2013=100</a:t>
            </a:r>
          </a:p>
        </p:txBody>
      </p:sp>
      <p:sp>
        <p:nvSpPr>
          <p:cNvPr id="26" name="TextBox 25">
            <a:extLst>
              <a:ext uri="{FF2B5EF4-FFF2-40B4-BE49-F238E27FC236}">
                <a16:creationId xmlns:a16="http://schemas.microsoft.com/office/drawing/2014/main" id="{96D2F3A1-B3A3-24DC-E0FE-CCA8B7FF1773}"/>
              </a:ext>
            </a:extLst>
          </p:cNvPr>
          <p:cNvSpPr txBox="1"/>
          <p:nvPr/>
        </p:nvSpPr>
        <p:spPr>
          <a:xfrm>
            <a:off x="8724246" y="4169515"/>
            <a:ext cx="2782824" cy="461665"/>
          </a:xfrm>
          <a:prstGeom prst="rect">
            <a:avLst/>
          </a:prstGeom>
          <a:noFill/>
        </p:spPr>
        <p:txBody>
          <a:bodyPr wrap="square" rtlCol="0">
            <a:spAutoFit/>
          </a:bodyPr>
          <a:lstStyle/>
          <a:p>
            <a:pPr algn="ctr"/>
            <a:r>
              <a:rPr lang="en-US" sz="1200" dirty="0">
                <a:latin typeface="Arial Nova" panose="020B0504020202020204" pitchFamily="34" charset="0"/>
              </a:rPr>
              <a:t>Growth in all vacancies stating a qualification requirement, 2013=100</a:t>
            </a:r>
          </a:p>
        </p:txBody>
      </p:sp>
      <p:sp>
        <p:nvSpPr>
          <p:cNvPr id="27" name="TextBox 26">
            <a:extLst>
              <a:ext uri="{FF2B5EF4-FFF2-40B4-BE49-F238E27FC236}">
                <a16:creationId xmlns:a16="http://schemas.microsoft.com/office/drawing/2014/main" id="{286957F6-2969-59AE-CEC5-EE61A452DFD9}"/>
              </a:ext>
            </a:extLst>
          </p:cNvPr>
          <p:cNvSpPr txBox="1"/>
          <p:nvPr/>
        </p:nvSpPr>
        <p:spPr>
          <a:xfrm>
            <a:off x="283462" y="4787805"/>
            <a:ext cx="3828551" cy="1758558"/>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Whilst Greater Lincolnshire has a higher proportion of its workplace population qualified to Level 3, trends in vacancies stating a minimum Level 3 qualification have broadly been in line with national changes i.e., positive growth in numbers, and as a proportion of overall vacancies requiring a qualification. However, more recent growth in vacancies requiring a Level 3 qualification has been higher than that seen nationally.</a:t>
            </a:r>
          </a:p>
        </p:txBody>
      </p:sp>
      <p:sp>
        <p:nvSpPr>
          <p:cNvPr id="5" name="TextBox 4">
            <a:extLst>
              <a:ext uri="{FF2B5EF4-FFF2-40B4-BE49-F238E27FC236}">
                <a16:creationId xmlns:a16="http://schemas.microsoft.com/office/drawing/2014/main" id="{EDAAFC53-A8AF-1207-258F-D69232466D1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49</a:t>
            </a:r>
          </a:p>
        </p:txBody>
      </p:sp>
      <p:pic>
        <p:nvPicPr>
          <p:cNvPr id="10" name="Picture 9">
            <a:extLst>
              <a:ext uri="{FF2B5EF4-FFF2-40B4-BE49-F238E27FC236}">
                <a16:creationId xmlns:a16="http://schemas.microsoft.com/office/drawing/2014/main" id="{117A8B6A-C4CD-4E28-CE9C-CF87FB34899A}"/>
              </a:ext>
            </a:extLst>
          </p:cNvPr>
          <p:cNvPicPr>
            <a:picLocks noChangeAspect="1"/>
          </p:cNvPicPr>
          <p:nvPr/>
        </p:nvPicPr>
        <p:blipFill>
          <a:blip r:embed="rId7"/>
          <a:stretch>
            <a:fillRect/>
          </a:stretch>
        </p:blipFill>
        <p:spPr>
          <a:xfrm>
            <a:off x="4292598" y="2110670"/>
            <a:ext cx="3606800" cy="1803400"/>
          </a:xfrm>
          <a:prstGeom prst="rect">
            <a:avLst/>
          </a:prstGeom>
        </p:spPr>
      </p:pic>
    </p:spTree>
    <p:extLst>
      <p:ext uri="{BB962C8B-B14F-4D97-AF65-F5344CB8AC3E}">
        <p14:creationId xmlns:p14="http://schemas.microsoft.com/office/powerpoint/2010/main" val="3793066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C7BE910-85A6-322A-E585-5B3BE30586E7}"/>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Rectangle 6">
            <a:extLst>
              <a:ext uri="{FF2B5EF4-FFF2-40B4-BE49-F238E27FC236}">
                <a16:creationId xmlns:a16="http://schemas.microsoft.com/office/drawing/2014/main" id="{1F05F526-5C90-55AA-4466-557664A717AD}"/>
              </a:ext>
            </a:extLst>
          </p:cNvPr>
          <p:cNvSpPr/>
          <p:nvPr/>
        </p:nvSpPr>
        <p:spPr>
          <a:xfrm>
            <a:off x="269035" y="502305"/>
            <a:ext cx="10102632" cy="968905"/>
          </a:xfrm>
          <a:prstGeom prst="rect">
            <a:avLst/>
          </a:prstGeom>
          <a:solidFill>
            <a:srgbClr val="2D99A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BC9B8B3E-19B5-2C7B-0F53-66DA8D765DFC}"/>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365774-1B10-6C08-A813-F63E4BA125CF}"/>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440573-C84F-69C0-9FE5-E8B9908A2874}"/>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SUMMARY - WHAT THE DATA TELLS US</a:t>
            </a:r>
          </a:p>
        </p:txBody>
      </p:sp>
      <p:sp>
        <p:nvSpPr>
          <p:cNvPr id="3" name="Rectangle 2">
            <a:extLst>
              <a:ext uri="{FF2B5EF4-FFF2-40B4-BE49-F238E27FC236}">
                <a16:creationId xmlns:a16="http://schemas.microsoft.com/office/drawing/2014/main" id="{6FB9BB33-103F-EFF5-73A2-B349C9A3282E}"/>
              </a:ext>
            </a:extLst>
          </p:cNvPr>
          <p:cNvSpPr/>
          <p:nvPr/>
        </p:nvSpPr>
        <p:spPr>
          <a:xfrm>
            <a:off x="1784993" y="1513707"/>
            <a:ext cx="10141797" cy="1610494"/>
          </a:xfrm>
          <a:prstGeom prst="rect">
            <a:avLst/>
          </a:prstGeom>
          <a:solidFill>
            <a:srgbClr val="9465B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0D1E46-7FA8-784D-BA13-B7DF8556BA1D}"/>
              </a:ext>
            </a:extLst>
          </p:cNvPr>
          <p:cNvSpPr/>
          <p:nvPr/>
        </p:nvSpPr>
        <p:spPr>
          <a:xfrm>
            <a:off x="1790735" y="3160966"/>
            <a:ext cx="10134144" cy="1617863"/>
          </a:xfrm>
          <a:prstGeom prst="rect">
            <a:avLst/>
          </a:prstGeom>
          <a:solidFill>
            <a:srgbClr val="0C8036">
              <a:alpha val="2001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7FA668-E116-370C-F3C1-FCD661FB3B58}"/>
              </a:ext>
            </a:extLst>
          </p:cNvPr>
          <p:cNvSpPr/>
          <p:nvPr/>
        </p:nvSpPr>
        <p:spPr>
          <a:xfrm>
            <a:off x="1790735" y="4813957"/>
            <a:ext cx="10134144" cy="1654628"/>
          </a:xfrm>
          <a:prstGeom prst="rect">
            <a:avLst/>
          </a:prstGeom>
          <a:solidFill>
            <a:srgbClr val="2F78BC">
              <a:alpha val="200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F06306-32B8-8A64-6A8B-614B976ECD17}"/>
              </a:ext>
            </a:extLst>
          </p:cNvPr>
          <p:cNvSpPr txBox="1"/>
          <p:nvPr/>
        </p:nvSpPr>
        <p:spPr>
          <a:xfrm>
            <a:off x="1784993" y="1519043"/>
            <a:ext cx="10152846" cy="1650645"/>
          </a:xfrm>
          <a:prstGeom prst="rect">
            <a:avLst/>
          </a:prstGeom>
          <a:noFill/>
        </p:spPr>
        <p:txBody>
          <a:bodyPr wrap="square" rtlCol="0">
            <a:spAutoFit/>
          </a:bodyPr>
          <a:lstStyle/>
          <a:p>
            <a:pPr marL="171450" indent="-171450">
              <a:lnSpc>
                <a:spcPct val="114000"/>
              </a:lnSpc>
              <a:spcAft>
                <a:spcPts val="200"/>
              </a:spcAft>
              <a:buFontTx/>
              <a:buChar char="-"/>
            </a:pPr>
            <a:r>
              <a:rPr lang="en-US" sz="1200" dirty="0">
                <a:latin typeface="Arial Nova" panose="020B0504020202020204" pitchFamily="34" charset="0"/>
              </a:rPr>
              <a:t>Nearly three quarters (74 per cent) of Greater Lincolnshire resident Level 3 learning aim enrolments were with Greater Lincolnshire-based providers. In terms of provision outside of Greater Lincolnshire, both the TEC Partnership and Inspire Education Group rank highly with enrolments by Greater Lincolnshire residents at campuses in Doncaster and Peterborough respectively.</a:t>
            </a:r>
          </a:p>
          <a:p>
            <a:pPr marL="171450" indent="-171450">
              <a:lnSpc>
                <a:spcPct val="114000"/>
              </a:lnSpc>
              <a:spcAft>
                <a:spcPts val="200"/>
              </a:spcAft>
              <a:buFontTx/>
              <a:buChar char="-"/>
            </a:pPr>
            <a:r>
              <a:rPr lang="en-US" sz="1200" dirty="0">
                <a:latin typeface="Arial Nova" panose="020B0504020202020204" pitchFamily="34" charset="0"/>
              </a:rPr>
              <a:t>Locally, there is an increasing market share of enrolments at Level 3 across both Education and Training and Apprenticeships held by independent providers though </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FE Colleges continue to make up the majority of enrolments.</a:t>
            </a:r>
          </a:p>
          <a:p>
            <a:pPr marL="171450" indent="-171450">
              <a:lnSpc>
                <a:spcPct val="114000"/>
              </a:lnSpc>
              <a:spcAft>
                <a:spcPts val="200"/>
              </a:spcAft>
              <a:buFontTx/>
              <a:buChar char="-"/>
            </a:pP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Education and Training Level 3 enrolment numbers at Greater Lincolnshire-based providers has increased by around 2,000 between 2017/18 and 2022/23, whilst Level 3 Apprenticeship start numbers have been fairly consistent over the last six years.</a:t>
            </a:r>
            <a:endParaRPr lang="en-US" sz="1200" dirty="0">
              <a:latin typeface="Arial Nova" panose="020B0504020202020204" pitchFamily="34" charset="0"/>
            </a:endParaRPr>
          </a:p>
        </p:txBody>
      </p:sp>
      <p:sp>
        <p:nvSpPr>
          <p:cNvPr id="10" name="TextBox 9">
            <a:extLst>
              <a:ext uri="{FF2B5EF4-FFF2-40B4-BE49-F238E27FC236}">
                <a16:creationId xmlns:a16="http://schemas.microsoft.com/office/drawing/2014/main" id="{F5F0C96C-70F7-8008-FC90-09AE84AB5A5F}"/>
              </a:ext>
            </a:extLst>
          </p:cNvPr>
          <p:cNvSpPr txBox="1"/>
          <p:nvPr/>
        </p:nvSpPr>
        <p:spPr>
          <a:xfrm>
            <a:off x="1773185" y="3159329"/>
            <a:ext cx="10149780" cy="1599349"/>
          </a:xfrm>
          <a:prstGeom prst="rect">
            <a:avLst/>
          </a:prstGeom>
          <a:noFill/>
        </p:spPr>
        <p:txBody>
          <a:bodyPr wrap="square" rtlCol="0">
            <a:spAutoFit/>
          </a:bodyPr>
          <a:lstStyle/>
          <a:p>
            <a:pPr marL="171450" indent="-171450">
              <a:lnSpc>
                <a:spcPct val="114000"/>
              </a:lnSpc>
              <a:spcAft>
                <a:spcPts val="200"/>
              </a:spcAft>
              <a:buFontTx/>
              <a:buChar char="-"/>
            </a:pPr>
            <a:r>
              <a:rPr lang="en-US" sz="1200" dirty="0">
                <a:latin typeface="Arial Nova" panose="020B0504020202020204" pitchFamily="34" charset="0"/>
              </a:rPr>
              <a:t>Local participation</a:t>
            </a:r>
            <a:r>
              <a:rPr kumimoji="0" lang="en-US" sz="1200" b="0" i="0" u="none" strike="noStrike" kern="1200" cap="none" spc="0" normalizeH="0" baseline="0" noProof="0" dirty="0">
                <a:ln>
                  <a:noFill/>
                </a:ln>
                <a:effectLst/>
                <a:uLnTx/>
                <a:uFillTx/>
                <a:latin typeface="Arial Nova" panose="020B0504020202020204" pitchFamily="34" charset="0"/>
                <a:ea typeface="+mn-ea"/>
                <a:cs typeface="+mn-cs"/>
              </a:rPr>
              <a:t> rates in FE and Skills continue to outperform the national rate though the gap in performance has closed over time. However, this masks the fact that both resident participation and achievement in Level 3 Education and Training in Greater Lincolnshire is below the national rate, and decreasing further, with the gap in performance widening over time.</a:t>
            </a:r>
          </a:p>
          <a:p>
            <a:pPr marL="171450" indent="-171450">
              <a:lnSpc>
                <a:spcPct val="114000"/>
              </a:lnSpc>
              <a:spcAft>
                <a:spcPts val="200"/>
              </a:spcAft>
              <a:buFontTx/>
              <a:buChar char="-"/>
            </a:pPr>
            <a:r>
              <a:rPr lang="en-GB" sz="1200" dirty="0">
                <a:latin typeface="Arial Nova" panose="020B0504020202020204" pitchFamily="34" charset="0"/>
              </a:rPr>
              <a:t>74 per cent of local adult participation at Level 3 is via Apprenticeships which remain significantly more important than nationally where ‘Education and Training’ plays a more prominent part.</a:t>
            </a:r>
          </a:p>
          <a:p>
            <a:pPr marL="171450" indent="-171450">
              <a:lnSpc>
                <a:spcPct val="114000"/>
              </a:lnSpc>
              <a:spcAft>
                <a:spcPts val="200"/>
              </a:spcAft>
              <a:buFontTx/>
              <a:buChar char="-"/>
            </a:pPr>
            <a:r>
              <a:rPr lang="en-GB" sz="1200" dirty="0">
                <a:latin typeface="Arial Nova" panose="020B0504020202020204" pitchFamily="34" charset="0"/>
              </a:rPr>
              <a:t>Level 3 Apprenticeship start numbers across many subject areas had increased post pandemic but 2022/23 sees many of them back to their pandemic lows. Only starts in ‘Health / Care’ and ‘Construction’ show any real signs of recovery and growth.</a:t>
            </a:r>
          </a:p>
        </p:txBody>
      </p:sp>
      <p:sp>
        <p:nvSpPr>
          <p:cNvPr id="11" name="TextBox 10">
            <a:extLst>
              <a:ext uri="{FF2B5EF4-FFF2-40B4-BE49-F238E27FC236}">
                <a16:creationId xmlns:a16="http://schemas.microsoft.com/office/drawing/2014/main" id="{7A04C60C-78A1-2645-F72F-52A72BCAFA8B}"/>
              </a:ext>
            </a:extLst>
          </p:cNvPr>
          <p:cNvSpPr txBox="1"/>
          <p:nvPr/>
        </p:nvSpPr>
        <p:spPr>
          <a:xfrm>
            <a:off x="1784993" y="4828772"/>
            <a:ext cx="10139885" cy="1624997"/>
          </a:xfrm>
          <a:prstGeom prst="rect">
            <a:avLst/>
          </a:prstGeom>
          <a:noFill/>
        </p:spPr>
        <p:txBody>
          <a:bodyPr wrap="square" rtlCol="0">
            <a:spAutoFit/>
          </a:bodyPr>
          <a:lstStyle/>
          <a:p>
            <a:pPr marL="171450" marR="0" lvl="0" indent="-171450" algn="l" defTabSz="914400" rtl="0" eaLnBrk="1" fontAlgn="auto" latinLnBrk="0" hangingPunct="1">
              <a:lnSpc>
                <a:spcPct val="114000"/>
              </a:lnSpc>
              <a:spcBef>
                <a:spcPts val="0"/>
              </a:spcBef>
              <a:spcAft>
                <a:spcPts val="200"/>
              </a:spcAft>
              <a:buClrTx/>
              <a:buSzTx/>
              <a:buFontTx/>
              <a:buChar char="-"/>
              <a:tabLst/>
              <a:defRPr/>
            </a:pPr>
            <a:r>
              <a:rPr kumimoji="0" lang="en-US" sz="1200" i="0" u="none" strike="noStrike" kern="1200" cap="none" spc="0" normalizeH="0" baseline="0" noProof="0" dirty="0">
                <a:ln>
                  <a:noFill/>
                </a:ln>
                <a:effectLst/>
                <a:uLnTx/>
                <a:uFillTx/>
                <a:latin typeface="Arial Nova" panose="020B0504020202020204" pitchFamily="34" charset="0"/>
                <a:ea typeface="+mn-ea"/>
                <a:cs typeface="+mn-cs"/>
              </a:rPr>
              <a:t>A lower qualification profile in Greater Lincolnshire with workers less likely to have higher qualifications at Level 4 and above when compared nationally, and with higher proportions qualified at Level 3 and below.</a:t>
            </a:r>
          </a:p>
          <a:p>
            <a:pPr marL="171450" marR="0" lvl="0" indent="-171450" algn="l" defTabSz="914400" rtl="0" eaLnBrk="1" fontAlgn="auto" latinLnBrk="0" hangingPunct="1">
              <a:lnSpc>
                <a:spcPct val="114000"/>
              </a:lnSpc>
              <a:spcBef>
                <a:spcPts val="0"/>
              </a:spcBef>
              <a:spcAft>
                <a:spcPts val="200"/>
              </a:spcAft>
              <a:buClrTx/>
              <a:buSzTx/>
              <a:buFontTx/>
              <a:buChar char="-"/>
              <a:tabLst/>
              <a:defRPr/>
            </a:pPr>
            <a:r>
              <a:rPr kumimoji="0" lang="en-US" sz="1200" i="0" u="none" strike="noStrike" kern="1200" cap="none" spc="0" normalizeH="0" baseline="0" noProof="0" dirty="0">
                <a:ln>
                  <a:noFill/>
                </a:ln>
                <a:effectLst/>
                <a:uLnTx/>
                <a:uFillTx/>
                <a:latin typeface="Arial Nova" panose="020B0504020202020204" pitchFamily="34" charset="0"/>
                <a:ea typeface="+mn-ea"/>
                <a:cs typeface="+mn-cs"/>
              </a:rPr>
              <a:t>A notably larger proportion of workers with Level 2 qualifications and below in North East Lincolnshire. </a:t>
            </a:r>
          </a:p>
          <a:p>
            <a:pPr marL="171450" marR="0" lvl="0" indent="-171450" algn="l" defTabSz="914400" rtl="0" eaLnBrk="1" fontAlgn="auto" latinLnBrk="0" hangingPunct="1">
              <a:lnSpc>
                <a:spcPct val="114000"/>
              </a:lnSpc>
              <a:spcBef>
                <a:spcPts val="0"/>
              </a:spcBef>
              <a:spcAft>
                <a:spcPts val="200"/>
              </a:spcAft>
              <a:buClrTx/>
              <a:buSzTx/>
              <a:buFontTx/>
              <a:buChar char="-"/>
              <a:tabLst/>
              <a:defRPr/>
            </a:pPr>
            <a:r>
              <a:rPr kumimoji="0" lang="en-US" sz="1200" i="0" u="none" strike="noStrike" kern="1200" cap="none" spc="0" normalizeH="0" baseline="0" noProof="0" dirty="0">
                <a:ln>
                  <a:noFill/>
                </a:ln>
                <a:effectLst/>
                <a:uLnTx/>
                <a:uFillTx/>
                <a:latin typeface="Arial Nova" panose="020B0504020202020204" pitchFamily="34" charset="0"/>
                <a:ea typeface="+mn-ea"/>
                <a:cs typeface="+mn-cs"/>
              </a:rPr>
              <a:t>An increasing growth in vacancies stating a minimum Level 3 qualification in more recent years which is being driven by demand in North East Lincolnshire and North Lincolnshire. </a:t>
            </a:r>
          </a:p>
          <a:p>
            <a:pPr marL="171450" marR="0" lvl="0" indent="-171450" algn="l" defTabSz="914400" rtl="0" eaLnBrk="1" fontAlgn="auto" latinLnBrk="0" hangingPunct="1">
              <a:lnSpc>
                <a:spcPct val="114000"/>
              </a:lnSpc>
              <a:spcBef>
                <a:spcPts val="0"/>
              </a:spcBef>
              <a:spcAft>
                <a:spcPts val="200"/>
              </a:spcAft>
              <a:buClrTx/>
              <a:buSzTx/>
              <a:buFontTx/>
              <a:buChar char="-"/>
              <a:tabLst/>
              <a:defRPr/>
            </a:pPr>
            <a:r>
              <a:rPr kumimoji="0" lang="en-US" sz="1200" i="0" u="none" strike="noStrike" kern="1200" cap="none" spc="0" normalizeH="0" baseline="0" noProof="0" dirty="0">
                <a:ln>
                  <a:noFill/>
                </a:ln>
                <a:effectLst/>
                <a:uLnTx/>
                <a:uFillTx/>
                <a:latin typeface="Arial Nova" panose="020B0504020202020204" pitchFamily="34" charset="0"/>
                <a:ea typeface="+mn-ea"/>
                <a:cs typeface="+mn-cs"/>
              </a:rPr>
              <a:t>Greater Lincolnshire will have approximately 47,000 Level 3 job opportunities that will need filling between now and 2035. 6,000 of these will be new jobs, with 41,000 connected to ‘replacement demand’.</a:t>
            </a:r>
          </a:p>
        </p:txBody>
      </p:sp>
      <p:sp>
        <p:nvSpPr>
          <p:cNvPr id="12" name="Oval 11">
            <a:extLst>
              <a:ext uri="{FF2B5EF4-FFF2-40B4-BE49-F238E27FC236}">
                <a16:creationId xmlns:a16="http://schemas.microsoft.com/office/drawing/2014/main" id="{CDD596A4-A26A-DB92-D423-501AE742B4E7}"/>
              </a:ext>
            </a:extLst>
          </p:cNvPr>
          <p:cNvSpPr/>
          <p:nvPr/>
        </p:nvSpPr>
        <p:spPr>
          <a:xfrm>
            <a:off x="278691" y="1599686"/>
            <a:ext cx="1438535" cy="1438535"/>
          </a:xfrm>
          <a:prstGeom prst="ellipse">
            <a:avLst/>
          </a:prstGeom>
          <a:solidFill>
            <a:srgbClr val="9465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2955BA-25B8-59BD-8B18-D6784989B9FF}"/>
              </a:ext>
            </a:extLst>
          </p:cNvPr>
          <p:cNvSpPr txBox="1"/>
          <p:nvPr/>
        </p:nvSpPr>
        <p:spPr>
          <a:xfrm>
            <a:off x="220818" y="2054854"/>
            <a:ext cx="1556314" cy="461665"/>
          </a:xfrm>
          <a:prstGeom prst="rect">
            <a:avLst/>
          </a:prstGeom>
          <a:noFill/>
        </p:spPr>
        <p:txBody>
          <a:bodyPr wrap="square" rtlCol="0">
            <a:spAutoFit/>
          </a:bodyPr>
          <a:lstStyle/>
          <a:p>
            <a:pPr algn="ctr"/>
            <a:r>
              <a:rPr lang="en-US" sz="12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INFRASTRUCTURE</a:t>
            </a:r>
          </a:p>
        </p:txBody>
      </p:sp>
      <p:sp>
        <p:nvSpPr>
          <p:cNvPr id="14" name="Oval 13">
            <a:extLst>
              <a:ext uri="{FF2B5EF4-FFF2-40B4-BE49-F238E27FC236}">
                <a16:creationId xmlns:a16="http://schemas.microsoft.com/office/drawing/2014/main" id="{26CA9624-D417-0624-C870-5666BEAF4EA6}"/>
              </a:ext>
            </a:extLst>
          </p:cNvPr>
          <p:cNvSpPr/>
          <p:nvPr/>
        </p:nvSpPr>
        <p:spPr>
          <a:xfrm>
            <a:off x="278691" y="3246945"/>
            <a:ext cx="1438535" cy="1438535"/>
          </a:xfrm>
          <a:prstGeom prst="ellipse">
            <a:avLst/>
          </a:prstGeom>
          <a:solidFill>
            <a:srgbClr val="0C8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51B0C62-81A3-D4BB-ECC4-1BB6AC1DCD61}"/>
              </a:ext>
            </a:extLst>
          </p:cNvPr>
          <p:cNvSpPr txBox="1"/>
          <p:nvPr/>
        </p:nvSpPr>
        <p:spPr>
          <a:xfrm>
            <a:off x="220818" y="3855118"/>
            <a:ext cx="1556314" cy="276999"/>
          </a:xfrm>
          <a:prstGeom prst="rect">
            <a:avLst/>
          </a:prstGeom>
          <a:noFill/>
        </p:spPr>
        <p:txBody>
          <a:bodyPr wrap="square" rtlCol="0">
            <a:spAutoFit/>
          </a:bodyPr>
          <a:lstStyle/>
          <a:p>
            <a:pPr algn="ctr"/>
            <a:r>
              <a:rPr lang="en-US" sz="12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PEOPLE</a:t>
            </a:r>
          </a:p>
        </p:txBody>
      </p:sp>
      <p:sp>
        <p:nvSpPr>
          <p:cNvPr id="16" name="Oval 15">
            <a:extLst>
              <a:ext uri="{FF2B5EF4-FFF2-40B4-BE49-F238E27FC236}">
                <a16:creationId xmlns:a16="http://schemas.microsoft.com/office/drawing/2014/main" id="{80C2ED5E-A4CD-D4D7-E10B-9D66D8EB5AB1}"/>
              </a:ext>
            </a:extLst>
          </p:cNvPr>
          <p:cNvSpPr/>
          <p:nvPr/>
        </p:nvSpPr>
        <p:spPr>
          <a:xfrm>
            <a:off x="278691" y="4920427"/>
            <a:ext cx="1438535" cy="1438535"/>
          </a:xfrm>
          <a:prstGeom prst="ellipse">
            <a:avLst/>
          </a:prstGeom>
          <a:solidFill>
            <a:srgbClr val="2F78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4C811F7-3A06-B290-3F36-BF494C544C9A}"/>
              </a:ext>
            </a:extLst>
          </p:cNvPr>
          <p:cNvSpPr txBox="1"/>
          <p:nvPr/>
        </p:nvSpPr>
        <p:spPr>
          <a:xfrm>
            <a:off x="220818" y="5528600"/>
            <a:ext cx="1556314" cy="276999"/>
          </a:xfrm>
          <a:prstGeom prst="rect">
            <a:avLst/>
          </a:prstGeom>
          <a:noFill/>
        </p:spPr>
        <p:txBody>
          <a:bodyPr wrap="square" rtlCol="0">
            <a:spAutoFit/>
          </a:bodyPr>
          <a:lstStyle/>
          <a:p>
            <a:pPr algn="ctr"/>
            <a:r>
              <a:rPr lang="en-US" sz="12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EMPLOYERS</a:t>
            </a:r>
          </a:p>
        </p:txBody>
      </p:sp>
      <p:pic>
        <p:nvPicPr>
          <p:cNvPr id="20" name="Picture 19">
            <a:extLst>
              <a:ext uri="{FF2B5EF4-FFF2-40B4-BE49-F238E27FC236}">
                <a16:creationId xmlns:a16="http://schemas.microsoft.com/office/drawing/2014/main" id="{3F456C24-4ED2-21A7-9B4B-EB62E54F90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9398" y="503902"/>
            <a:ext cx="1495573" cy="973109"/>
          </a:xfrm>
          <a:prstGeom prst="rect">
            <a:avLst/>
          </a:prstGeom>
        </p:spPr>
      </p:pic>
      <p:sp>
        <p:nvSpPr>
          <p:cNvPr id="4" name="TextBox 3">
            <a:extLst>
              <a:ext uri="{FF2B5EF4-FFF2-40B4-BE49-F238E27FC236}">
                <a16:creationId xmlns:a16="http://schemas.microsoft.com/office/drawing/2014/main" id="{EE6C1D16-1896-8FCE-4EED-D7DF749828BF}"/>
              </a:ext>
            </a:extLst>
          </p:cNvPr>
          <p:cNvSpPr txBox="1"/>
          <p:nvPr/>
        </p:nvSpPr>
        <p:spPr>
          <a:xfrm>
            <a:off x="11648021" y="216408"/>
            <a:ext cx="355600"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a:t>
            </a:r>
          </a:p>
        </p:txBody>
      </p:sp>
    </p:spTree>
    <p:extLst>
      <p:ext uri="{BB962C8B-B14F-4D97-AF65-F5344CB8AC3E}">
        <p14:creationId xmlns:p14="http://schemas.microsoft.com/office/powerpoint/2010/main" val="123973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3202F-B87D-3AAD-41C2-BF4BE8CBBFF5}"/>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8" name="Picture 17">
            <a:extLst>
              <a:ext uri="{FF2B5EF4-FFF2-40B4-BE49-F238E27FC236}">
                <a16:creationId xmlns:a16="http://schemas.microsoft.com/office/drawing/2014/main" id="{A7FC04A9-E0EC-DB4B-A725-DE396CA0B7F0}"/>
              </a:ext>
            </a:extLst>
          </p:cNvPr>
          <p:cNvPicPr>
            <a:picLocks noChangeAspect="1"/>
          </p:cNvPicPr>
          <p:nvPr/>
        </p:nvPicPr>
        <p:blipFill rotWithShape="1">
          <a:blip r:embed="rId3"/>
          <a:srcRect l="35978" t="26480" r="34596" b="12006"/>
          <a:stretch/>
        </p:blipFill>
        <p:spPr>
          <a:xfrm>
            <a:off x="858924" y="1532490"/>
            <a:ext cx="2379128" cy="3214979"/>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GREATER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a:extLst>
              <a:ext uri="{FF2B5EF4-FFF2-40B4-BE49-F238E27FC236}">
                <a16:creationId xmlns:a16="http://schemas.microsoft.com/office/drawing/2014/main" id="{103F675A-6210-D30C-B21E-A7DB140EE4BA}"/>
              </a:ext>
            </a:extLst>
          </p:cNvPr>
          <p:cNvSpPr txBox="1"/>
          <p:nvPr/>
        </p:nvSpPr>
        <p:spPr>
          <a:xfrm>
            <a:off x="278691" y="5026083"/>
            <a:ext cx="3826546" cy="1337546"/>
          </a:xfrm>
          <a:prstGeom prst="rect">
            <a:avLst/>
          </a:prstGeom>
          <a:noFill/>
        </p:spPr>
        <p:txBody>
          <a:bodyPr wrap="square" rtlCol="0">
            <a:spAutoFit/>
          </a:bodyPr>
          <a:lstStyle/>
          <a:p>
            <a:pPr>
              <a:lnSpc>
                <a:spcPct val="114000"/>
              </a:lnSpc>
            </a:pPr>
            <a:r>
              <a:rPr lang="en-US" sz="1200" dirty="0">
                <a:latin typeface="Arial Nova" panose="020B0504020202020204" pitchFamily="34" charset="0"/>
              </a:rPr>
              <a:t>Vehicle technicians and care / social workers feature strongly in terms of the top ten vacancies in 2023 requiring a minimum Level 3 qualifications across occupations and job titles. Alongside these there is also sizeable demand for engineers, teaching professions and electricians.</a:t>
            </a:r>
          </a:p>
        </p:txBody>
      </p:sp>
      <p:cxnSp>
        <p:nvCxnSpPr>
          <p:cNvPr id="12" name="Straight Connector 11">
            <a:extLst>
              <a:ext uri="{FF2B5EF4-FFF2-40B4-BE49-F238E27FC236}">
                <a16:creationId xmlns:a16="http://schemas.microsoft.com/office/drawing/2014/main" id="{33DA1447-BA56-4402-B684-8F891DAF4477}"/>
              </a:ext>
            </a:extLst>
          </p:cNvPr>
          <p:cNvCxnSpPr>
            <a:cxnSpLocks/>
          </p:cNvCxnSpPr>
          <p:nvPr/>
        </p:nvCxnSpPr>
        <p:spPr>
          <a:xfrm flipV="1">
            <a:off x="4138765" y="2203286"/>
            <a:ext cx="0" cy="926697"/>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0C8367-1B02-CD53-A26C-301CD63CA572}"/>
              </a:ext>
            </a:extLst>
          </p:cNvPr>
          <p:cNvCxnSpPr>
            <a:cxnSpLocks/>
            <a:stCxn id="20" idx="6"/>
          </p:cNvCxnSpPr>
          <p:nvPr/>
        </p:nvCxnSpPr>
        <p:spPr>
          <a:xfrm>
            <a:off x="2197767" y="3120556"/>
            <a:ext cx="1940998"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3BFC80-19C3-E0C6-373D-7D4F2421B5EB}"/>
              </a:ext>
            </a:extLst>
          </p:cNvPr>
          <p:cNvSpPr/>
          <p:nvPr/>
        </p:nvSpPr>
        <p:spPr>
          <a:xfrm>
            <a:off x="2150633" y="3096989"/>
            <a:ext cx="47134" cy="47134"/>
          </a:xfrm>
          <a:prstGeom prst="ellips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10687D0-ED48-AE58-373A-92CBC99CD642}"/>
              </a:ext>
            </a:extLst>
          </p:cNvPr>
          <p:cNvCxnSpPr>
            <a:cxnSpLocks/>
          </p:cNvCxnSpPr>
          <p:nvPr/>
        </p:nvCxnSpPr>
        <p:spPr>
          <a:xfrm>
            <a:off x="4138765" y="2200209"/>
            <a:ext cx="670979"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44B976-F28F-2428-E485-43DEED636BB8}"/>
              </a:ext>
            </a:extLst>
          </p:cNvPr>
          <p:cNvCxnSpPr>
            <a:cxnSpLocks/>
          </p:cNvCxnSpPr>
          <p:nvPr/>
        </p:nvCxnSpPr>
        <p:spPr>
          <a:xfrm>
            <a:off x="7370064" y="2193859"/>
            <a:ext cx="1362456"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955BA2-7FF7-8303-C4E8-023431FB8842}"/>
              </a:ext>
            </a:extLst>
          </p:cNvPr>
          <p:cNvSpPr txBox="1"/>
          <p:nvPr/>
        </p:nvSpPr>
        <p:spPr>
          <a:xfrm>
            <a:off x="8502140" y="1794535"/>
            <a:ext cx="3020756" cy="830997"/>
          </a:xfrm>
          <a:prstGeom prst="rect">
            <a:avLst/>
          </a:prstGeom>
          <a:noFill/>
        </p:spPr>
        <p:txBody>
          <a:bodyPr wrap="square" rtlCol="0">
            <a:spAutoFit/>
          </a:bodyPr>
          <a:lstStyle/>
          <a:p>
            <a:pPr algn="ctr"/>
            <a:r>
              <a:rPr lang="en-US" sz="1200" dirty="0">
                <a:latin typeface="Arial Nova" panose="020B0504020202020204" pitchFamily="34" charset="0"/>
              </a:rPr>
              <a:t>Job titles of top 10 vacancies requiring a minimum education at Level 3, 2023 (shown as a proportion of all vacancies stating a minimum education at Level 3)</a:t>
            </a:r>
          </a:p>
        </p:txBody>
      </p:sp>
      <p:sp>
        <p:nvSpPr>
          <p:cNvPr id="8" name="TextBox 7">
            <a:extLst>
              <a:ext uri="{FF2B5EF4-FFF2-40B4-BE49-F238E27FC236}">
                <a16:creationId xmlns:a16="http://schemas.microsoft.com/office/drawing/2014/main" id="{46DEC506-215B-2D05-F8E3-A4A79A27E981}"/>
              </a:ext>
            </a:extLst>
          </p:cNvPr>
          <p:cNvSpPr txBox="1"/>
          <p:nvPr/>
        </p:nvSpPr>
        <p:spPr>
          <a:xfrm>
            <a:off x="4580454" y="1794536"/>
            <a:ext cx="3020756" cy="830997"/>
          </a:xfrm>
          <a:prstGeom prst="rect">
            <a:avLst/>
          </a:prstGeom>
          <a:noFill/>
        </p:spPr>
        <p:txBody>
          <a:bodyPr wrap="square" rtlCol="0">
            <a:spAutoFit/>
          </a:bodyPr>
          <a:lstStyle/>
          <a:p>
            <a:pPr algn="ctr"/>
            <a:r>
              <a:rPr lang="en-US" sz="1200" dirty="0">
                <a:latin typeface="Arial Nova" panose="020B0504020202020204" pitchFamily="34" charset="0"/>
              </a:rPr>
              <a:t>Occupations of top 10 vacancies requiring a minimum education at Level 3, 2023 (shown as a proportion of all vacancies stating a minimum education at Level 3)</a:t>
            </a:r>
          </a:p>
        </p:txBody>
      </p:sp>
      <p:sp>
        <p:nvSpPr>
          <p:cNvPr id="11" name="TextBox 10">
            <a:extLst>
              <a:ext uri="{FF2B5EF4-FFF2-40B4-BE49-F238E27FC236}">
                <a16:creationId xmlns:a16="http://schemas.microsoft.com/office/drawing/2014/main" id="{357835A8-EBAB-4FE9-054E-285DAB91D3A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50</a:t>
            </a:r>
          </a:p>
        </p:txBody>
      </p:sp>
      <p:pic>
        <p:nvPicPr>
          <p:cNvPr id="13" name="Picture 12">
            <a:extLst>
              <a:ext uri="{FF2B5EF4-FFF2-40B4-BE49-F238E27FC236}">
                <a16:creationId xmlns:a16="http://schemas.microsoft.com/office/drawing/2014/main" id="{450C248D-C39F-0D62-2E71-557CA8513ECF}"/>
              </a:ext>
            </a:extLst>
          </p:cNvPr>
          <p:cNvPicPr>
            <a:picLocks noChangeAspect="1"/>
          </p:cNvPicPr>
          <p:nvPr/>
        </p:nvPicPr>
        <p:blipFill>
          <a:blip r:embed="rId4"/>
          <a:stretch>
            <a:fillRect/>
          </a:stretch>
        </p:blipFill>
        <p:spPr>
          <a:xfrm>
            <a:off x="4185899" y="2625532"/>
            <a:ext cx="4064000" cy="3962400"/>
          </a:xfrm>
          <a:prstGeom prst="rect">
            <a:avLst/>
          </a:prstGeom>
        </p:spPr>
      </p:pic>
      <p:pic>
        <p:nvPicPr>
          <p:cNvPr id="14" name="Picture 13">
            <a:extLst>
              <a:ext uri="{FF2B5EF4-FFF2-40B4-BE49-F238E27FC236}">
                <a16:creationId xmlns:a16="http://schemas.microsoft.com/office/drawing/2014/main" id="{789EE7B5-95B6-97FC-3D0F-E1D1063E0E1B}"/>
              </a:ext>
            </a:extLst>
          </p:cNvPr>
          <p:cNvPicPr>
            <a:picLocks noChangeAspect="1"/>
          </p:cNvPicPr>
          <p:nvPr/>
        </p:nvPicPr>
        <p:blipFill>
          <a:blip r:embed="rId5"/>
          <a:stretch>
            <a:fillRect/>
          </a:stretch>
        </p:blipFill>
        <p:spPr>
          <a:xfrm>
            <a:off x="8297032" y="2624298"/>
            <a:ext cx="3594100" cy="3962400"/>
          </a:xfrm>
          <a:prstGeom prst="rect">
            <a:avLst/>
          </a:prstGeom>
        </p:spPr>
      </p:pic>
    </p:spTree>
    <p:extLst>
      <p:ext uri="{BB962C8B-B14F-4D97-AF65-F5344CB8AC3E}">
        <p14:creationId xmlns:p14="http://schemas.microsoft.com/office/powerpoint/2010/main" val="3608334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3AE504-68FD-584D-8A36-4D06FD10A54C}"/>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8" name="Picture 27">
            <a:extLst>
              <a:ext uri="{FF2B5EF4-FFF2-40B4-BE49-F238E27FC236}">
                <a16:creationId xmlns:a16="http://schemas.microsoft.com/office/drawing/2014/main" id="{EA54180F-876D-3146-DCE3-267E0E5793C1}"/>
              </a:ext>
            </a:extLst>
          </p:cNvPr>
          <p:cNvPicPr>
            <a:picLocks noChangeAspect="1"/>
          </p:cNvPicPr>
          <p:nvPr/>
        </p:nvPicPr>
        <p:blipFill rotWithShape="1">
          <a:blip r:embed="rId3"/>
          <a:srcRect l="34958" t="23977" r="35683" b="13780"/>
          <a:stretch/>
        </p:blipFill>
        <p:spPr>
          <a:xfrm>
            <a:off x="858707" y="1501137"/>
            <a:ext cx="2379128" cy="3260392"/>
          </a:xfrm>
          <a:prstGeom prst="rect">
            <a:avLst/>
          </a:prstGeom>
        </p:spPr>
      </p:pic>
      <p:pic>
        <p:nvPicPr>
          <p:cNvPr id="24" name="Picture 23">
            <a:extLst>
              <a:ext uri="{FF2B5EF4-FFF2-40B4-BE49-F238E27FC236}">
                <a16:creationId xmlns:a16="http://schemas.microsoft.com/office/drawing/2014/main" id="{908AB1F7-7EA0-9A33-1532-16689B2DE5F9}"/>
              </a:ext>
            </a:extLst>
          </p:cNvPr>
          <p:cNvPicPr>
            <a:picLocks noChangeAspect="1"/>
          </p:cNvPicPr>
          <p:nvPr/>
        </p:nvPicPr>
        <p:blipFill>
          <a:blip r:embed="rId4"/>
          <a:stretch>
            <a:fillRect/>
          </a:stretch>
        </p:blipFill>
        <p:spPr>
          <a:xfrm>
            <a:off x="8332691" y="4587584"/>
            <a:ext cx="3594100" cy="2159000"/>
          </a:xfrm>
          <a:prstGeom prst="rect">
            <a:avLst/>
          </a:prstGeom>
        </p:spPr>
      </p:pic>
      <p:pic>
        <p:nvPicPr>
          <p:cNvPr id="21" name="Picture 20">
            <a:extLst>
              <a:ext uri="{FF2B5EF4-FFF2-40B4-BE49-F238E27FC236}">
                <a16:creationId xmlns:a16="http://schemas.microsoft.com/office/drawing/2014/main" id="{BF7C88CC-A3B2-14F8-91A3-F91090E02735}"/>
              </a:ext>
            </a:extLst>
          </p:cNvPr>
          <p:cNvPicPr>
            <a:picLocks noChangeAspect="1"/>
          </p:cNvPicPr>
          <p:nvPr/>
        </p:nvPicPr>
        <p:blipFill>
          <a:blip r:embed="rId5"/>
          <a:stretch>
            <a:fillRect/>
          </a:stretch>
        </p:blipFill>
        <p:spPr>
          <a:xfrm>
            <a:off x="4308176" y="4587584"/>
            <a:ext cx="3594100" cy="2159000"/>
          </a:xfrm>
          <a:prstGeom prst="rect">
            <a:avLst/>
          </a:prstGeom>
        </p:spPr>
      </p:pic>
      <p:pic>
        <p:nvPicPr>
          <p:cNvPr id="19" name="Picture 18">
            <a:extLst>
              <a:ext uri="{FF2B5EF4-FFF2-40B4-BE49-F238E27FC236}">
                <a16:creationId xmlns:a16="http://schemas.microsoft.com/office/drawing/2014/main" id="{5DDE2937-B3E8-BE7F-0D68-7AB6EBD2B83B}"/>
              </a:ext>
            </a:extLst>
          </p:cNvPr>
          <p:cNvPicPr>
            <a:picLocks noChangeAspect="1"/>
          </p:cNvPicPr>
          <p:nvPr/>
        </p:nvPicPr>
        <p:blipFill>
          <a:blip r:embed="rId6"/>
          <a:stretch>
            <a:fillRect/>
          </a:stretch>
        </p:blipFill>
        <p:spPr>
          <a:xfrm>
            <a:off x="8202768" y="1983506"/>
            <a:ext cx="3619500" cy="2159000"/>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33DA1447-BA56-4402-B684-8F891DAF4477}"/>
              </a:ext>
            </a:extLst>
          </p:cNvPr>
          <p:cNvCxnSpPr>
            <a:cxnSpLocks/>
          </p:cNvCxnSpPr>
          <p:nvPr/>
        </p:nvCxnSpPr>
        <p:spPr>
          <a:xfrm flipV="1">
            <a:off x="4138765" y="1865376"/>
            <a:ext cx="0" cy="2525827"/>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62A92E-1611-ADAC-ED5F-D76D861D2353}"/>
              </a:ext>
            </a:extLst>
          </p:cNvPr>
          <p:cNvSpPr txBox="1"/>
          <p:nvPr/>
        </p:nvSpPr>
        <p:spPr>
          <a:xfrm>
            <a:off x="4788407" y="1609232"/>
            <a:ext cx="2615183" cy="461665"/>
          </a:xfrm>
          <a:prstGeom prst="rect">
            <a:avLst/>
          </a:prstGeom>
          <a:noFill/>
        </p:spPr>
        <p:txBody>
          <a:bodyPr wrap="square" rtlCol="0">
            <a:spAutoFit/>
          </a:bodyPr>
          <a:lstStyle/>
          <a:p>
            <a:pPr algn="ctr"/>
            <a:r>
              <a:rPr lang="en-US" sz="1200" dirty="0">
                <a:latin typeface="Arial Nova" panose="020B0504020202020204" pitchFamily="34" charset="0"/>
              </a:rPr>
              <a:t>Vacancies requiring a minimum education at Level 3 over time</a:t>
            </a:r>
          </a:p>
        </p:txBody>
      </p:sp>
      <p:cxnSp>
        <p:nvCxnSpPr>
          <p:cNvPr id="14" name="Straight Connector 13">
            <a:extLst>
              <a:ext uri="{FF2B5EF4-FFF2-40B4-BE49-F238E27FC236}">
                <a16:creationId xmlns:a16="http://schemas.microsoft.com/office/drawing/2014/main" id="{49105286-48BB-43D5-DA2D-D42F381A7623}"/>
              </a:ext>
            </a:extLst>
          </p:cNvPr>
          <p:cNvCxnSpPr>
            <a:cxnSpLocks/>
          </p:cNvCxnSpPr>
          <p:nvPr/>
        </p:nvCxnSpPr>
        <p:spPr>
          <a:xfrm>
            <a:off x="4139048" y="1865376"/>
            <a:ext cx="93587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FB48A5-1F43-1902-4320-90DC25495E2D}"/>
              </a:ext>
            </a:extLst>
          </p:cNvPr>
          <p:cNvSpPr txBox="1"/>
          <p:nvPr/>
        </p:nvSpPr>
        <p:spPr>
          <a:xfrm>
            <a:off x="8332584" y="1634543"/>
            <a:ext cx="3566147" cy="461665"/>
          </a:xfrm>
          <a:prstGeom prst="rect">
            <a:avLst/>
          </a:prstGeom>
          <a:noFill/>
        </p:spPr>
        <p:txBody>
          <a:bodyPr wrap="square" rtlCol="0">
            <a:spAutoFit/>
          </a:bodyPr>
          <a:lstStyle/>
          <a:p>
            <a:pPr algn="ctr"/>
            <a:r>
              <a:rPr lang="en-US" sz="1200" dirty="0">
                <a:latin typeface="Arial Nova" panose="020B0504020202020204" pitchFamily="34" charset="0"/>
              </a:rPr>
              <a:t>Level 3 minimum education vacancies as a proportion of all vacancies requiring a qualification</a:t>
            </a:r>
          </a:p>
        </p:txBody>
      </p:sp>
      <p:cxnSp>
        <p:nvCxnSpPr>
          <p:cNvPr id="17" name="Straight Connector 16">
            <a:extLst>
              <a:ext uri="{FF2B5EF4-FFF2-40B4-BE49-F238E27FC236}">
                <a16:creationId xmlns:a16="http://schemas.microsoft.com/office/drawing/2014/main" id="{120C8367-1B02-CD53-A26C-301CD63CA572}"/>
              </a:ext>
            </a:extLst>
          </p:cNvPr>
          <p:cNvCxnSpPr>
            <a:cxnSpLocks/>
            <a:stCxn id="20" idx="6"/>
          </p:cNvCxnSpPr>
          <p:nvPr/>
        </p:nvCxnSpPr>
        <p:spPr>
          <a:xfrm>
            <a:off x="2197767" y="3120556"/>
            <a:ext cx="195014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E72C9A-9D60-FE80-5CF4-B12C00A7AD0B}"/>
              </a:ext>
            </a:extLst>
          </p:cNvPr>
          <p:cNvCxnSpPr>
            <a:cxnSpLocks/>
          </p:cNvCxnSpPr>
          <p:nvPr/>
        </p:nvCxnSpPr>
        <p:spPr>
          <a:xfrm>
            <a:off x="7123176" y="1866946"/>
            <a:ext cx="149961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3BFC80-19C3-E0C6-373D-7D4F2421B5EB}"/>
              </a:ext>
            </a:extLst>
          </p:cNvPr>
          <p:cNvSpPr/>
          <p:nvPr/>
        </p:nvSpPr>
        <p:spPr>
          <a:xfrm>
            <a:off x="2150633" y="3096989"/>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FF86CC06-1613-14D4-65F0-45FDF415C3A7}"/>
              </a:ext>
            </a:extLst>
          </p:cNvPr>
          <p:cNvPicPr>
            <a:picLocks noChangeAspect="1"/>
          </p:cNvPicPr>
          <p:nvPr/>
        </p:nvPicPr>
        <p:blipFill>
          <a:blip r:embed="rId7"/>
          <a:stretch>
            <a:fillRect/>
          </a:stretch>
        </p:blipFill>
        <p:spPr>
          <a:xfrm>
            <a:off x="4292598" y="2043177"/>
            <a:ext cx="3606800" cy="1803400"/>
          </a:xfrm>
          <a:prstGeom prst="rect">
            <a:avLst/>
          </a:prstGeom>
        </p:spPr>
      </p:pic>
      <p:cxnSp>
        <p:nvCxnSpPr>
          <p:cNvPr id="8" name="Straight Connector 7">
            <a:extLst>
              <a:ext uri="{FF2B5EF4-FFF2-40B4-BE49-F238E27FC236}">
                <a16:creationId xmlns:a16="http://schemas.microsoft.com/office/drawing/2014/main" id="{C68976DD-8FD2-613C-3C5D-C57F96B0C1D6}"/>
              </a:ext>
            </a:extLst>
          </p:cNvPr>
          <p:cNvCxnSpPr>
            <a:cxnSpLocks/>
          </p:cNvCxnSpPr>
          <p:nvPr/>
        </p:nvCxnSpPr>
        <p:spPr>
          <a:xfrm>
            <a:off x="4139047" y="4393820"/>
            <a:ext cx="93587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EEC9CA-8573-259F-E3C5-BC6C08ACC4CA}"/>
              </a:ext>
            </a:extLst>
          </p:cNvPr>
          <p:cNvCxnSpPr>
            <a:cxnSpLocks/>
          </p:cNvCxnSpPr>
          <p:nvPr/>
        </p:nvCxnSpPr>
        <p:spPr>
          <a:xfrm>
            <a:off x="7123176" y="4393820"/>
            <a:ext cx="190195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CAAFF0E-236F-A298-6F2A-A4C8F2A62904}"/>
              </a:ext>
            </a:extLst>
          </p:cNvPr>
          <p:cNvSpPr txBox="1"/>
          <p:nvPr/>
        </p:nvSpPr>
        <p:spPr>
          <a:xfrm>
            <a:off x="4797834" y="4173831"/>
            <a:ext cx="2614784" cy="461665"/>
          </a:xfrm>
          <a:prstGeom prst="rect">
            <a:avLst/>
          </a:prstGeom>
          <a:noFill/>
        </p:spPr>
        <p:txBody>
          <a:bodyPr wrap="square" rtlCol="0">
            <a:spAutoFit/>
          </a:bodyPr>
          <a:lstStyle/>
          <a:p>
            <a:pPr algn="ctr"/>
            <a:r>
              <a:rPr lang="en-US" sz="1200" dirty="0">
                <a:latin typeface="Arial Nova" panose="020B0504020202020204" pitchFamily="34" charset="0"/>
              </a:rPr>
              <a:t>Minimum education at Level 3 vacancy growth index, 2013=100</a:t>
            </a:r>
          </a:p>
        </p:txBody>
      </p:sp>
      <p:sp>
        <p:nvSpPr>
          <p:cNvPr id="26" name="TextBox 25">
            <a:extLst>
              <a:ext uri="{FF2B5EF4-FFF2-40B4-BE49-F238E27FC236}">
                <a16:creationId xmlns:a16="http://schemas.microsoft.com/office/drawing/2014/main" id="{96D2F3A1-B3A3-24DC-E0FE-CCA8B7FF1773}"/>
              </a:ext>
            </a:extLst>
          </p:cNvPr>
          <p:cNvSpPr txBox="1"/>
          <p:nvPr/>
        </p:nvSpPr>
        <p:spPr>
          <a:xfrm>
            <a:off x="8724246" y="4169515"/>
            <a:ext cx="2782824" cy="461665"/>
          </a:xfrm>
          <a:prstGeom prst="rect">
            <a:avLst/>
          </a:prstGeom>
          <a:noFill/>
        </p:spPr>
        <p:txBody>
          <a:bodyPr wrap="square" rtlCol="0">
            <a:spAutoFit/>
          </a:bodyPr>
          <a:lstStyle/>
          <a:p>
            <a:pPr algn="ctr"/>
            <a:r>
              <a:rPr lang="en-US" sz="1200" dirty="0">
                <a:latin typeface="Arial Nova" panose="020B0504020202020204" pitchFamily="34" charset="0"/>
              </a:rPr>
              <a:t>Growth in all vacancies stating a qualification requirement, 2013=100</a:t>
            </a:r>
          </a:p>
        </p:txBody>
      </p:sp>
      <p:sp>
        <p:nvSpPr>
          <p:cNvPr id="27" name="TextBox 26">
            <a:extLst>
              <a:ext uri="{FF2B5EF4-FFF2-40B4-BE49-F238E27FC236}">
                <a16:creationId xmlns:a16="http://schemas.microsoft.com/office/drawing/2014/main" id="{286957F6-2969-59AE-CEC5-EE61A452DFD9}"/>
              </a:ext>
            </a:extLst>
          </p:cNvPr>
          <p:cNvSpPr txBox="1"/>
          <p:nvPr/>
        </p:nvSpPr>
        <p:spPr>
          <a:xfrm>
            <a:off x="283462" y="4787805"/>
            <a:ext cx="3828551" cy="1758558"/>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Similar to Greater Lincolnshire, trends in Lincolnshire vacancies stating a minimum Level 3 qualification have been broadly in line with national changes i.e., positive growth in numbers, and as a proportion of overall vacancies requiring a qualification. However, where Greater Lincolnshire has recently experienced above national growth in Level 3 vacancies, Lincolnshire has continued to mirror national trends.</a:t>
            </a:r>
          </a:p>
        </p:txBody>
      </p:sp>
      <p:sp>
        <p:nvSpPr>
          <p:cNvPr id="5" name="TextBox 4">
            <a:extLst>
              <a:ext uri="{FF2B5EF4-FFF2-40B4-BE49-F238E27FC236}">
                <a16:creationId xmlns:a16="http://schemas.microsoft.com/office/drawing/2014/main" id="{EDAAFC53-A8AF-1207-258F-D69232466D1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51</a:t>
            </a:r>
          </a:p>
        </p:txBody>
      </p:sp>
    </p:spTree>
    <p:extLst>
      <p:ext uri="{BB962C8B-B14F-4D97-AF65-F5344CB8AC3E}">
        <p14:creationId xmlns:p14="http://schemas.microsoft.com/office/powerpoint/2010/main" val="358975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C7464B-6808-DD9B-13B9-2D730E99470F}"/>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4FD6F7EE-CC8B-F639-837B-BFA92E258D01}"/>
              </a:ext>
            </a:extLst>
          </p:cNvPr>
          <p:cNvPicPr>
            <a:picLocks noChangeAspect="1"/>
          </p:cNvPicPr>
          <p:nvPr/>
        </p:nvPicPr>
        <p:blipFill rotWithShape="1">
          <a:blip r:embed="rId3"/>
          <a:srcRect l="34958" t="23977" r="35683" b="13780"/>
          <a:stretch/>
        </p:blipFill>
        <p:spPr>
          <a:xfrm>
            <a:off x="858707" y="1501137"/>
            <a:ext cx="2379128" cy="3260392"/>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a:extLst>
              <a:ext uri="{FF2B5EF4-FFF2-40B4-BE49-F238E27FC236}">
                <a16:creationId xmlns:a16="http://schemas.microsoft.com/office/drawing/2014/main" id="{103F675A-6210-D30C-B21E-A7DB140EE4BA}"/>
              </a:ext>
            </a:extLst>
          </p:cNvPr>
          <p:cNvSpPr txBox="1"/>
          <p:nvPr/>
        </p:nvSpPr>
        <p:spPr>
          <a:xfrm>
            <a:off x="278691" y="5026083"/>
            <a:ext cx="3826546" cy="1337546"/>
          </a:xfrm>
          <a:prstGeom prst="rect">
            <a:avLst/>
          </a:prstGeom>
          <a:noFill/>
        </p:spPr>
        <p:txBody>
          <a:bodyPr wrap="square" rtlCol="0">
            <a:spAutoFit/>
          </a:bodyPr>
          <a:lstStyle/>
          <a:p>
            <a:pPr>
              <a:lnSpc>
                <a:spcPct val="114000"/>
              </a:lnSpc>
            </a:pPr>
            <a:r>
              <a:rPr lang="en-US" sz="1200" dirty="0">
                <a:latin typeface="Arial Nova" panose="020B0504020202020204" pitchFamily="34" charset="0"/>
              </a:rPr>
              <a:t>Care / social workers and teaching professions feature strongly in terms of the top ten vacancies in 2023 requiring a minimum Level 3 qualifications across occupations and job titles. Alongside these there is also sizeable demand for engineers, vehicle technicians and electricians.</a:t>
            </a:r>
          </a:p>
        </p:txBody>
      </p:sp>
      <p:cxnSp>
        <p:nvCxnSpPr>
          <p:cNvPr id="12" name="Straight Connector 11">
            <a:extLst>
              <a:ext uri="{FF2B5EF4-FFF2-40B4-BE49-F238E27FC236}">
                <a16:creationId xmlns:a16="http://schemas.microsoft.com/office/drawing/2014/main" id="{33DA1447-BA56-4402-B684-8F891DAF4477}"/>
              </a:ext>
            </a:extLst>
          </p:cNvPr>
          <p:cNvCxnSpPr>
            <a:cxnSpLocks/>
          </p:cNvCxnSpPr>
          <p:nvPr/>
        </p:nvCxnSpPr>
        <p:spPr>
          <a:xfrm flipV="1">
            <a:off x="4138765" y="2193859"/>
            <a:ext cx="0" cy="926697"/>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0C8367-1B02-CD53-A26C-301CD63CA572}"/>
              </a:ext>
            </a:extLst>
          </p:cNvPr>
          <p:cNvCxnSpPr>
            <a:cxnSpLocks/>
            <a:stCxn id="20" idx="6"/>
          </p:cNvCxnSpPr>
          <p:nvPr/>
        </p:nvCxnSpPr>
        <p:spPr>
          <a:xfrm>
            <a:off x="2197767" y="3120556"/>
            <a:ext cx="1940998"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3BFC80-19C3-E0C6-373D-7D4F2421B5EB}"/>
              </a:ext>
            </a:extLst>
          </p:cNvPr>
          <p:cNvSpPr/>
          <p:nvPr/>
        </p:nvSpPr>
        <p:spPr>
          <a:xfrm>
            <a:off x="2150633" y="3096989"/>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10687D0-ED48-AE58-373A-92CBC99CD642}"/>
              </a:ext>
            </a:extLst>
          </p:cNvPr>
          <p:cNvCxnSpPr>
            <a:cxnSpLocks/>
          </p:cNvCxnSpPr>
          <p:nvPr/>
        </p:nvCxnSpPr>
        <p:spPr>
          <a:xfrm>
            <a:off x="4138765" y="2200209"/>
            <a:ext cx="670979"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44B976-F28F-2428-E485-43DEED636BB8}"/>
              </a:ext>
            </a:extLst>
          </p:cNvPr>
          <p:cNvCxnSpPr>
            <a:cxnSpLocks/>
          </p:cNvCxnSpPr>
          <p:nvPr/>
        </p:nvCxnSpPr>
        <p:spPr>
          <a:xfrm>
            <a:off x="7370064" y="2193859"/>
            <a:ext cx="136245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955BA2-7FF7-8303-C4E8-023431FB8842}"/>
              </a:ext>
            </a:extLst>
          </p:cNvPr>
          <p:cNvSpPr txBox="1"/>
          <p:nvPr/>
        </p:nvSpPr>
        <p:spPr>
          <a:xfrm>
            <a:off x="8502140" y="1794535"/>
            <a:ext cx="3020756" cy="830997"/>
          </a:xfrm>
          <a:prstGeom prst="rect">
            <a:avLst/>
          </a:prstGeom>
          <a:noFill/>
        </p:spPr>
        <p:txBody>
          <a:bodyPr wrap="square" rtlCol="0">
            <a:spAutoFit/>
          </a:bodyPr>
          <a:lstStyle/>
          <a:p>
            <a:pPr algn="ctr"/>
            <a:r>
              <a:rPr lang="en-US" sz="1200" dirty="0">
                <a:latin typeface="Arial Nova" panose="020B0504020202020204" pitchFamily="34" charset="0"/>
              </a:rPr>
              <a:t>Job titles of top 10 vacancies requiring a minimum education at Level 3, 2023 (shown as a proportion of all vacancies stating a minimum education at Level 3)</a:t>
            </a:r>
          </a:p>
        </p:txBody>
      </p:sp>
      <p:pic>
        <p:nvPicPr>
          <p:cNvPr id="41" name="Picture 40">
            <a:extLst>
              <a:ext uri="{FF2B5EF4-FFF2-40B4-BE49-F238E27FC236}">
                <a16:creationId xmlns:a16="http://schemas.microsoft.com/office/drawing/2014/main" id="{86EED74E-8696-CEB8-3228-4E7237692575}"/>
              </a:ext>
            </a:extLst>
          </p:cNvPr>
          <p:cNvPicPr>
            <a:picLocks noChangeAspect="1"/>
          </p:cNvPicPr>
          <p:nvPr/>
        </p:nvPicPr>
        <p:blipFill>
          <a:blip r:embed="rId4"/>
          <a:stretch>
            <a:fillRect/>
          </a:stretch>
        </p:blipFill>
        <p:spPr>
          <a:xfrm>
            <a:off x="4301539" y="2624299"/>
            <a:ext cx="3606800" cy="3962400"/>
          </a:xfrm>
          <a:prstGeom prst="rect">
            <a:avLst/>
          </a:prstGeom>
        </p:spPr>
      </p:pic>
      <p:pic>
        <p:nvPicPr>
          <p:cNvPr id="42" name="Picture 41">
            <a:extLst>
              <a:ext uri="{FF2B5EF4-FFF2-40B4-BE49-F238E27FC236}">
                <a16:creationId xmlns:a16="http://schemas.microsoft.com/office/drawing/2014/main" id="{91F18A09-03B6-134C-8EC8-0E4A741F4B8B}"/>
              </a:ext>
            </a:extLst>
          </p:cNvPr>
          <p:cNvPicPr>
            <a:picLocks noChangeAspect="1"/>
          </p:cNvPicPr>
          <p:nvPr/>
        </p:nvPicPr>
        <p:blipFill>
          <a:blip r:embed="rId5"/>
          <a:stretch>
            <a:fillRect/>
          </a:stretch>
        </p:blipFill>
        <p:spPr>
          <a:xfrm>
            <a:off x="8215468" y="2624299"/>
            <a:ext cx="3594100" cy="3962400"/>
          </a:xfrm>
          <a:prstGeom prst="rect">
            <a:avLst/>
          </a:prstGeom>
        </p:spPr>
      </p:pic>
      <p:sp>
        <p:nvSpPr>
          <p:cNvPr id="8" name="TextBox 7">
            <a:extLst>
              <a:ext uri="{FF2B5EF4-FFF2-40B4-BE49-F238E27FC236}">
                <a16:creationId xmlns:a16="http://schemas.microsoft.com/office/drawing/2014/main" id="{46DEC506-215B-2D05-F8E3-A4A79A27E981}"/>
              </a:ext>
            </a:extLst>
          </p:cNvPr>
          <p:cNvSpPr txBox="1"/>
          <p:nvPr/>
        </p:nvSpPr>
        <p:spPr>
          <a:xfrm>
            <a:off x="4580454" y="1794536"/>
            <a:ext cx="3020756" cy="830997"/>
          </a:xfrm>
          <a:prstGeom prst="rect">
            <a:avLst/>
          </a:prstGeom>
          <a:noFill/>
        </p:spPr>
        <p:txBody>
          <a:bodyPr wrap="square" rtlCol="0">
            <a:spAutoFit/>
          </a:bodyPr>
          <a:lstStyle/>
          <a:p>
            <a:pPr algn="ctr"/>
            <a:r>
              <a:rPr lang="en-US" sz="1200" dirty="0">
                <a:latin typeface="Arial Nova" panose="020B0504020202020204" pitchFamily="34" charset="0"/>
              </a:rPr>
              <a:t>Occupations of top 10 vacancies requiring a minimum education at Level 3, 2023 (shown as a proportion of all vacancies stating a minimum education at Level 3)</a:t>
            </a:r>
          </a:p>
        </p:txBody>
      </p:sp>
      <p:sp>
        <p:nvSpPr>
          <p:cNvPr id="11" name="TextBox 10">
            <a:extLst>
              <a:ext uri="{FF2B5EF4-FFF2-40B4-BE49-F238E27FC236}">
                <a16:creationId xmlns:a16="http://schemas.microsoft.com/office/drawing/2014/main" id="{357835A8-EBAB-4FE9-054E-285DAB91D3A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52</a:t>
            </a:r>
          </a:p>
        </p:txBody>
      </p:sp>
    </p:spTree>
    <p:extLst>
      <p:ext uri="{BB962C8B-B14F-4D97-AF65-F5344CB8AC3E}">
        <p14:creationId xmlns:p14="http://schemas.microsoft.com/office/powerpoint/2010/main" val="1409626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D4173-7559-AC6B-0F10-C5EE1D4A86A1}"/>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a:extLst>
              <a:ext uri="{FF2B5EF4-FFF2-40B4-BE49-F238E27FC236}">
                <a16:creationId xmlns:a16="http://schemas.microsoft.com/office/drawing/2014/main" id="{C64ABE12-B39E-31A6-07FD-9FE3AA5DEE51}"/>
              </a:ext>
            </a:extLst>
          </p:cNvPr>
          <p:cNvPicPr>
            <a:picLocks noChangeAspect="1"/>
          </p:cNvPicPr>
          <p:nvPr/>
        </p:nvPicPr>
        <p:blipFill>
          <a:blip r:embed="rId3"/>
          <a:stretch>
            <a:fillRect/>
          </a:stretch>
        </p:blipFill>
        <p:spPr>
          <a:xfrm>
            <a:off x="8314438" y="4538499"/>
            <a:ext cx="3594100" cy="2159000"/>
          </a:xfrm>
          <a:prstGeom prst="rect">
            <a:avLst/>
          </a:prstGeom>
        </p:spPr>
      </p:pic>
      <p:pic>
        <p:nvPicPr>
          <p:cNvPr id="17" name="Picture 16">
            <a:extLst>
              <a:ext uri="{FF2B5EF4-FFF2-40B4-BE49-F238E27FC236}">
                <a16:creationId xmlns:a16="http://schemas.microsoft.com/office/drawing/2014/main" id="{214DB325-1F76-136B-4611-0349A15600FF}"/>
              </a:ext>
            </a:extLst>
          </p:cNvPr>
          <p:cNvPicPr>
            <a:picLocks noChangeAspect="1"/>
          </p:cNvPicPr>
          <p:nvPr/>
        </p:nvPicPr>
        <p:blipFill>
          <a:blip r:embed="rId4"/>
          <a:stretch>
            <a:fillRect/>
          </a:stretch>
        </p:blipFill>
        <p:spPr>
          <a:xfrm>
            <a:off x="4308176" y="4538499"/>
            <a:ext cx="3594100" cy="2159000"/>
          </a:xfrm>
          <a:prstGeom prst="rect">
            <a:avLst/>
          </a:prstGeom>
        </p:spPr>
      </p:pic>
      <p:pic>
        <p:nvPicPr>
          <p:cNvPr id="15" name="Picture 14">
            <a:extLst>
              <a:ext uri="{FF2B5EF4-FFF2-40B4-BE49-F238E27FC236}">
                <a16:creationId xmlns:a16="http://schemas.microsoft.com/office/drawing/2014/main" id="{BD0051EF-FE1F-2ECC-06EE-A7DDACA5EF0B}"/>
              </a:ext>
            </a:extLst>
          </p:cNvPr>
          <p:cNvPicPr>
            <a:picLocks noChangeAspect="1"/>
          </p:cNvPicPr>
          <p:nvPr/>
        </p:nvPicPr>
        <p:blipFill>
          <a:blip r:embed="rId5"/>
          <a:stretch>
            <a:fillRect/>
          </a:stretch>
        </p:blipFill>
        <p:spPr>
          <a:xfrm>
            <a:off x="8198940" y="2026581"/>
            <a:ext cx="3619500" cy="2159000"/>
          </a:xfrm>
          <a:prstGeom prst="rect">
            <a:avLst/>
          </a:prstGeom>
        </p:spPr>
      </p:pic>
      <p:pic>
        <p:nvPicPr>
          <p:cNvPr id="31" name="Picture 30">
            <a:extLst>
              <a:ext uri="{FF2B5EF4-FFF2-40B4-BE49-F238E27FC236}">
                <a16:creationId xmlns:a16="http://schemas.microsoft.com/office/drawing/2014/main" id="{D46AB444-4678-1275-6DDA-F1A0C51922B8}"/>
              </a:ext>
            </a:extLst>
          </p:cNvPr>
          <p:cNvPicPr>
            <a:picLocks noChangeAspect="1"/>
          </p:cNvPicPr>
          <p:nvPr/>
        </p:nvPicPr>
        <p:blipFill rotWithShape="1">
          <a:blip r:embed="rId6"/>
          <a:srcRect l="34958" t="23977" r="35683" b="13780"/>
          <a:stretch/>
        </p:blipFill>
        <p:spPr>
          <a:xfrm>
            <a:off x="858707" y="1501137"/>
            <a:ext cx="2379128" cy="3260392"/>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NORTH EAST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33DA1447-BA56-4402-B684-8F891DAF4477}"/>
              </a:ext>
            </a:extLst>
          </p:cNvPr>
          <p:cNvCxnSpPr>
            <a:cxnSpLocks/>
          </p:cNvCxnSpPr>
          <p:nvPr/>
        </p:nvCxnSpPr>
        <p:spPr>
          <a:xfrm flipV="1">
            <a:off x="4138765" y="1865376"/>
            <a:ext cx="0" cy="2525827"/>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62A92E-1611-ADAC-ED5F-D76D861D2353}"/>
              </a:ext>
            </a:extLst>
          </p:cNvPr>
          <p:cNvSpPr txBox="1"/>
          <p:nvPr/>
        </p:nvSpPr>
        <p:spPr>
          <a:xfrm>
            <a:off x="4788407" y="1609232"/>
            <a:ext cx="2615183" cy="461665"/>
          </a:xfrm>
          <a:prstGeom prst="rect">
            <a:avLst/>
          </a:prstGeom>
          <a:noFill/>
        </p:spPr>
        <p:txBody>
          <a:bodyPr wrap="square" rtlCol="0">
            <a:spAutoFit/>
          </a:bodyPr>
          <a:lstStyle/>
          <a:p>
            <a:pPr algn="ctr"/>
            <a:r>
              <a:rPr lang="en-US" sz="1200" dirty="0">
                <a:latin typeface="Arial Nova" panose="020B0504020202020204" pitchFamily="34" charset="0"/>
              </a:rPr>
              <a:t>Vacancies requiring a minimum education at Level 3 over time</a:t>
            </a:r>
          </a:p>
        </p:txBody>
      </p:sp>
      <p:cxnSp>
        <p:nvCxnSpPr>
          <p:cNvPr id="14" name="Straight Connector 13">
            <a:extLst>
              <a:ext uri="{FF2B5EF4-FFF2-40B4-BE49-F238E27FC236}">
                <a16:creationId xmlns:a16="http://schemas.microsoft.com/office/drawing/2014/main" id="{49105286-48BB-43D5-DA2D-D42F381A7623}"/>
              </a:ext>
            </a:extLst>
          </p:cNvPr>
          <p:cNvCxnSpPr>
            <a:cxnSpLocks/>
          </p:cNvCxnSpPr>
          <p:nvPr/>
        </p:nvCxnSpPr>
        <p:spPr>
          <a:xfrm>
            <a:off x="4139048" y="1865376"/>
            <a:ext cx="93587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FB48A5-1F43-1902-4320-90DC25495E2D}"/>
              </a:ext>
            </a:extLst>
          </p:cNvPr>
          <p:cNvSpPr txBox="1"/>
          <p:nvPr/>
        </p:nvSpPr>
        <p:spPr>
          <a:xfrm>
            <a:off x="8332584" y="1634543"/>
            <a:ext cx="3566147" cy="461665"/>
          </a:xfrm>
          <a:prstGeom prst="rect">
            <a:avLst/>
          </a:prstGeom>
          <a:noFill/>
        </p:spPr>
        <p:txBody>
          <a:bodyPr wrap="square" rtlCol="0">
            <a:spAutoFit/>
          </a:bodyPr>
          <a:lstStyle/>
          <a:p>
            <a:pPr algn="ctr"/>
            <a:r>
              <a:rPr lang="en-US" sz="1200" dirty="0">
                <a:latin typeface="Arial Nova" panose="020B0504020202020204" pitchFamily="34" charset="0"/>
              </a:rPr>
              <a:t>Level 3 minimum education vacancies as a proportion of all vacancies requiring a qualification</a:t>
            </a:r>
          </a:p>
        </p:txBody>
      </p:sp>
      <p:cxnSp>
        <p:nvCxnSpPr>
          <p:cNvPr id="18" name="Straight Connector 17">
            <a:extLst>
              <a:ext uri="{FF2B5EF4-FFF2-40B4-BE49-F238E27FC236}">
                <a16:creationId xmlns:a16="http://schemas.microsoft.com/office/drawing/2014/main" id="{95E72C9A-9D60-FE80-5CF4-B12C00A7AD0B}"/>
              </a:ext>
            </a:extLst>
          </p:cNvPr>
          <p:cNvCxnSpPr>
            <a:cxnSpLocks/>
          </p:cNvCxnSpPr>
          <p:nvPr/>
        </p:nvCxnSpPr>
        <p:spPr>
          <a:xfrm>
            <a:off x="7123176" y="1866946"/>
            <a:ext cx="149961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8976DD-8FD2-613C-3C5D-C57F96B0C1D6}"/>
              </a:ext>
            </a:extLst>
          </p:cNvPr>
          <p:cNvCxnSpPr>
            <a:cxnSpLocks/>
          </p:cNvCxnSpPr>
          <p:nvPr/>
        </p:nvCxnSpPr>
        <p:spPr>
          <a:xfrm>
            <a:off x="4139047" y="4393820"/>
            <a:ext cx="93587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EEC9CA-8573-259F-E3C5-BC6C08ACC4CA}"/>
              </a:ext>
            </a:extLst>
          </p:cNvPr>
          <p:cNvCxnSpPr>
            <a:cxnSpLocks/>
          </p:cNvCxnSpPr>
          <p:nvPr/>
        </p:nvCxnSpPr>
        <p:spPr>
          <a:xfrm>
            <a:off x="7123176" y="4393820"/>
            <a:ext cx="190195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CAAFF0E-236F-A298-6F2A-A4C8F2A62904}"/>
              </a:ext>
            </a:extLst>
          </p:cNvPr>
          <p:cNvSpPr txBox="1"/>
          <p:nvPr/>
        </p:nvSpPr>
        <p:spPr>
          <a:xfrm>
            <a:off x="4797834" y="4173831"/>
            <a:ext cx="2614784" cy="461665"/>
          </a:xfrm>
          <a:prstGeom prst="rect">
            <a:avLst/>
          </a:prstGeom>
          <a:noFill/>
        </p:spPr>
        <p:txBody>
          <a:bodyPr wrap="square" rtlCol="0">
            <a:spAutoFit/>
          </a:bodyPr>
          <a:lstStyle/>
          <a:p>
            <a:pPr algn="ctr"/>
            <a:r>
              <a:rPr lang="en-US" sz="1200" dirty="0">
                <a:latin typeface="Arial Nova" panose="020B0504020202020204" pitchFamily="34" charset="0"/>
              </a:rPr>
              <a:t>Minimum education at Level 3 vacancy growth index, 2013=100</a:t>
            </a:r>
          </a:p>
        </p:txBody>
      </p:sp>
      <p:sp>
        <p:nvSpPr>
          <p:cNvPr id="26" name="TextBox 25">
            <a:extLst>
              <a:ext uri="{FF2B5EF4-FFF2-40B4-BE49-F238E27FC236}">
                <a16:creationId xmlns:a16="http://schemas.microsoft.com/office/drawing/2014/main" id="{96D2F3A1-B3A3-24DC-E0FE-CCA8B7FF1773}"/>
              </a:ext>
            </a:extLst>
          </p:cNvPr>
          <p:cNvSpPr txBox="1"/>
          <p:nvPr/>
        </p:nvSpPr>
        <p:spPr>
          <a:xfrm>
            <a:off x="8724246" y="4169515"/>
            <a:ext cx="2782824" cy="461665"/>
          </a:xfrm>
          <a:prstGeom prst="rect">
            <a:avLst/>
          </a:prstGeom>
          <a:noFill/>
        </p:spPr>
        <p:txBody>
          <a:bodyPr wrap="square" rtlCol="0">
            <a:spAutoFit/>
          </a:bodyPr>
          <a:lstStyle/>
          <a:p>
            <a:pPr algn="ctr"/>
            <a:r>
              <a:rPr lang="en-US" sz="1200" dirty="0">
                <a:latin typeface="Arial Nova" panose="020B0504020202020204" pitchFamily="34" charset="0"/>
              </a:rPr>
              <a:t>Growth in all vacancies stating a qualification requirement, 2013=100</a:t>
            </a:r>
          </a:p>
        </p:txBody>
      </p:sp>
      <p:sp>
        <p:nvSpPr>
          <p:cNvPr id="27" name="TextBox 26">
            <a:extLst>
              <a:ext uri="{FF2B5EF4-FFF2-40B4-BE49-F238E27FC236}">
                <a16:creationId xmlns:a16="http://schemas.microsoft.com/office/drawing/2014/main" id="{286957F6-2969-59AE-CEC5-EE61A452DFD9}"/>
              </a:ext>
            </a:extLst>
          </p:cNvPr>
          <p:cNvSpPr txBox="1"/>
          <p:nvPr/>
        </p:nvSpPr>
        <p:spPr>
          <a:xfrm>
            <a:off x="269033" y="5125558"/>
            <a:ext cx="3828551" cy="1127040"/>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More recent growth in Level 3 vacancies has been much higher than nationally, though this is broadly in line with overall vacancy growth in the area which has been, and is currently significantly above, the national rate.</a:t>
            </a:r>
          </a:p>
        </p:txBody>
      </p:sp>
      <p:sp>
        <p:nvSpPr>
          <p:cNvPr id="5" name="TextBox 4">
            <a:extLst>
              <a:ext uri="{FF2B5EF4-FFF2-40B4-BE49-F238E27FC236}">
                <a16:creationId xmlns:a16="http://schemas.microsoft.com/office/drawing/2014/main" id="{EDAAFC53-A8AF-1207-258F-D69232466D1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53</a:t>
            </a:r>
          </a:p>
        </p:txBody>
      </p:sp>
      <p:sp>
        <p:nvSpPr>
          <p:cNvPr id="28" name="Oval 27">
            <a:extLst>
              <a:ext uri="{FF2B5EF4-FFF2-40B4-BE49-F238E27FC236}">
                <a16:creationId xmlns:a16="http://schemas.microsoft.com/office/drawing/2014/main" id="{11136B9D-795A-9774-2E1C-CD6C3FABAAD5}"/>
              </a:ext>
            </a:extLst>
          </p:cNvPr>
          <p:cNvSpPr/>
          <p:nvPr/>
        </p:nvSpPr>
        <p:spPr>
          <a:xfrm>
            <a:off x="2303033" y="2061298"/>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146DC3E4-7244-D112-F6C5-BC21BFF9F5CA}"/>
              </a:ext>
            </a:extLst>
          </p:cNvPr>
          <p:cNvCxnSpPr>
            <a:cxnSpLocks/>
          </p:cNvCxnSpPr>
          <p:nvPr/>
        </p:nvCxnSpPr>
        <p:spPr>
          <a:xfrm>
            <a:off x="2336800" y="2090141"/>
            <a:ext cx="180196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630FC28-838D-23F8-9F3C-1A9BCE60A1E7}"/>
              </a:ext>
            </a:extLst>
          </p:cNvPr>
          <p:cNvPicPr>
            <a:picLocks noChangeAspect="1"/>
          </p:cNvPicPr>
          <p:nvPr/>
        </p:nvPicPr>
        <p:blipFill>
          <a:blip r:embed="rId7"/>
          <a:stretch>
            <a:fillRect/>
          </a:stretch>
        </p:blipFill>
        <p:spPr>
          <a:xfrm>
            <a:off x="4292598" y="2120289"/>
            <a:ext cx="3606800" cy="1803400"/>
          </a:xfrm>
          <a:prstGeom prst="rect">
            <a:avLst/>
          </a:prstGeom>
        </p:spPr>
      </p:pic>
    </p:spTree>
    <p:extLst>
      <p:ext uri="{BB962C8B-B14F-4D97-AF65-F5344CB8AC3E}">
        <p14:creationId xmlns:p14="http://schemas.microsoft.com/office/powerpoint/2010/main" val="4274209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AEC595-D3DB-80B2-0E65-6DDC718D6769}"/>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5" name="Picture 14">
            <a:extLst>
              <a:ext uri="{FF2B5EF4-FFF2-40B4-BE49-F238E27FC236}">
                <a16:creationId xmlns:a16="http://schemas.microsoft.com/office/drawing/2014/main" id="{E25FACC1-13FB-EE92-972B-764A0D24B4FB}"/>
              </a:ext>
            </a:extLst>
          </p:cNvPr>
          <p:cNvPicPr>
            <a:picLocks noChangeAspect="1"/>
          </p:cNvPicPr>
          <p:nvPr/>
        </p:nvPicPr>
        <p:blipFill rotWithShape="1">
          <a:blip r:embed="rId3"/>
          <a:srcRect l="34958" t="23977" r="35683" b="13780"/>
          <a:stretch/>
        </p:blipFill>
        <p:spPr>
          <a:xfrm>
            <a:off x="858707" y="1501137"/>
            <a:ext cx="2379128" cy="3260392"/>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NORTH EAST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a:extLst>
              <a:ext uri="{FF2B5EF4-FFF2-40B4-BE49-F238E27FC236}">
                <a16:creationId xmlns:a16="http://schemas.microsoft.com/office/drawing/2014/main" id="{103F675A-6210-D30C-B21E-A7DB140EE4BA}"/>
              </a:ext>
            </a:extLst>
          </p:cNvPr>
          <p:cNvSpPr txBox="1"/>
          <p:nvPr/>
        </p:nvSpPr>
        <p:spPr>
          <a:xfrm>
            <a:off x="278691" y="4915052"/>
            <a:ext cx="3826546" cy="1548052"/>
          </a:xfrm>
          <a:prstGeom prst="rect">
            <a:avLst/>
          </a:prstGeom>
          <a:noFill/>
        </p:spPr>
        <p:txBody>
          <a:bodyPr wrap="square" rtlCol="0">
            <a:spAutoFit/>
          </a:bodyPr>
          <a:lstStyle/>
          <a:p>
            <a:pPr>
              <a:lnSpc>
                <a:spcPct val="114000"/>
              </a:lnSpc>
            </a:pPr>
            <a:r>
              <a:rPr lang="en-US" sz="1200" dirty="0">
                <a:latin typeface="Arial Nova" panose="020B0504020202020204" pitchFamily="34" charset="0"/>
              </a:rPr>
              <a:t>Vehicle technicians and mechanics feature strongly in terms of demand for across Level 3 vacancies with a particular focus on HGV vehicles. Multiple engineering roles, teaching roles and care roles also feature in these top tens though North East Lincolnshire does appear to lean towards the more technical / labour intensive roles than elsewhere in Greater Lincolnshire.</a:t>
            </a:r>
          </a:p>
        </p:txBody>
      </p:sp>
      <p:sp>
        <p:nvSpPr>
          <p:cNvPr id="20" name="Oval 19">
            <a:extLst>
              <a:ext uri="{FF2B5EF4-FFF2-40B4-BE49-F238E27FC236}">
                <a16:creationId xmlns:a16="http://schemas.microsoft.com/office/drawing/2014/main" id="{543BFC80-19C3-E0C6-373D-7D4F2421B5EB}"/>
              </a:ext>
            </a:extLst>
          </p:cNvPr>
          <p:cNvSpPr/>
          <p:nvPr/>
        </p:nvSpPr>
        <p:spPr>
          <a:xfrm>
            <a:off x="2303033" y="2061298"/>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10687D0-ED48-AE58-373A-92CBC99CD642}"/>
              </a:ext>
            </a:extLst>
          </p:cNvPr>
          <p:cNvCxnSpPr>
            <a:cxnSpLocks/>
          </p:cNvCxnSpPr>
          <p:nvPr/>
        </p:nvCxnSpPr>
        <p:spPr>
          <a:xfrm>
            <a:off x="2336800" y="2090141"/>
            <a:ext cx="2472944"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44B976-F28F-2428-E485-43DEED636BB8}"/>
              </a:ext>
            </a:extLst>
          </p:cNvPr>
          <p:cNvCxnSpPr>
            <a:cxnSpLocks/>
          </p:cNvCxnSpPr>
          <p:nvPr/>
        </p:nvCxnSpPr>
        <p:spPr>
          <a:xfrm>
            <a:off x="7370064" y="2083791"/>
            <a:ext cx="136245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955BA2-7FF7-8303-C4E8-023431FB8842}"/>
              </a:ext>
            </a:extLst>
          </p:cNvPr>
          <p:cNvSpPr txBox="1"/>
          <p:nvPr/>
        </p:nvSpPr>
        <p:spPr>
          <a:xfrm>
            <a:off x="8502140" y="1684467"/>
            <a:ext cx="3020756" cy="830997"/>
          </a:xfrm>
          <a:prstGeom prst="rect">
            <a:avLst/>
          </a:prstGeom>
          <a:noFill/>
        </p:spPr>
        <p:txBody>
          <a:bodyPr wrap="square" rtlCol="0">
            <a:spAutoFit/>
          </a:bodyPr>
          <a:lstStyle/>
          <a:p>
            <a:pPr algn="ctr"/>
            <a:r>
              <a:rPr lang="en-US" sz="1200" dirty="0">
                <a:latin typeface="Arial Nova" panose="020B0504020202020204" pitchFamily="34" charset="0"/>
              </a:rPr>
              <a:t>Job titles of top 10 vacancies requiring a minimum education at Level 3, 2023 (shown as a proportion of all vacancies stating a minimum education at Level 3)</a:t>
            </a:r>
          </a:p>
        </p:txBody>
      </p:sp>
      <p:sp>
        <p:nvSpPr>
          <p:cNvPr id="8" name="TextBox 7">
            <a:extLst>
              <a:ext uri="{FF2B5EF4-FFF2-40B4-BE49-F238E27FC236}">
                <a16:creationId xmlns:a16="http://schemas.microsoft.com/office/drawing/2014/main" id="{46DEC506-215B-2D05-F8E3-A4A79A27E981}"/>
              </a:ext>
            </a:extLst>
          </p:cNvPr>
          <p:cNvSpPr txBox="1"/>
          <p:nvPr/>
        </p:nvSpPr>
        <p:spPr>
          <a:xfrm>
            <a:off x="4580454" y="1684468"/>
            <a:ext cx="3020756" cy="830997"/>
          </a:xfrm>
          <a:prstGeom prst="rect">
            <a:avLst/>
          </a:prstGeom>
          <a:noFill/>
        </p:spPr>
        <p:txBody>
          <a:bodyPr wrap="square" rtlCol="0">
            <a:spAutoFit/>
          </a:bodyPr>
          <a:lstStyle/>
          <a:p>
            <a:pPr algn="ctr"/>
            <a:r>
              <a:rPr lang="en-US" sz="1200" dirty="0">
                <a:latin typeface="Arial Nova" panose="020B0504020202020204" pitchFamily="34" charset="0"/>
              </a:rPr>
              <a:t>Occupations of top 10 vacancies requiring a minimum education at Level 3, 2023 (shown as a proportion of all vacancies stating a minimum education at Level 3)</a:t>
            </a:r>
          </a:p>
        </p:txBody>
      </p:sp>
      <p:sp>
        <p:nvSpPr>
          <p:cNvPr id="11" name="TextBox 10">
            <a:extLst>
              <a:ext uri="{FF2B5EF4-FFF2-40B4-BE49-F238E27FC236}">
                <a16:creationId xmlns:a16="http://schemas.microsoft.com/office/drawing/2014/main" id="{357835A8-EBAB-4FE9-054E-285DAB91D3A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54</a:t>
            </a:r>
          </a:p>
        </p:txBody>
      </p:sp>
      <p:pic>
        <p:nvPicPr>
          <p:cNvPr id="12" name="Picture 11">
            <a:extLst>
              <a:ext uri="{FF2B5EF4-FFF2-40B4-BE49-F238E27FC236}">
                <a16:creationId xmlns:a16="http://schemas.microsoft.com/office/drawing/2014/main" id="{E28076A6-BEDD-2889-3F85-519DC7470CB2}"/>
              </a:ext>
            </a:extLst>
          </p:cNvPr>
          <p:cNvPicPr>
            <a:picLocks noChangeAspect="1"/>
          </p:cNvPicPr>
          <p:nvPr/>
        </p:nvPicPr>
        <p:blipFill>
          <a:blip r:embed="rId4"/>
          <a:stretch>
            <a:fillRect/>
          </a:stretch>
        </p:blipFill>
        <p:spPr>
          <a:xfrm>
            <a:off x="4165600" y="2544308"/>
            <a:ext cx="4064000" cy="3962400"/>
          </a:xfrm>
          <a:prstGeom prst="rect">
            <a:avLst/>
          </a:prstGeom>
        </p:spPr>
      </p:pic>
      <p:pic>
        <p:nvPicPr>
          <p:cNvPr id="13" name="Picture 12">
            <a:extLst>
              <a:ext uri="{FF2B5EF4-FFF2-40B4-BE49-F238E27FC236}">
                <a16:creationId xmlns:a16="http://schemas.microsoft.com/office/drawing/2014/main" id="{1A21CED1-D450-BCAC-2030-51042FF54EAD}"/>
              </a:ext>
            </a:extLst>
          </p:cNvPr>
          <p:cNvPicPr>
            <a:picLocks noChangeAspect="1"/>
          </p:cNvPicPr>
          <p:nvPr/>
        </p:nvPicPr>
        <p:blipFill>
          <a:blip r:embed="rId5"/>
          <a:stretch>
            <a:fillRect/>
          </a:stretch>
        </p:blipFill>
        <p:spPr>
          <a:xfrm>
            <a:off x="8277288" y="2544308"/>
            <a:ext cx="3594100" cy="3962400"/>
          </a:xfrm>
          <a:prstGeom prst="rect">
            <a:avLst/>
          </a:prstGeom>
        </p:spPr>
      </p:pic>
    </p:spTree>
    <p:extLst>
      <p:ext uri="{BB962C8B-B14F-4D97-AF65-F5344CB8AC3E}">
        <p14:creationId xmlns:p14="http://schemas.microsoft.com/office/powerpoint/2010/main" val="271831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B1F01B-E0EF-ECD5-DE57-FB2C881E7B57}"/>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a:extLst>
              <a:ext uri="{FF2B5EF4-FFF2-40B4-BE49-F238E27FC236}">
                <a16:creationId xmlns:a16="http://schemas.microsoft.com/office/drawing/2014/main" id="{D8FAE7D1-7FD1-0AC8-205F-6FBD2EA91F89}"/>
              </a:ext>
            </a:extLst>
          </p:cNvPr>
          <p:cNvPicPr>
            <a:picLocks noChangeAspect="1"/>
          </p:cNvPicPr>
          <p:nvPr/>
        </p:nvPicPr>
        <p:blipFill>
          <a:blip r:embed="rId3"/>
          <a:stretch>
            <a:fillRect/>
          </a:stretch>
        </p:blipFill>
        <p:spPr>
          <a:xfrm>
            <a:off x="8291931" y="4553716"/>
            <a:ext cx="3594100" cy="2159000"/>
          </a:xfrm>
          <a:prstGeom prst="rect">
            <a:avLst/>
          </a:prstGeom>
        </p:spPr>
      </p:pic>
      <p:pic>
        <p:nvPicPr>
          <p:cNvPr id="17" name="Picture 16">
            <a:extLst>
              <a:ext uri="{FF2B5EF4-FFF2-40B4-BE49-F238E27FC236}">
                <a16:creationId xmlns:a16="http://schemas.microsoft.com/office/drawing/2014/main" id="{679934EC-4D9E-0CFF-DB0E-F615634E6E94}"/>
              </a:ext>
            </a:extLst>
          </p:cNvPr>
          <p:cNvPicPr>
            <a:picLocks noChangeAspect="1"/>
          </p:cNvPicPr>
          <p:nvPr/>
        </p:nvPicPr>
        <p:blipFill>
          <a:blip r:embed="rId4"/>
          <a:stretch>
            <a:fillRect/>
          </a:stretch>
        </p:blipFill>
        <p:spPr>
          <a:xfrm>
            <a:off x="4298948" y="4553716"/>
            <a:ext cx="3594100" cy="2159000"/>
          </a:xfrm>
          <a:prstGeom prst="rect">
            <a:avLst/>
          </a:prstGeom>
        </p:spPr>
      </p:pic>
      <p:pic>
        <p:nvPicPr>
          <p:cNvPr id="15" name="Picture 14">
            <a:extLst>
              <a:ext uri="{FF2B5EF4-FFF2-40B4-BE49-F238E27FC236}">
                <a16:creationId xmlns:a16="http://schemas.microsoft.com/office/drawing/2014/main" id="{3D350408-2C6D-5B3B-C6F9-05446F27446B}"/>
              </a:ext>
            </a:extLst>
          </p:cNvPr>
          <p:cNvPicPr>
            <a:picLocks noChangeAspect="1"/>
          </p:cNvPicPr>
          <p:nvPr/>
        </p:nvPicPr>
        <p:blipFill>
          <a:blip r:embed="rId5"/>
          <a:stretch>
            <a:fillRect/>
          </a:stretch>
        </p:blipFill>
        <p:spPr>
          <a:xfrm>
            <a:off x="8279231" y="2057992"/>
            <a:ext cx="3619500" cy="2159000"/>
          </a:xfrm>
          <a:prstGeom prst="rect">
            <a:avLst/>
          </a:prstGeom>
        </p:spPr>
      </p:pic>
      <p:pic>
        <p:nvPicPr>
          <p:cNvPr id="29" name="Picture 28">
            <a:extLst>
              <a:ext uri="{FF2B5EF4-FFF2-40B4-BE49-F238E27FC236}">
                <a16:creationId xmlns:a16="http://schemas.microsoft.com/office/drawing/2014/main" id="{182936DF-AAB0-69CB-61E4-A6E80198F732}"/>
              </a:ext>
            </a:extLst>
          </p:cNvPr>
          <p:cNvPicPr>
            <a:picLocks noChangeAspect="1"/>
          </p:cNvPicPr>
          <p:nvPr/>
        </p:nvPicPr>
        <p:blipFill rotWithShape="1">
          <a:blip r:embed="rId6"/>
          <a:srcRect l="34958" t="23977" r="35683" b="13780"/>
          <a:stretch/>
        </p:blipFill>
        <p:spPr>
          <a:xfrm>
            <a:off x="858707" y="1501137"/>
            <a:ext cx="2379128" cy="3260392"/>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NORTH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33DA1447-BA56-4402-B684-8F891DAF4477}"/>
              </a:ext>
            </a:extLst>
          </p:cNvPr>
          <p:cNvCxnSpPr>
            <a:cxnSpLocks/>
          </p:cNvCxnSpPr>
          <p:nvPr/>
        </p:nvCxnSpPr>
        <p:spPr>
          <a:xfrm flipV="1">
            <a:off x="4138765" y="1865376"/>
            <a:ext cx="0" cy="2525827"/>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62A92E-1611-ADAC-ED5F-D76D861D2353}"/>
              </a:ext>
            </a:extLst>
          </p:cNvPr>
          <p:cNvSpPr txBox="1"/>
          <p:nvPr/>
        </p:nvSpPr>
        <p:spPr>
          <a:xfrm>
            <a:off x="4788407" y="1609232"/>
            <a:ext cx="2615183" cy="461665"/>
          </a:xfrm>
          <a:prstGeom prst="rect">
            <a:avLst/>
          </a:prstGeom>
          <a:noFill/>
        </p:spPr>
        <p:txBody>
          <a:bodyPr wrap="square" rtlCol="0">
            <a:spAutoFit/>
          </a:bodyPr>
          <a:lstStyle/>
          <a:p>
            <a:pPr algn="ctr"/>
            <a:r>
              <a:rPr lang="en-US" sz="1200" dirty="0">
                <a:latin typeface="Arial Nova" panose="020B0504020202020204" pitchFamily="34" charset="0"/>
              </a:rPr>
              <a:t>Vacancies requiring a minimum education at Level 3 over time</a:t>
            </a:r>
          </a:p>
        </p:txBody>
      </p:sp>
      <p:cxnSp>
        <p:nvCxnSpPr>
          <p:cNvPr id="14" name="Straight Connector 13">
            <a:extLst>
              <a:ext uri="{FF2B5EF4-FFF2-40B4-BE49-F238E27FC236}">
                <a16:creationId xmlns:a16="http://schemas.microsoft.com/office/drawing/2014/main" id="{49105286-48BB-43D5-DA2D-D42F381A7623}"/>
              </a:ext>
            </a:extLst>
          </p:cNvPr>
          <p:cNvCxnSpPr>
            <a:cxnSpLocks/>
          </p:cNvCxnSpPr>
          <p:nvPr/>
        </p:nvCxnSpPr>
        <p:spPr>
          <a:xfrm>
            <a:off x="1574800" y="1865376"/>
            <a:ext cx="350012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FB48A5-1F43-1902-4320-90DC25495E2D}"/>
              </a:ext>
            </a:extLst>
          </p:cNvPr>
          <p:cNvSpPr txBox="1"/>
          <p:nvPr/>
        </p:nvSpPr>
        <p:spPr>
          <a:xfrm>
            <a:off x="8332584" y="1634543"/>
            <a:ext cx="3566147" cy="461665"/>
          </a:xfrm>
          <a:prstGeom prst="rect">
            <a:avLst/>
          </a:prstGeom>
          <a:noFill/>
        </p:spPr>
        <p:txBody>
          <a:bodyPr wrap="square" rtlCol="0">
            <a:spAutoFit/>
          </a:bodyPr>
          <a:lstStyle/>
          <a:p>
            <a:pPr algn="ctr"/>
            <a:r>
              <a:rPr lang="en-US" sz="1200" dirty="0">
                <a:latin typeface="Arial Nova" panose="020B0504020202020204" pitchFamily="34" charset="0"/>
              </a:rPr>
              <a:t>Level 3 minimum education vacancies as a proportion of all vacancies requiring a qualification</a:t>
            </a:r>
          </a:p>
        </p:txBody>
      </p:sp>
      <p:cxnSp>
        <p:nvCxnSpPr>
          <p:cNvPr id="18" name="Straight Connector 17">
            <a:extLst>
              <a:ext uri="{FF2B5EF4-FFF2-40B4-BE49-F238E27FC236}">
                <a16:creationId xmlns:a16="http://schemas.microsoft.com/office/drawing/2014/main" id="{95E72C9A-9D60-FE80-5CF4-B12C00A7AD0B}"/>
              </a:ext>
            </a:extLst>
          </p:cNvPr>
          <p:cNvCxnSpPr>
            <a:cxnSpLocks/>
          </p:cNvCxnSpPr>
          <p:nvPr/>
        </p:nvCxnSpPr>
        <p:spPr>
          <a:xfrm>
            <a:off x="7123176" y="1866946"/>
            <a:ext cx="149961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3BFC80-19C3-E0C6-373D-7D4F2421B5EB}"/>
              </a:ext>
            </a:extLst>
          </p:cNvPr>
          <p:cNvSpPr/>
          <p:nvPr/>
        </p:nvSpPr>
        <p:spPr>
          <a:xfrm>
            <a:off x="1549499" y="1843921"/>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68976DD-8FD2-613C-3C5D-C57F96B0C1D6}"/>
              </a:ext>
            </a:extLst>
          </p:cNvPr>
          <p:cNvCxnSpPr>
            <a:cxnSpLocks/>
          </p:cNvCxnSpPr>
          <p:nvPr/>
        </p:nvCxnSpPr>
        <p:spPr>
          <a:xfrm>
            <a:off x="4139047" y="4393820"/>
            <a:ext cx="93587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EEC9CA-8573-259F-E3C5-BC6C08ACC4CA}"/>
              </a:ext>
            </a:extLst>
          </p:cNvPr>
          <p:cNvCxnSpPr>
            <a:cxnSpLocks/>
          </p:cNvCxnSpPr>
          <p:nvPr/>
        </p:nvCxnSpPr>
        <p:spPr>
          <a:xfrm>
            <a:off x="7123176" y="4393820"/>
            <a:ext cx="190195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CAAFF0E-236F-A298-6F2A-A4C8F2A62904}"/>
              </a:ext>
            </a:extLst>
          </p:cNvPr>
          <p:cNvSpPr txBox="1"/>
          <p:nvPr/>
        </p:nvSpPr>
        <p:spPr>
          <a:xfrm>
            <a:off x="4797834" y="4173831"/>
            <a:ext cx="2614784" cy="461665"/>
          </a:xfrm>
          <a:prstGeom prst="rect">
            <a:avLst/>
          </a:prstGeom>
          <a:noFill/>
        </p:spPr>
        <p:txBody>
          <a:bodyPr wrap="square" rtlCol="0">
            <a:spAutoFit/>
          </a:bodyPr>
          <a:lstStyle/>
          <a:p>
            <a:pPr algn="ctr"/>
            <a:r>
              <a:rPr lang="en-US" sz="1200" dirty="0">
                <a:latin typeface="Arial Nova" panose="020B0504020202020204" pitchFamily="34" charset="0"/>
              </a:rPr>
              <a:t>Minimum education at Level 3 vacancy growth index, 2013=100</a:t>
            </a:r>
          </a:p>
        </p:txBody>
      </p:sp>
      <p:sp>
        <p:nvSpPr>
          <p:cNvPr id="26" name="TextBox 25">
            <a:extLst>
              <a:ext uri="{FF2B5EF4-FFF2-40B4-BE49-F238E27FC236}">
                <a16:creationId xmlns:a16="http://schemas.microsoft.com/office/drawing/2014/main" id="{96D2F3A1-B3A3-24DC-E0FE-CCA8B7FF1773}"/>
              </a:ext>
            </a:extLst>
          </p:cNvPr>
          <p:cNvSpPr txBox="1"/>
          <p:nvPr/>
        </p:nvSpPr>
        <p:spPr>
          <a:xfrm>
            <a:off x="8724246" y="4169515"/>
            <a:ext cx="2782824" cy="461665"/>
          </a:xfrm>
          <a:prstGeom prst="rect">
            <a:avLst/>
          </a:prstGeom>
          <a:noFill/>
        </p:spPr>
        <p:txBody>
          <a:bodyPr wrap="square" rtlCol="0">
            <a:spAutoFit/>
          </a:bodyPr>
          <a:lstStyle/>
          <a:p>
            <a:pPr algn="ctr"/>
            <a:r>
              <a:rPr lang="en-US" sz="1200" dirty="0">
                <a:latin typeface="Arial Nova" panose="020B0504020202020204" pitchFamily="34" charset="0"/>
              </a:rPr>
              <a:t>Growth in all vacancies stating a qualification requirement, 2013=100</a:t>
            </a:r>
          </a:p>
        </p:txBody>
      </p:sp>
      <p:sp>
        <p:nvSpPr>
          <p:cNvPr id="27" name="TextBox 26">
            <a:extLst>
              <a:ext uri="{FF2B5EF4-FFF2-40B4-BE49-F238E27FC236}">
                <a16:creationId xmlns:a16="http://schemas.microsoft.com/office/drawing/2014/main" id="{286957F6-2969-59AE-CEC5-EE61A452DFD9}"/>
              </a:ext>
            </a:extLst>
          </p:cNvPr>
          <p:cNvSpPr txBox="1"/>
          <p:nvPr/>
        </p:nvSpPr>
        <p:spPr>
          <a:xfrm>
            <a:off x="278691" y="4915052"/>
            <a:ext cx="3828551" cy="1548052"/>
          </a:xfrm>
          <a:prstGeom prst="rect">
            <a:avLst/>
          </a:prstGeom>
          <a:noFill/>
        </p:spPr>
        <p:txBody>
          <a:bodyPr wrap="square" rtlCol="0">
            <a:spAutoFit/>
          </a:bodyPr>
          <a:lstStyle/>
          <a:p>
            <a:pPr>
              <a:lnSpc>
                <a:spcPct val="114000"/>
              </a:lnSpc>
              <a:spcAft>
                <a:spcPts val="600"/>
              </a:spcAft>
            </a:pPr>
            <a:r>
              <a:rPr lang="en-US" sz="1200" dirty="0">
                <a:latin typeface="Arial Nova" panose="020B0504020202020204" pitchFamily="34" charset="0"/>
              </a:rPr>
              <a:t>Growth in Level 3 vacancies in North Lincolnshire has been above the national rate for the entire period of  2013 to 2023, with the gap in performance widening significantly in recent years. At the same time growth in overall vacancies has been slightly above the national rate for most of this period but has again increased significantly in the last couple of years. </a:t>
            </a:r>
          </a:p>
        </p:txBody>
      </p:sp>
      <p:sp>
        <p:nvSpPr>
          <p:cNvPr id="5" name="TextBox 4">
            <a:extLst>
              <a:ext uri="{FF2B5EF4-FFF2-40B4-BE49-F238E27FC236}">
                <a16:creationId xmlns:a16="http://schemas.microsoft.com/office/drawing/2014/main" id="{EDAAFC53-A8AF-1207-258F-D69232466D1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55</a:t>
            </a:r>
          </a:p>
        </p:txBody>
      </p:sp>
      <p:pic>
        <p:nvPicPr>
          <p:cNvPr id="10" name="Picture 9">
            <a:extLst>
              <a:ext uri="{FF2B5EF4-FFF2-40B4-BE49-F238E27FC236}">
                <a16:creationId xmlns:a16="http://schemas.microsoft.com/office/drawing/2014/main" id="{CF36D85E-C83A-67B8-C78C-AEA19907B24F}"/>
              </a:ext>
            </a:extLst>
          </p:cNvPr>
          <p:cNvPicPr>
            <a:picLocks noChangeAspect="1"/>
          </p:cNvPicPr>
          <p:nvPr/>
        </p:nvPicPr>
        <p:blipFill>
          <a:blip r:embed="rId7"/>
          <a:stretch>
            <a:fillRect/>
          </a:stretch>
        </p:blipFill>
        <p:spPr>
          <a:xfrm>
            <a:off x="4301826" y="2166130"/>
            <a:ext cx="3606800" cy="1803400"/>
          </a:xfrm>
          <a:prstGeom prst="rect">
            <a:avLst/>
          </a:prstGeom>
        </p:spPr>
      </p:pic>
    </p:spTree>
    <p:extLst>
      <p:ext uri="{BB962C8B-B14F-4D97-AF65-F5344CB8AC3E}">
        <p14:creationId xmlns:p14="http://schemas.microsoft.com/office/powerpoint/2010/main" val="3489517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55A4FA-794D-C4A0-4022-61D50967F2E5}"/>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9" name="Picture 28">
            <a:extLst>
              <a:ext uri="{FF2B5EF4-FFF2-40B4-BE49-F238E27FC236}">
                <a16:creationId xmlns:a16="http://schemas.microsoft.com/office/drawing/2014/main" id="{A9B7F0BC-9FD3-667B-B266-B610EF70331D}"/>
              </a:ext>
            </a:extLst>
          </p:cNvPr>
          <p:cNvPicPr>
            <a:picLocks noChangeAspect="1"/>
          </p:cNvPicPr>
          <p:nvPr/>
        </p:nvPicPr>
        <p:blipFill rotWithShape="1">
          <a:blip r:embed="rId3"/>
          <a:srcRect l="34958" t="23977" r="35683" b="13780"/>
          <a:stretch/>
        </p:blipFill>
        <p:spPr>
          <a:xfrm>
            <a:off x="858707" y="1501137"/>
            <a:ext cx="2379128" cy="3260392"/>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2B106-5010-EB65-68BC-FDD1073FACC1}"/>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EMPLOYER DEMAND – NORTH LINCOLNSHIRE</a:t>
            </a:r>
          </a:p>
        </p:txBody>
      </p:sp>
      <p:sp>
        <p:nvSpPr>
          <p:cNvPr id="9" name="Rectangle 8">
            <a:extLst>
              <a:ext uri="{FF2B5EF4-FFF2-40B4-BE49-F238E27FC236}">
                <a16:creationId xmlns:a16="http://schemas.microsoft.com/office/drawing/2014/main" id="{D37B1ABA-4361-3403-7A61-9210AD72E3E1}"/>
              </a:ext>
            </a:extLst>
          </p:cNvPr>
          <p:cNvSpPr/>
          <p:nvPr/>
        </p:nvSpPr>
        <p:spPr>
          <a:xfrm>
            <a:off x="278691" y="4791457"/>
            <a:ext cx="3828551" cy="179524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a:extLst>
              <a:ext uri="{FF2B5EF4-FFF2-40B4-BE49-F238E27FC236}">
                <a16:creationId xmlns:a16="http://schemas.microsoft.com/office/drawing/2014/main" id="{103F675A-6210-D30C-B21E-A7DB140EE4BA}"/>
              </a:ext>
            </a:extLst>
          </p:cNvPr>
          <p:cNvSpPr txBox="1"/>
          <p:nvPr/>
        </p:nvSpPr>
        <p:spPr>
          <a:xfrm>
            <a:off x="278691" y="4932949"/>
            <a:ext cx="3826546" cy="1548052"/>
          </a:xfrm>
          <a:prstGeom prst="rect">
            <a:avLst/>
          </a:prstGeom>
          <a:noFill/>
        </p:spPr>
        <p:txBody>
          <a:bodyPr wrap="square" rtlCol="0">
            <a:spAutoFit/>
          </a:bodyPr>
          <a:lstStyle/>
          <a:p>
            <a:pPr>
              <a:lnSpc>
                <a:spcPct val="114000"/>
              </a:lnSpc>
            </a:pPr>
            <a:r>
              <a:rPr lang="en-US" sz="1200" dirty="0">
                <a:latin typeface="Arial Nova" panose="020B0504020202020204" pitchFamily="34" charset="0"/>
              </a:rPr>
              <a:t>Whilst vehicle technicians and care workers again dominate the job roles in demand at Level 3, North Lincolnshire does have more varied top ten lists than   both Lincolnshire and North East Lincolnshire with demand for nursing roles, plant and machine operatives, construction roles, and pharmacy technicians.</a:t>
            </a:r>
          </a:p>
        </p:txBody>
      </p:sp>
      <p:cxnSp>
        <p:nvCxnSpPr>
          <p:cNvPr id="12" name="Straight Connector 11">
            <a:extLst>
              <a:ext uri="{FF2B5EF4-FFF2-40B4-BE49-F238E27FC236}">
                <a16:creationId xmlns:a16="http://schemas.microsoft.com/office/drawing/2014/main" id="{33DA1447-BA56-4402-B684-8F891DAF4477}"/>
              </a:ext>
            </a:extLst>
          </p:cNvPr>
          <p:cNvCxnSpPr>
            <a:cxnSpLocks/>
          </p:cNvCxnSpPr>
          <p:nvPr/>
        </p:nvCxnSpPr>
        <p:spPr>
          <a:xfrm>
            <a:off x="4138765" y="1909823"/>
            <a:ext cx="0" cy="30097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0C8367-1B02-CD53-A26C-301CD63CA572}"/>
              </a:ext>
            </a:extLst>
          </p:cNvPr>
          <p:cNvCxnSpPr>
            <a:cxnSpLocks/>
          </p:cNvCxnSpPr>
          <p:nvPr/>
        </p:nvCxnSpPr>
        <p:spPr>
          <a:xfrm>
            <a:off x="1566333" y="1909823"/>
            <a:ext cx="2580899"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3BFC80-19C3-E0C6-373D-7D4F2421B5EB}"/>
              </a:ext>
            </a:extLst>
          </p:cNvPr>
          <p:cNvSpPr/>
          <p:nvPr/>
        </p:nvSpPr>
        <p:spPr>
          <a:xfrm>
            <a:off x="1549501" y="1886257"/>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10687D0-ED48-AE58-373A-92CBC99CD642}"/>
              </a:ext>
            </a:extLst>
          </p:cNvPr>
          <p:cNvCxnSpPr>
            <a:cxnSpLocks/>
          </p:cNvCxnSpPr>
          <p:nvPr/>
        </p:nvCxnSpPr>
        <p:spPr>
          <a:xfrm>
            <a:off x="4138765" y="2200209"/>
            <a:ext cx="670979"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44B976-F28F-2428-E485-43DEED636BB8}"/>
              </a:ext>
            </a:extLst>
          </p:cNvPr>
          <p:cNvCxnSpPr>
            <a:cxnSpLocks/>
          </p:cNvCxnSpPr>
          <p:nvPr/>
        </p:nvCxnSpPr>
        <p:spPr>
          <a:xfrm>
            <a:off x="7370064" y="2193859"/>
            <a:ext cx="136245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955BA2-7FF7-8303-C4E8-023431FB8842}"/>
              </a:ext>
            </a:extLst>
          </p:cNvPr>
          <p:cNvSpPr txBox="1"/>
          <p:nvPr/>
        </p:nvSpPr>
        <p:spPr>
          <a:xfrm>
            <a:off x="8502140" y="1794535"/>
            <a:ext cx="3020756" cy="830997"/>
          </a:xfrm>
          <a:prstGeom prst="rect">
            <a:avLst/>
          </a:prstGeom>
          <a:noFill/>
        </p:spPr>
        <p:txBody>
          <a:bodyPr wrap="square" rtlCol="0">
            <a:spAutoFit/>
          </a:bodyPr>
          <a:lstStyle/>
          <a:p>
            <a:pPr algn="ctr"/>
            <a:r>
              <a:rPr lang="en-US" sz="1200" dirty="0">
                <a:latin typeface="Arial Nova" panose="020B0504020202020204" pitchFamily="34" charset="0"/>
              </a:rPr>
              <a:t>Job titles of top 10 vacancies requiring a minimum education at Level 3, 2023 (shown as a proportion of all vacancies stating a minimum education at Level 3)</a:t>
            </a:r>
          </a:p>
        </p:txBody>
      </p:sp>
      <p:sp>
        <p:nvSpPr>
          <p:cNvPr id="8" name="TextBox 7">
            <a:extLst>
              <a:ext uri="{FF2B5EF4-FFF2-40B4-BE49-F238E27FC236}">
                <a16:creationId xmlns:a16="http://schemas.microsoft.com/office/drawing/2014/main" id="{46DEC506-215B-2D05-F8E3-A4A79A27E981}"/>
              </a:ext>
            </a:extLst>
          </p:cNvPr>
          <p:cNvSpPr txBox="1"/>
          <p:nvPr/>
        </p:nvSpPr>
        <p:spPr>
          <a:xfrm>
            <a:off x="4580454" y="1794536"/>
            <a:ext cx="3020756" cy="830997"/>
          </a:xfrm>
          <a:prstGeom prst="rect">
            <a:avLst/>
          </a:prstGeom>
          <a:noFill/>
        </p:spPr>
        <p:txBody>
          <a:bodyPr wrap="square" rtlCol="0">
            <a:spAutoFit/>
          </a:bodyPr>
          <a:lstStyle/>
          <a:p>
            <a:pPr algn="ctr"/>
            <a:r>
              <a:rPr lang="en-US" sz="1200" dirty="0">
                <a:latin typeface="Arial Nova" panose="020B0504020202020204" pitchFamily="34" charset="0"/>
              </a:rPr>
              <a:t>Occupations of top 10 vacancies requiring a minimum education at Level 3, 2023 (shown as a proportion of all vacancies stating a minimum education at Level 3)</a:t>
            </a:r>
          </a:p>
        </p:txBody>
      </p:sp>
      <p:sp>
        <p:nvSpPr>
          <p:cNvPr id="11" name="TextBox 10">
            <a:extLst>
              <a:ext uri="{FF2B5EF4-FFF2-40B4-BE49-F238E27FC236}">
                <a16:creationId xmlns:a16="http://schemas.microsoft.com/office/drawing/2014/main" id="{357835A8-EBAB-4FE9-054E-285DAB91D3A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56</a:t>
            </a:r>
          </a:p>
        </p:txBody>
      </p:sp>
      <p:pic>
        <p:nvPicPr>
          <p:cNvPr id="13" name="Picture 12">
            <a:extLst>
              <a:ext uri="{FF2B5EF4-FFF2-40B4-BE49-F238E27FC236}">
                <a16:creationId xmlns:a16="http://schemas.microsoft.com/office/drawing/2014/main" id="{AB6ECD94-34C7-DCE2-3543-A1AD2C529EBC}"/>
              </a:ext>
            </a:extLst>
          </p:cNvPr>
          <p:cNvPicPr>
            <a:picLocks noChangeAspect="1"/>
          </p:cNvPicPr>
          <p:nvPr/>
        </p:nvPicPr>
        <p:blipFill>
          <a:blip r:embed="rId4"/>
          <a:stretch>
            <a:fillRect/>
          </a:stretch>
        </p:blipFill>
        <p:spPr>
          <a:xfrm>
            <a:off x="4147232" y="2624298"/>
            <a:ext cx="4064000" cy="3962400"/>
          </a:xfrm>
          <a:prstGeom prst="rect">
            <a:avLst/>
          </a:prstGeom>
        </p:spPr>
      </p:pic>
      <p:pic>
        <p:nvPicPr>
          <p:cNvPr id="14" name="Picture 13">
            <a:extLst>
              <a:ext uri="{FF2B5EF4-FFF2-40B4-BE49-F238E27FC236}">
                <a16:creationId xmlns:a16="http://schemas.microsoft.com/office/drawing/2014/main" id="{728F179E-03BC-81DF-2473-1332E77E7C0A}"/>
              </a:ext>
            </a:extLst>
          </p:cNvPr>
          <p:cNvPicPr>
            <a:picLocks noChangeAspect="1"/>
          </p:cNvPicPr>
          <p:nvPr/>
        </p:nvPicPr>
        <p:blipFill>
          <a:blip r:embed="rId5"/>
          <a:stretch>
            <a:fillRect/>
          </a:stretch>
        </p:blipFill>
        <p:spPr>
          <a:xfrm>
            <a:off x="8251222" y="2624298"/>
            <a:ext cx="3594100" cy="3962400"/>
          </a:xfrm>
          <a:prstGeom prst="rect">
            <a:avLst/>
          </a:prstGeom>
        </p:spPr>
      </p:pic>
    </p:spTree>
    <p:extLst>
      <p:ext uri="{BB962C8B-B14F-4D97-AF65-F5344CB8AC3E}">
        <p14:creationId xmlns:p14="http://schemas.microsoft.com/office/powerpoint/2010/main" val="3056863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F628D-384E-E451-F900-05EC57A7FFAD}"/>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5" name="Picture 14">
            <a:extLst>
              <a:ext uri="{FF2B5EF4-FFF2-40B4-BE49-F238E27FC236}">
                <a16:creationId xmlns:a16="http://schemas.microsoft.com/office/drawing/2014/main" id="{5C8FAA5B-BF76-0F9A-9AA3-C1ED67FA318F}"/>
              </a:ext>
            </a:extLst>
          </p:cNvPr>
          <p:cNvPicPr>
            <a:picLocks noChangeAspect="1"/>
          </p:cNvPicPr>
          <p:nvPr/>
        </p:nvPicPr>
        <p:blipFill rotWithShape="1">
          <a:blip r:embed="rId3"/>
          <a:srcRect l="34958" t="23977" r="35683" b="13780"/>
          <a:stretch/>
        </p:blipFill>
        <p:spPr>
          <a:xfrm>
            <a:off x="2572927" y="2007240"/>
            <a:ext cx="3309100" cy="4534839"/>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FUTURE LEVEL 3 EMPLOYER DEMAND</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C4D058D-2E10-2E53-E51C-097ADF8D1FE6}"/>
              </a:ext>
            </a:extLst>
          </p:cNvPr>
          <p:cNvSpPr/>
          <p:nvPr/>
        </p:nvSpPr>
        <p:spPr>
          <a:xfrm>
            <a:off x="8094416" y="1513706"/>
            <a:ext cx="3828551" cy="5072992"/>
          </a:xfrm>
          <a:prstGeom prst="rect">
            <a:avLst/>
          </a:prstGeom>
          <a:solidFill>
            <a:schemeClr val="bg2">
              <a:lumMod val="75000"/>
              <a:alpha val="20221"/>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AEA6C07F-3D02-5AE9-ED6A-028069776903}"/>
              </a:ext>
            </a:extLst>
          </p:cNvPr>
          <p:cNvSpPr/>
          <p:nvPr/>
        </p:nvSpPr>
        <p:spPr>
          <a:xfrm>
            <a:off x="8079829" y="1519438"/>
            <a:ext cx="3843137" cy="40542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600"/>
              </a:spcAft>
            </a:pPr>
            <a:r>
              <a:rPr lang="en-US" sz="1200" dirty="0">
                <a:solidFill>
                  <a:schemeClr val="tx1"/>
                </a:solidFill>
                <a:latin typeface="Arial Nova" panose="020B0504020202020204" pitchFamily="34" charset="0"/>
              </a:rPr>
              <a:t>The number of jobs requiring a Level 3 qualification or above across Greater Lincolnshire is projected to increase by around 62,000 jobs between 2023 and 2035. Of these 62,000 jobs, around 6,000 new jobs will require a Level 3 qualification. Over the same period, jobs requiring a Level 2 qualification or below are set to decrease by approximately 48,000.</a:t>
            </a:r>
          </a:p>
          <a:p>
            <a:pPr>
              <a:lnSpc>
                <a:spcPct val="114000"/>
              </a:lnSpc>
              <a:spcAft>
                <a:spcPts val="600"/>
              </a:spcAft>
            </a:pPr>
            <a:r>
              <a:rPr lang="en-US" sz="1200" dirty="0">
                <a:solidFill>
                  <a:schemeClr val="tx1"/>
                </a:solidFill>
                <a:latin typeface="Arial Nova" panose="020B0504020202020204" pitchFamily="34" charset="0"/>
              </a:rPr>
              <a:t>It is not just new Level 3 jobs that will need filling as people leaving the workforce will also create numerous job openings that will require a Level 3 qualification. So, over the period 2023 to 2035, just over 41,000 job openings at Level 3 will need filling due to people leaving the workforce mainly due to retirement.</a:t>
            </a:r>
          </a:p>
          <a:p>
            <a:pPr>
              <a:lnSpc>
                <a:spcPct val="114000"/>
              </a:lnSpc>
              <a:spcAft>
                <a:spcPts val="600"/>
              </a:spcAft>
            </a:pPr>
            <a:r>
              <a:rPr lang="en-US" sz="1200" dirty="0">
                <a:solidFill>
                  <a:schemeClr val="tx1"/>
                </a:solidFill>
                <a:latin typeface="Arial Nova" panose="020B0504020202020204" pitchFamily="34" charset="0"/>
              </a:rPr>
              <a:t>In total, Greater Lincolnshire will have approximately 47,000 Level 3 job opportunities that will need filling between now and 2035. This equates to approximately 23 per cent of all the job opportunities across Greater Lincolnshire that will become available over the next 12 years. </a:t>
            </a:r>
          </a:p>
          <a:p>
            <a:pPr>
              <a:lnSpc>
                <a:spcPct val="114000"/>
              </a:lnSpc>
              <a:spcAft>
                <a:spcPts val="600"/>
              </a:spcAft>
            </a:pPr>
            <a:r>
              <a:rPr lang="en-US" sz="1000" b="1" dirty="0">
                <a:solidFill>
                  <a:schemeClr val="tx1"/>
                </a:solidFill>
                <a:latin typeface="Arial Nova" panose="020B0504020202020204" pitchFamily="34" charset="0"/>
              </a:rPr>
              <a:t>Source: </a:t>
            </a:r>
            <a:r>
              <a:rPr lang="en-US" sz="1000" dirty="0">
                <a:solidFill>
                  <a:schemeClr val="tx1"/>
                </a:solidFill>
                <a:latin typeface="Arial Nova" panose="020B0504020202020204" pitchFamily="34" charset="0"/>
              </a:rPr>
              <a:t>Codename Consulting estimates based on </a:t>
            </a:r>
            <a:r>
              <a:rPr lang="en-US" sz="1000" dirty="0" err="1">
                <a:solidFill>
                  <a:schemeClr val="tx1"/>
                </a:solidFill>
                <a:latin typeface="Arial Nova" panose="020B0504020202020204" pitchFamily="34" charset="0"/>
              </a:rPr>
              <a:t>Lightcast</a:t>
            </a:r>
            <a:r>
              <a:rPr lang="en-US" sz="1000" dirty="0">
                <a:solidFill>
                  <a:schemeClr val="tx1"/>
                </a:solidFill>
                <a:latin typeface="Arial Nova" panose="020B0504020202020204" pitchFamily="34" charset="0"/>
              </a:rPr>
              <a:t> projections and Department for Education Labour Market and Skills Projections: 2020 to 2035</a:t>
            </a:r>
          </a:p>
        </p:txBody>
      </p:sp>
      <p:cxnSp>
        <p:nvCxnSpPr>
          <p:cNvPr id="11" name="Straight Connector 10">
            <a:extLst>
              <a:ext uri="{FF2B5EF4-FFF2-40B4-BE49-F238E27FC236}">
                <a16:creationId xmlns:a16="http://schemas.microsoft.com/office/drawing/2014/main" id="{D08DB102-6048-A5B7-756E-FCACD6B68E91}"/>
              </a:ext>
            </a:extLst>
          </p:cNvPr>
          <p:cNvCxnSpPr>
            <a:cxnSpLocks/>
            <a:stCxn id="25" idx="6"/>
          </p:cNvCxnSpPr>
          <p:nvPr/>
        </p:nvCxnSpPr>
        <p:spPr>
          <a:xfrm flipV="1">
            <a:off x="4634971" y="2782487"/>
            <a:ext cx="3146573" cy="24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D4B3B1E-67A3-7E21-E2F5-CFECFA3FFD7D}"/>
              </a:ext>
            </a:extLst>
          </p:cNvPr>
          <p:cNvSpPr/>
          <p:nvPr/>
        </p:nvSpPr>
        <p:spPr>
          <a:xfrm>
            <a:off x="5513833" y="2546155"/>
            <a:ext cx="2318874" cy="294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gn="r">
              <a:lnSpc>
                <a:spcPct val="114000"/>
              </a:lnSpc>
              <a:spcAft>
                <a:spcPts val="300"/>
              </a:spcAft>
            </a:pPr>
            <a:r>
              <a:rPr lang="en-US" sz="1000" dirty="0">
                <a:solidFill>
                  <a:schemeClr val="tx1"/>
                </a:solidFill>
                <a:latin typeface="Arial Nova" panose="020B0504020202020204" pitchFamily="34" charset="0"/>
              </a:rPr>
              <a:t>North East Lincolnshire</a:t>
            </a:r>
          </a:p>
          <a:p>
            <a:pPr algn="r">
              <a:lnSpc>
                <a:spcPct val="114000"/>
              </a:lnSpc>
            </a:pPr>
            <a:r>
              <a:rPr lang="en-US" sz="1000" dirty="0">
                <a:solidFill>
                  <a:schemeClr val="tx1"/>
                </a:solidFill>
                <a:latin typeface="Arial Nova" panose="020B0504020202020204" pitchFamily="34" charset="0"/>
              </a:rPr>
              <a:t>Level 3 Job Growth – 600 </a:t>
            </a:r>
          </a:p>
          <a:p>
            <a:pPr algn="r">
              <a:lnSpc>
                <a:spcPct val="114000"/>
              </a:lnSpc>
            </a:pPr>
            <a:r>
              <a:rPr lang="en-US" sz="1000" dirty="0">
                <a:solidFill>
                  <a:schemeClr val="tx1"/>
                </a:solidFill>
                <a:latin typeface="Arial Nova" panose="020B0504020202020204" pitchFamily="34" charset="0"/>
              </a:rPr>
              <a:t>Level 3 Job Openings – 3,800</a:t>
            </a:r>
          </a:p>
          <a:p>
            <a:pPr algn="r">
              <a:lnSpc>
                <a:spcPct val="114000"/>
              </a:lnSpc>
            </a:pPr>
            <a:r>
              <a:rPr lang="en-US" sz="1000" dirty="0">
                <a:solidFill>
                  <a:schemeClr val="tx1"/>
                </a:solidFill>
                <a:latin typeface="Arial Nova" panose="020B0504020202020204" pitchFamily="34" charset="0"/>
              </a:rPr>
              <a:t>Total Level 3 Opportunities – 4,400  </a:t>
            </a:r>
          </a:p>
        </p:txBody>
      </p:sp>
      <p:sp>
        <p:nvSpPr>
          <p:cNvPr id="13" name="TextBox 12">
            <a:extLst>
              <a:ext uri="{FF2B5EF4-FFF2-40B4-BE49-F238E27FC236}">
                <a16:creationId xmlns:a16="http://schemas.microsoft.com/office/drawing/2014/main" id="{0321E1AA-E0CA-67D3-92C9-1B8773071944}"/>
              </a:ext>
            </a:extLst>
          </p:cNvPr>
          <p:cNvSpPr txBox="1"/>
          <p:nvPr/>
        </p:nvSpPr>
        <p:spPr>
          <a:xfrm>
            <a:off x="1270052" y="1770766"/>
            <a:ext cx="5670369" cy="276999"/>
          </a:xfrm>
          <a:prstGeom prst="rect">
            <a:avLst/>
          </a:prstGeom>
          <a:noFill/>
        </p:spPr>
        <p:txBody>
          <a:bodyPr wrap="square" rtlCol="0">
            <a:spAutoFit/>
          </a:bodyPr>
          <a:lstStyle/>
          <a:p>
            <a:pPr algn="ctr"/>
            <a:r>
              <a:rPr lang="en-US" sz="1200" dirty="0">
                <a:latin typeface="Arial Nova" panose="020B0504020202020204" pitchFamily="34" charset="0"/>
              </a:rPr>
              <a:t>Growth and openings in Level 3 jobs across Greater Lincolnshire, 2023 - 2035</a:t>
            </a:r>
          </a:p>
        </p:txBody>
      </p:sp>
      <p:cxnSp>
        <p:nvCxnSpPr>
          <p:cNvPr id="14" name="Straight Connector 13">
            <a:extLst>
              <a:ext uri="{FF2B5EF4-FFF2-40B4-BE49-F238E27FC236}">
                <a16:creationId xmlns:a16="http://schemas.microsoft.com/office/drawing/2014/main" id="{D66AAC6C-2B9C-0E46-FE4F-E154176BFBD0}"/>
              </a:ext>
            </a:extLst>
          </p:cNvPr>
          <p:cNvCxnSpPr>
            <a:cxnSpLocks/>
          </p:cNvCxnSpPr>
          <p:nvPr/>
        </p:nvCxnSpPr>
        <p:spPr>
          <a:xfrm>
            <a:off x="521367" y="4614672"/>
            <a:ext cx="37126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891ED3D-7312-0C01-7CC0-2068ED3FA67D}"/>
              </a:ext>
            </a:extLst>
          </p:cNvPr>
          <p:cNvSpPr/>
          <p:nvPr/>
        </p:nvSpPr>
        <p:spPr>
          <a:xfrm>
            <a:off x="481024" y="4371964"/>
            <a:ext cx="2318874" cy="294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300"/>
              </a:spcAft>
            </a:pPr>
            <a:r>
              <a:rPr lang="en-US" sz="1000" dirty="0">
                <a:solidFill>
                  <a:schemeClr val="tx1"/>
                </a:solidFill>
                <a:latin typeface="Arial Nova" panose="020B0504020202020204" pitchFamily="34" charset="0"/>
              </a:rPr>
              <a:t>Lincolnshire</a:t>
            </a:r>
          </a:p>
          <a:p>
            <a:pPr>
              <a:lnSpc>
                <a:spcPct val="114000"/>
              </a:lnSpc>
            </a:pPr>
            <a:r>
              <a:rPr lang="en-US" sz="1000" dirty="0">
                <a:solidFill>
                  <a:schemeClr val="tx1"/>
                </a:solidFill>
                <a:latin typeface="Arial Nova" panose="020B0504020202020204" pitchFamily="34" charset="0"/>
              </a:rPr>
              <a:t>Level 3 Job Growth – 400 </a:t>
            </a:r>
          </a:p>
          <a:p>
            <a:pPr>
              <a:lnSpc>
                <a:spcPct val="114000"/>
              </a:lnSpc>
            </a:pPr>
            <a:r>
              <a:rPr lang="en-US" sz="1000" dirty="0">
                <a:solidFill>
                  <a:schemeClr val="tx1"/>
                </a:solidFill>
                <a:latin typeface="Arial Nova" panose="020B0504020202020204" pitchFamily="34" charset="0"/>
              </a:rPr>
              <a:t>Level 3 Job Openings – 2,500</a:t>
            </a:r>
          </a:p>
          <a:p>
            <a:pPr>
              <a:lnSpc>
                <a:spcPct val="114000"/>
              </a:lnSpc>
            </a:pPr>
            <a:r>
              <a:rPr lang="en-US" sz="1000" dirty="0">
                <a:solidFill>
                  <a:schemeClr val="tx1"/>
                </a:solidFill>
                <a:latin typeface="Arial Nova" panose="020B0504020202020204" pitchFamily="34" charset="0"/>
              </a:rPr>
              <a:t>Total Level 3 Opportunities – 2,900 </a:t>
            </a:r>
          </a:p>
        </p:txBody>
      </p:sp>
      <p:sp>
        <p:nvSpPr>
          <p:cNvPr id="25" name="Oval 24">
            <a:extLst>
              <a:ext uri="{FF2B5EF4-FFF2-40B4-BE49-F238E27FC236}">
                <a16:creationId xmlns:a16="http://schemas.microsoft.com/office/drawing/2014/main" id="{E3A0C492-DE2E-B03E-367D-DDA7524A462C}"/>
              </a:ext>
            </a:extLst>
          </p:cNvPr>
          <p:cNvSpPr/>
          <p:nvPr/>
        </p:nvSpPr>
        <p:spPr>
          <a:xfrm>
            <a:off x="4587837" y="2761372"/>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8F6D75E-6E17-833B-63F1-82FD833439AE}"/>
              </a:ext>
            </a:extLst>
          </p:cNvPr>
          <p:cNvSpPr/>
          <p:nvPr/>
        </p:nvSpPr>
        <p:spPr>
          <a:xfrm>
            <a:off x="4211761" y="4593557"/>
            <a:ext cx="47134" cy="47134"/>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B313DCA-F67B-DCDC-BFEB-5DC9D5311B7B}"/>
              </a:ext>
            </a:extLst>
          </p:cNvPr>
          <p:cNvCxnSpPr>
            <a:cxnSpLocks/>
          </p:cNvCxnSpPr>
          <p:nvPr/>
        </p:nvCxnSpPr>
        <p:spPr>
          <a:xfrm>
            <a:off x="521367" y="2675566"/>
            <a:ext cx="287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52D410F-EF3F-ACFE-1593-063A6882A8F3}"/>
              </a:ext>
            </a:extLst>
          </p:cNvPr>
          <p:cNvSpPr/>
          <p:nvPr/>
        </p:nvSpPr>
        <p:spPr>
          <a:xfrm>
            <a:off x="3366168" y="2651257"/>
            <a:ext cx="47134" cy="471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4332EC-6B5C-FD83-BA51-E1F1FD546751}"/>
              </a:ext>
            </a:extLst>
          </p:cNvPr>
          <p:cNvSpPr/>
          <p:nvPr/>
        </p:nvSpPr>
        <p:spPr>
          <a:xfrm>
            <a:off x="481024" y="2444966"/>
            <a:ext cx="2318874" cy="294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300"/>
              </a:spcAft>
            </a:pPr>
            <a:r>
              <a:rPr lang="en-US" sz="1000" dirty="0">
                <a:solidFill>
                  <a:schemeClr val="tx1"/>
                </a:solidFill>
                <a:latin typeface="Arial Nova" panose="020B0504020202020204" pitchFamily="34" charset="0"/>
              </a:rPr>
              <a:t>North Lincolnshire</a:t>
            </a:r>
          </a:p>
          <a:p>
            <a:pPr>
              <a:lnSpc>
                <a:spcPct val="114000"/>
              </a:lnSpc>
            </a:pPr>
            <a:r>
              <a:rPr lang="en-US" sz="1000" dirty="0">
                <a:solidFill>
                  <a:schemeClr val="tx1"/>
                </a:solidFill>
                <a:latin typeface="Arial Nova" panose="020B0504020202020204" pitchFamily="34" charset="0"/>
              </a:rPr>
              <a:t>Level 3 Job Growth – 400</a:t>
            </a:r>
          </a:p>
          <a:p>
            <a:pPr>
              <a:lnSpc>
                <a:spcPct val="114000"/>
              </a:lnSpc>
            </a:pPr>
            <a:r>
              <a:rPr lang="en-US" sz="1000" dirty="0">
                <a:solidFill>
                  <a:schemeClr val="tx1"/>
                </a:solidFill>
                <a:latin typeface="Arial Nova" panose="020B0504020202020204" pitchFamily="34" charset="0"/>
              </a:rPr>
              <a:t>Level 3 Job Openings – 3,000</a:t>
            </a:r>
          </a:p>
          <a:p>
            <a:pPr>
              <a:lnSpc>
                <a:spcPct val="114000"/>
              </a:lnSpc>
            </a:pPr>
            <a:r>
              <a:rPr lang="en-US" sz="1000" dirty="0">
                <a:solidFill>
                  <a:schemeClr val="tx1"/>
                </a:solidFill>
                <a:latin typeface="Arial Nova" panose="020B0504020202020204" pitchFamily="34" charset="0"/>
              </a:rPr>
              <a:t>Total Level 3 Opportunities – 3,400  </a:t>
            </a:r>
          </a:p>
        </p:txBody>
      </p:sp>
      <p:sp>
        <p:nvSpPr>
          <p:cNvPr id="3" name="TextBox 2">
            <a:extLst>
              <a:ext uri="{FF2B5EF4-FFF2-40B4-BE49-F238E27FC236}">
                <a16:creationId xmlns:a16="http://schemas.microsoft.com/office/drawing/2014/main" id="{C2729A03-5EBF-2CA5-6CDF-C0407EF8E395}"/>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57</a:t>
            </a:r>
          </a:p>
        </p:txBody>
      </p:sp>
    </p:spTree>
    <p:extLst>
      <p:ext uri="{BB962C8B-B14F-4D97-AF65-F5344CB8AC3E}">
        <p14:creationId xmlns:p14="http://schemas.microsoft.com/office/powerpoint/2010/main" val="644470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DE2940-1D54-C0E4-3F0F-5C820248FA8A}"/>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C6E3D83A-7D09-D54F-4D86-5927068CBB24}"/>
              </a:ext>
            </a:extLst>
          </p:cNvPr>
          <p:cNvSpPr/>
          <p:nvPr/>
        </p:nvSpPr>
        <p:spPr>
          <a:xfrm>
            <a:off x="8097227" y="1509547"/>
            <a:ext cx="3830581" cy="549625"/>
          </a:xfrm>
          <a:prstGeom prst="rect">
            <a:avLst/>
          </a:prstGeom>
          <a:solidFill>
            <a:schemeClr val="accent3">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33B78ABA-9656-B753-EB5B-1DAFB8E71981}"/>
              </a:ext>
            </a:extLst>
          </p:cNvPr>
          <p:cNvSpPr/>
          <p:nvPr/>
        </p:nvSpPr>
        <p:spPr>
          <a:xfrm>
            <a:off x="4148188" y="1509631"/>
            <a:ext cx="3931641" cy="549541"/>
          </a:xfrm>
          <a:prstGeom prst="rect">
            <a:avLst/>
          </a:prstGeom>
          <a:solidFill>
            <a:srgbClr val="2E78BD">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APPROACH</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20726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18153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63F87E1-B34A-6AD9-4E37-05B3EE2BCAF2}"/>
              </a:ext>
            </a:extLst>
          </p:cNvPr>
          <p:cNvSpPr/>
          <p:nvPr/>
        </p:nvSpPr>
        <p:spPr>
          <a:xfrm>
            <a:off x="275627" y="5094638"/>
            <a:ext cx="3822075" cy="1492060"/>
          </a:xfrm>
          <a:prstGeom prst="rect">
            <a:avLst/>
          </a:prstGeom>
          <a:solidFill>
            <a:srgbClr val="28803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9C255370-4AC0-429F-79EA-E03B10C88D6E}"/>
              </a:ext>
            </a:extLst>
          </p:cNvPr>
          <p:cNvSpPr/>
          <p:nvPr/>
        </p:nvSpPr>
        <p:spPr>
          <a:xfrm>
            <a:off x="267121" y="1509547"/>
            <a:ext cx="3830581" cy="549541"/>
          </a:xfrm>
          <a:prstGeom prst="rect">
            <a:avLst/>
          </a:prstGeom>
          <a:solidFill>
            <a:srgbClr val="288037">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CAFC2473-EE78-55C8-5FE7-34DE384FC89D}"/>
              </a:ext>
            </a:extLst>
          </p:cNvPr>
          <p:cNvSpPr txBox="1"/>
          <p:nvPr/>
        </p:nvSpPr>
        <p:spPr>
          <a:xfrm>
            <a:off x="368101" y="2282590"/>
            <a:ext cx="3625231" cy="248766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1200"/>
              </a:spcAft>
              <a:buClrTx/>
              <a:buSzTx/>
              <a:buFontTx/>
              <a:buNone/>
              <a:tabLst/>
              <a:defRPr/>
            </a:pPr>
            <a:r>
              <a:rPr kumimoji="0" lang="en-US" sz="3600" b="1" i="1"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Arial Nova" panose="020F0502020204030204" pitchFamily="34" charset="0"/>
              </a:rPr>
              <a:t>Verify – Challenge – Localise!</a:t>
            </a:r>
          </a:p>
        </p:txBody>
      </p:sp>
      <p:sp>
        <p:nvSpPr>
          <p:cNvPr id="12" name="TextBox 11">
            <a:extLst>
              <a:ext uri="{FF2B5EF4-FFF2-40B4-BE49-F238E27FC236}">
                <a16:creationId xmlns:a16="http://schemas.microsoft.com/office/drawing/2014/main" id="{C75C57CE-EB77-9F44-6151-C49AACE4441A}"/>
              </a:ext>
            </a:extLst>
          </p:cNvPr>
          <p:cNvSpPr txBox="1"/>
          <p:nvPr/>
        </p:nvSpPr>
        <p:spPr>
          <a:xfrm>
            <a:off x="275627" y="1589639"/>
            <a:ext cx="3830581" cy="384272"/>
          </a:xfrm>
          <a:prstGeom prst="rect">
            <a:avLst/>
          </a:prstGeom>
          <a:noFill/>
        </p:spPr>
        <p:txBody>
          <a:bodyPr wrap="square" rtlCol="0">
            <a:spAutoFit/>
          </a:bodyPr>
          <a:lstStyle/>
          <a:p>
            <a:pPr lvl="0" algn="ctr" defTabSz="457200">
              <a:lnSpc>
                <a:spcPct val="114000"/>
              </a:lnSpc>
              <a:spcAft>
                <a:spcPts val="1200"/>
              </a:spcAft>
              <a:defRPr/>
            </a:pPr>
            <a:r>
              <a:rPr lang="en-US" altLang="en-US" dirty="0">
                <a:solidFill>
                  <a:srgbClr val="3D3D3D"/>
                </a:solidFill>
                <a:latin typeface="Arial Nova" panose="020B0504020202020204" pitchFamily="34" charset="0"/>
                <a:ea typeface="Segoe UI Historic" panose="020B0502040204020203" pitchFamily="34" charset="0"/>
                <a:cs typeface="BrowalliaUPC" panose="020B0604020202020204" pitchFamily="34" charset="-34"/>
              </a:rPr>
              <a:t>Methodology</a:t>
            </a:r>
          </a:p>
        </p:txBody>
      </p:sp>
      <p:sp>
        <p:nvSpPr>
          <p:cNvPr id="16" name="TextBox 15">
            <a:extLst>
              <a:ext uri="{FF2B5EF4-FFF2-40B4-BE49-F238E27FC236}">
                <a16:creationId xmlns:a16="http://schemas.microsoft.com/office/drawing/2014/main" id="{BC021394-7951-21C3-FC80-8842FDD977F1}"/>
              </a:ext>
            </a:extLst>
          </p:cNvPr>
          <p:cNvSpPr txBox="1"/>
          <p:nvPr/>
        </p:nvSpPr>
        <p:spPr>
          <a:xfrm>
            <a:off x="8228538" y="1434410"/>
            <a:ext cx="3570604" cy="697114"/>
          </a:xfrm>
          <a:prstGeom prst="rect">
            <a:avLst/>
          </a:prstGeom>
          <a:noFill/>
        </p:spPr>
        <p:txBody>
          <a:bodyPr wrap="square" rtlCol="0">
            <a:spAutoFit/>
          </a:bodyPr>
          <a:lstStyle/>
          <a:p>
            <a:pPr lvl="0" algn="ctr" defTabSz="457200">
              <a:lnSpc>
                <a:spcPct val="114000"/>
              </a:lnSpc>
              <a:spcAft>
                <a:spcPts val="1200"/>
              </a:spcAft>
              <a:defRPr/>
            </a:pPr>
            <a:r>
              <a:rPr lang="en-US" altLang="en-US" dirty="0">
                <a:solidFill>
                  <a:srgbClr val="3D3D3D"/>
                </a:solidFill>
                <a:latin typeface="Arial Nova" panose="020B0504020202020204" pitchFamily="34" charset="0"/>
                <a:ea typeface="Segoe UI Historic" panose="020B0502040204020203" pitchFamily="34" charset="0"/>
                <a:cs typeface="BrowalliaUPC" panose="020B0604020202020204" pitchFamily="34" charset="-34"/>
              </a:rPr>
              <a:t>A Unitary Authority View of Greater Lincolnshire</a:t>
            </a:r>
          </a:p>
        </p:txBody>
      </p:sp>
      <p:sp>
        <p:nvSpPr>
          <p:cNvPr id="17" name="Rectangle 16">
            <a:extLst>
              <a:ext uri="{FF2B5EF4-FFF2-40B4-BE49-F238E27FC236}">
                <a16:creationId xmlns:a16="http://schemas.microsoft.com/office/drawing/2014/main" id="{A5353A77-7A56-2861-9E6A-9D8080D41799}"/>
              </a:ext>
            </a:extLst>
          </p:cNvPr>
          <p:cNvSpPr/>
          <p:nvPr/>
        </p:nvSpPr>
        <p:spPr>
          <a:xfrm>
            <a:off x="8102803" y="5094638"/>
            <a:ext cx="3822075" cy="1492059"/>
          </a:xfrm>
          <a:prstGeom prst="rect">
            <a:avLst/>
          </a:prstGeom>
          <a:solidFill>
            <a:schemeClr val="accent3">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7121" y="504733"/>
            <a:ext cx="11657757" cy="962055"/>
          </a:xfrm>
          <a:prstGeom prst="rect">
            <a:avLst/>
          </a:prstGeom>
          <a:solidFill>
            <a:srgbClr val="2D99A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TextBox 20">
            <a:extLst>
              <a:ext uri="{FF2B5EF4-FFF2-40B4-BE49-F238E27FC236}">
                <a16:creationId xmlns:a16="http://schemas.microsoft.com/office/drawing/2014/main" id="{592C913D-127F-B4A8-821E-14B85C12C650}"/>
              </a:ext>
            </a:extLst>
          </p:cNvPr>
          <p:cNvSpPr txBox="1"/>
          <p:nvPr/>
        </p:nvSpPr>
        <p:spPr>
          <a:xfrm>
            <a:off x="4138876" y="1588107"/>
            <a:ext cx="3914245" cy="381323"/>
          </a:xfrm>
          <a:prstGeom prst="rect">
            <a:avLst/>
          </a:prstGeom>
          <a:noFill/>
        </p:spPr>
        <p:txBody>
          <a:bodyPr wrap="square" rtlCol="0">
            <a:spAutoFit/>
          </a:bodyPr>
          <a:lstStyle/>
          <a:p>
            <a:pPr lvl="0" algn="ctr" defTabSz="457200">
              <a:lnSpc>
                <a:spcPct val="114000"/>
              </a:lnSpc>
              <a:spcAft>
                <a:spcPts val="1200"/>
              </a:spcAft>
              <a:defRPr/>
            </a:pPr>
            <a:r>
              <a:rPr lang="en-US" altLang="en-US" dirty="0">
                <a:solidFill>
                  <a:srgbClr val="3D3D3D"/>
                </a:solidFill>
                <a:latin typeface="Arial Nova" panose="020B0504020202020204" pitchFamily="34" charset="0"/>
                <a:ea typeface="Segoe UI Historic" panose="020B0502040204020203" pitchFamily="34" charset="0"/>
                <a:cs typeface="BrowalliaUPC" panose="020B0604020202020204" pitchFamily="34" charset="-34"/>
              </a:rPr>
              <a:t>A Place-Based Skills Ecosystem</a:t>
            </a:r>
          </a:p>
        </p:txBody>
      </p:sp>
      <p:sp>
        <p:nvSpPr>
          <p:cNvPr id="24" name="Rectangle 23">
            <a:extLst>
              <a:ext uri="{FF2B5EF4-FFF2-40B4-BE49-F238E27FC236}">
                <a16:creationId xmlns:a16="http://schemas.microsoft.com/office/drawing/2014/main" id="{BAA67D73-ED81-6431-A968-7B1276AFBF7C}"/>
              </a:ext>
            </a:extLst>
          </p:cNvPr>
          <p:cNvSpPr/>
          <p:nvPr/>
        </p:nvSpPr>
        <p:spPr>
          <a:xfrm>
            <a:off x="4148187" y="5094638"/>
            <a:ext cx="3914245" cy="1492060"/>
          </a:xfrm>
          <a:prstGeom prst="rect">
            <a:avLst/>
          </a:prstGeom>
          <a:solidFill>
            <a:srgbClr val="2E78BD">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TextBox 25">
            <a:extLst>
              <a:ext uri="{FF2B5EF4-FFF2-40B4-BE49-F238E27FC236}">
                <a16:creationId xmlns:a16="http://schemas.microsoft.com/office/drawing/2014/main" id="{CBF365FE-7A75-8F54-CF61-1F975C1DF2F5}"/>
              </a:ext>
            </a:extLst>
          </p:cNvPr>
          <p:cNvSpPr txBox="1"/>
          <p:nvPr/>
        </p:nvSpPr>
        <p:spPr>
          <a:xfrm>
            <a:off x="267121" y="942178"/>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APPROACH</a:t>
            </a:r>
          </a:p>
        </p:txBody>
      </p:sp>
      <p:sp>
        <p:nvSpPr>
          <p:cNvPr id="9" name="TextBox 8">
            <a:extLst>
              <a:ext uri="{FF2B5EF4-FFF2-40B4-BE49-F238E27FC236}">
                <a16:creationId xmlns:a16="http://schemas.microsoft.com/office/drawing/2014/main" id="{C5F0173F-333B-6D6B-ED31-CD9EA9560BB2}"/>
              </a:ext>
            </a:extLst>
          </p:cNvPr>
          <p:cNvSpPr txBox="1"/>
          <p:nvPr/>
        </p:nvSpPr>
        <p:spPr>
          <a:xfrm>
            <a:off x="275627" y="5382400"/>
            <a:ext cx="3810181" cy="916533"/>
          </a:xfrm>
          <a:prstGeom prst="rect">
            <a:avLst/>
          </a:prstGeom>
          <a:noFill/>
        </p:spPr>
        <p:txBody>
          <a:bodyPr wrap="square" rtlCol="0">
            <a:spAutoFit/>
          </a:bodyPr>
          <a:lstStyle/>
          <a:p>
            <a:pPr marL="0" marR="0" lvl="0" indent="0" defTabSz="914400" rtl="0" eaLnBrk="1" fontAlgn="auto" latinLnBrk="0" hangingPunct="1">
              <a:lnSpc>
                <a:spcPct val="114000"/>
              </a:lnSpc>
              <a:spcBef>
                <a:spcPts val="600"/>
              </a:spcBef>
              <a:spcAft>
                <a:spcPts val="1200"/>
              </a:spcAft>
              <a:buClrTx/>
              <a:buSzTx/>
              <a:buFontTx/>
              <a:buNone/>
              <a:tabLst/>
              <a:defRPr/>
            </a:pPr>
            <a:r>
              <a:rPr lang="en-US" sz="1200" dirty="0">
                <a:latin typeface="Arial Nova" panose="020B0504020202020204" pitchFamily="34" charset="0"/>
                <a:ea typeface="Tahoma" panose="020B0604030504040204" pitchFamily="34" charset="0"/>
                <a:cs typeface="Arial Nova" panose="020F0502020204030204" pitchFamily="34" charset="0"/>
              </a:rPr>
              <a:t>We ensure that our data and insight analysis is ‘stress-tested’ through skills conversations with local stakeholders</a:t>
            </a:r>
            <a:r>
              <a:rPr lang="en-GB" sz="1200" dirty="0">
                <a:latin typeface="Arial Nova" panose="020B0504020202020204" pitchFamily="34" charset="0"/>
                <a:ea typeface="Tahoma" panose="020B0604030504040204" pitchFamily="34" charset="0"/>
                <a:cs typeface="Arial Nova" panose="020F0502020204030204" pitchFamily="34" charset="0"/>
              </a:rPr>
              <a:t>, providing ample opportunity for challenge and balance with local ‘intelligence’.</a:t>
            </a:r>
            <a:endParaRPr lang="en-US" sz="1200" dirty="0">
              <a:latin typeface="Arial Nova" panose="020B0504020202020204" pitchFamily="34" charset="0"/>
              <a:ea typeface="Tahoma" panose="020B0604030504040204" pitchFamily="34" charset="0"/>
              <a:cs typeface="Arial Nova" panose="020F0502020204030204" pitchFamily="34" charset="0"/>
            </a:endParaRPr>
          </a:p>
        </p:txBody>
      </p:sp>
      <p:sp>
        <p:nvSpPr>
          <p:cNvPr id="10" name="TextBox 9">
            <a:extLst>
              <a:ext uri="{FF2B5EF4-FFF2-40B4-BE49-F238E27FC236}">
                <a16:creationId xmlns:a16="http://schemas.microsoft.com/office/drawing/2014/main" id="{610972A6-B1CA-EF27-C2B0-A8363E885987}"/>
              </a:ext>
            </a:extLst>
          </p:cNvPr>
          <p:cNvSpPr txBox="1"/>
          <p:nvPr/>
        </p:nvSpPr>
        <p:spPr>
          <a:xfrm>
            <a:off x="4152398" y="5277147"/>
            <a:ext cx="3903226" cy="1127040"/>
          </a:xfrm>
          <a:prstGeom prst="rect">
            <a:avLst/>
          </a:prstGeom>
          <a:noFill/>
        </p:spPr>
        <p:txBody>
          <a:bodyPr wrap="square" rtlCol="0">
            <a:spAutoFit/>
          </a:bodyPr>
          <a:lstStyle/>
          <a:p>
            <a:pPr lvl="0" defTabSz="457200">
              <a:lnSpc>
                <a:spcPct val="114000"/>
              </a:lnSpc>
              <a:spcAft>
                <a:spcPts val="1200"/>
              </a:spcAft>
              <a:defRPr/>
            </a:pP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The report is produced in the context of a local ‘Skills Ecosystem</a:t>
            </a:r>
            <a:r>
              <a:rPr lang="en-GB" altLang="en-US" sz="1200" dirty="0">
                <a:latin typeface="Arial Nova" panose="020B0504020202020204" pitchFamily="34" charset="0"/>
                <a:ea typeface="Segoe UI Historic" panose="020B0502040204020203" pitchFamily="34" charset="0"/>
                <a:cs typeface="BrowalliaUPC" panose="020B0604020202020204" pitchFamily="34" charset="-34"/>
              </a:rPr>
              <a:t>,’ reflecting the importance and balance between the three interdependent elements of People (supply), Employers (demand), and Skills Infrastructure (provision, providers,</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 and other skills leaders).</a:t>
            </a:r>
          </a:p>
        </p:txBody>
      </p:sp>
      <p:sp>
        <p:nvSpPr>
          <p:cNvPr id="27" name="TextBox 26">
            <a:extLst>
              <a:ext uri="{FF2B5EF4-FFF2-40B4-BE49-F238E27FC236}">
                <a16:creationId xmlns:a16="http://schemas.microsoft.com/office/drawing/2014/main" id="{96CED5B7-9300-DCED-5632-F2C41A79D276}"/>
              </a:ext>
            </a:extLst>
          </p:cNvPr>
          <p:cNvSpPr txBox="1"/>
          <p:nvPr/>
        </p:nvSpPr>
        <p:spPr>
          <a:xfrm>
            <a:off x="8105139" y="5487652"/>
            <a:ext cx="3803456" cy="706027"/>
          </a:xfrm>
          <a:prstGeom prst="rect">
            <a:avLst/>
          </a:prstGeom>
          <a:noFill/>
        </p:spPr>
        <p:txBody>
          <a:bodyPr wrap="square" rtlCol="0">
            <a:spAutoFit/>
          </a:bodyPr>
          <a:lstStyle/>
          <a:p>
            <a:pPr lvl="0" defTabSz="457200">
              <a:lnSpc>
                <a:spcPct val="114000"/>
              </a:lnSpc>
              <a:spcAft>
                <a:spcPts val="1200"/>
              </a:spcAft>
              <a:defRPr/>
            </a:pPr>
            <a:r>
              <a:rPr lang="en-GB" altLang="en-US" sz="1200" dirty="0">
                <a:latin typeface="Arial Nova" panose="020B0504020202020204" pitchFamily="34" charset="0"/>
                <a:ea typeface="Segoe UI Historic" panose="020B0502040204020203" pitchFamily="34" charset="0"/>
                <a:cs typeface="BrowalliaUPC" panose="020B0604020202020204" pitchFamily="34" charset="-34"/>
              </a:rPr>
              <a:t>Throughout this report, and where the data allows it and is relevant, analysis is provided at either a provider or upper tier authority area level.</a:t>
            </a:r>
            <a:endParaRPr lang="en-US" altLang="en-US" sz="12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4" name="TextBox 13">
            <a:extLst>
              <a:ext uri="{FF2B5EF4-FFF2-40B4-BE49-F238E27FC236}">
                <a16:creationId xmlns:a16="http://schemas.microsoft.com/office/drawing/2014/main" id="{9875E1F2-2AB7-892E-4751-27A7B8EFC5A0}"/>
              </a:ext>
            </a:extLst>
          </p:cNvPr>
          <p:cNvSpPr txBox="1"/>
          <p:nvPr/>
        </p:nvSpPr>
        <p:spPr>
          <a:xfrm>
            <a:off x="11648021" y="216408"/>
            <a:ext cx="355600"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6</a:t>
            </a:r>
          </a:p>
        </p:txBody>
      </p:sp>
      <p:pic>
        <p:nvPicPr>
          <p:cNvPr id="25" name="Picture 24">
            <a:extLst>
              <a:ext uri="{FF2B5EF4-FFF2-40B4-BE49-F238E27FC236}">
                <a16:creationId xmlns:a16="http://schemas.microsoft.com/office/drawing/2014/main" id="{63DE3F27-E1A8-ED32-7C54-B063C14A4618}"/>
              </a:ext>
            </a:extLst>
          </p:cNvPr>
          <p:cNvPicPr>
            <a:picLocks noChangeAspect="1"/>
          </p:cNvPicPr>
          <p:nvPr/>
        </p:nvPicPr>
        <p:blipFill rotWithShape="1">
          <a:blip r:embed="rId3"/>
          <a:srcRect l="34958" t="24879" r="35683" b="15091"/>
          <a:stretch/>
        </p:blipFill>
        <p:spPr>
          <a:xfrm>
            <a:off x="8894488" y="2091777"/>
            <a:ext cx="2238704" cy="2958875"/>
          </a:xfrm>
          <a:prstGeom prst="rect">
            <a:avLst/>
          </a:prstGeom>
        </p:spPr>
      </p:pic>
      <p:pic>
        <p:nvPicPr>
          <p:cNvPr id="28" name="Picture 27">
            <a:extLst>
              <a:ext uri="{FF2B5EF4-FFF2-40B4-BE49-F238E27FC236}">
                <a16:creationId xmlns:a16="http://schemas.microsoft.com/office/drawing/2014/main" id="{19FC9ED4-26BE-37DF-A687-3B9C7B9400FA}"/>
              </a:ext>
            </a:extLst>
          </p:cNvPr>
          <p:cNvPicPr>
            <a:picLocks noChangeAspect="1"/>
          </p:cNvPicPr>
          <p:nvPr/>
        </p:nvPicPr>
        <p:blipFill rotWithShape="1">
          <a:blip r:embed="rId4"/>
          <a:srcRect l="18158" t="36012" r="32820" b="11120"/>
          <a:stretch/>
        </p:blipFill>
        <p:spPr>
          <a:xfrm>
            <a:off x="4198920" y="2248838"/>
            <a:ext cx="3810181" cy="2656133"/>
          </a:xfrm>
          <a:prstGeom prst="rect">
            <a:avLst/>
          </a:prstGeom>
        </p:spPr>
      </p:pic>
    </p:spTree>
    <p:extLst>
      <p:ext uri="{BB962C8B-B14F-4D97-AF65-F5344CB8AC3E}">
        <p14:creationId xmlns:p14="http://schemas.microsoft.com/office/powerpoint/2010/main" val="147567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48DED60-84A7-E5CA-4244-B1348A5F8C66}"/>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2D99A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1" y="958467"/>
            <a:ext cx="5817309"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SKILLS ECOSYSTEM MODEL</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193258"/>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F370E7F4-E304-8681-508D-EBDDD02B8C27}"/>
              </a:ext>
            </a:extLst>
          </p:cNvPr>
          <p:cNvSpPr/>
          <p:nvPr/>
        </p:nvSpPr>
        <p:spPr>
          <a:xfrm rot="16200000">
            <a:off x="1850345" y="803159"/>
            <a:ext cx="4506203" cy="7060875"/>
          </a:xfrm>
          <a:prstGeom prst="roundRect">
            <a:avLst>
              <a:gd name="adj" fmla="val 50000"/>
            </a:avLst>
          </a:prstGeom>
          <a:solidFill>
            <a:srgbClr val="2F99A5">
              <a:alpha val="25375"/>
            </a:srgbClr>
          </a:solidFill>
          <a:ln w="44450">
            <a:solidFill>
              <a:srgbClr val="2F99A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31F4168-38FE-B1CC-2489-C5F3DBCF140F}"/>
              </a:ext>
            </a:extLst>
          </p:cNvPr>
          <p:cNvSpPr txBox="1"/>
          <p:nvPr/>
        </p:nvSpPr>
        <p:spPr>
          <a:xfrm>
            <a:off x="1069579" y="2754196"/>
            <a:ext cx="187053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F99A5"/>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GREATER LINCOLNSHIREPLACE &amp; LOCAL SKILLS LEADERSHIP</a:t>
            </a:r>
          </a:p>
        </p:txBody>
      </p:sp>
      <p:sp>
        <p:nvSpPr>
          <p:cNvPr id="9" name="Triangle 8">
            <a:extLst>
              <a:ext uri="{FF2B5EF4-FFF2-40B4-BE49-F238E27FC236}">
                <a16:creationId xmlns:a16="http://schemas.microsoft.com/office/drawing/2014/main" id="{AB036BB9-1289-A6E9-7526-88B27B596004}"/>
              </a:ext>
            </a:extLst>
          </p:cNvPr>
          <p:cNvSpPr/>
          <p:nvPr/>
        </p:nvSpPr>
        <p:spPr>
          <a:xfrm>
            <a:off x="2406987" y="3208360"/>
            <a:ext cx="3371181" cy="228778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3F1151F-822F-BBC9-BD16-2D1C5F791642}"/>
              </a:ext>
            </a:extLst>
          </p:cNvPr>
          <p:cNvSpPr txBox="1"/>
          <p:nvPr/>
        </p:nvSpPr>
        <p:spPr>
          <a:xfrm>
            <a:off x="3292025" y="4598483"/>
            <a:ext cx="16358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RESOURCES</a:t>
            </a:r>
          </a:p>
        </p:txBody>
      </p:sp>
      <p:sp>
        <p:nvSpPr>
          <p:cNvPr id="11" name="Oval 10">
            <a:extLst>
              <a:ext uri="{FF2B5EF4-FFF2-40B4-BE49-F238E27FC236}">
                <a16:creationId xmlns:a16="http://schemas.microsoft.com/office/drawing/2014/main" id="{10796BC1-2DC8-F5DF-41C8-D5898CD7399E}"/>
              </a:ext>
            </a:extLst>
          </p:cNvPr>
          <p:cNvSpPr/>
          <p:nvPr/>
        </p:nvSpPr>
        <p:spPr>
          <a:xfrm>
            <a:off x="1303591" y="4252222"/>
            <a:ext cx="2087727" cy="2087727"/>
          </a:xfrm>
          <a:prstGeom prst="ellipse">
            <a:avLst/>
          </a:prstGeom>
          <a:solidFill>
            <a:srgbClr val="2E7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A90D219-63FB-5C78-39B3-9CA69299ABD0}"/>
              </a:ext>
            </a:extLst>
          </p:cNvPr>
          <p:cNvSpPr/>
          <p:nvPr/>
        </p:nvSpPr>
        <p:spPr>
          <a:xfrm>
            <a:off x="4831441" y="4252222"/>
            <a:ext cx="2087727" cy="2087727"/>
          </a:xfrm>
          <a:prstGeom prst="ellipse">
            <a:avLst/>
          </a:prstGeom>
          <a:solidFill>
            <a:srgbClr val="94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F3E63E2-4D2F-7D95-6A7E-D0515E780511}"/>
              </a:ext>
            </a:extLst>
          </p:cNvPr>
          <p:cNvSpPr txBox="1"/>
          <p:nvPr/>
        </p:nvSpPr>
        <p:spPr>
          <a:xfrm>
            <a:off x="4720169" y="4908813"/>
            <a:ext cx="23102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INFRASTRUCTURE</a:t>
            </a:r>
          </a:p>
        </p:txBody>
      </p:sp>
      <p:sp>
        <p:nvSpPr>
          <p:cNvPr id="14" name="Oval 13">
            <a:extLst>
              <a:ext uri="{FF2B5EF4-FFF2-40B4-BE49-F238E27FC236}">
                <a16:creationId xmlns:a16="http://schemas.microsoft.com/office/drawing/2014/main" id="{84A42C6D-A64F-30F8-49F9-F6E229A46247}"/>
              </a:ext>
            </a:extLst>
          </p:cNvPr>
          <p:cNvSpPr/>
          <p:nvPr/>
        </p:nvSpPr>
        <p:spPr>
          <a:xfrm>
            <a:off x="3048714" y="2179886"/>
            <a:ext cx="2087727" cy="2087727"/>
          </a:xfrm>
          <a:prstGeom prst="ellipse">
            <a:avLst/>
          </a:prstGeom>
          <a:solidFill>
            <a:srgbClr val="288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FD243CB-A770-5049-D0E6-19B9BCF02986}"/>
              </a:ext>
            </a:extLst>
          </p:cNvPr>
          <p:cNvSpPr txBox="1"/>
          <p:nvPr/>
        </p:nvSpPr>
        <p:spPr>
          <a:xfrm>
            <a:off x="3542017" y="3039083"/>
            <a:ext cx="1135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PEOPLE</a:t>
            </a:r>
          </a:p>
        </p:txBody>
      </p:sp>
      <p:sp>
        <p:nvSpPr>
          <p:cNvPr id="16" name="TextBox 15">
            <a:extLst>
              <a:ext uri="{FF2B5EF4-FFF2-40B4-BE49-F238E27FC236}">
                <a16:creationId xmlns:a16="http://schemas.microsoft.com/office/drawing/2014/main" id="{26B0E7F2-D177-0140-2C8D-DEA8DC81FDB1}"/>
              </a:ext>
            </a:extLst>
          </p:cNvPr>
          <p:cNvSpPr txBox="1"/>
          <p:nvPr/>
        </p:nvSpPr>
        <p:spPr>
          <a:xfrm>
            <a:off x="1552121" y="5134503"/>
            <a:ext cx="15906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Nova" panose="020B0504020202020204" pitchFamily="34" charset="0"/>
                <a:ea typeface="Segoe UI Historic" panose="020B0502040204020203" pitchFamily="34" charset="0"/>
                <a:cs typeface="Segoe UI Historic" panose="020B0502040204020203" pitchFamily="34" charset="0"/>
              </a:rPr>
              <a:t>EMPLOYERS</a:t>
            </a:r>
          </a:p>
        </p:txBody>
      </p:sp>
      <p:sp>
        <p:nvSpPr>
          <p:cNvPr id="17" name="TextBox 16">
            <a:extLst>
              <a:ext uri="{FF2B5EF4-FFF2-40B4-BE49-F238E27FC236}">
                <a16:creationId xmlns:a16="http://schemas.microsoft.com/office/drawing/2014/main" id="{0C9C0A23-A515-506C-A40F-90F79FF34BF2}"/>
              </a:ext>
            </a:extLst>
          </p:cNvPr>
          <p:cNvSpPr txBox="1"/>
          <p:nvPr/>
        </p:nvSpPr>
        <p:spPr>
          <a:xfrm>
            <a:off x="8084568" y="5683132"/>
            <a:ext cx="3836324" cy="903565"/>
          </a:xfrm>
          <a:prstGeom prst="rect">
            <a:avLst/>
          </a:prstGeom>
          <a:solidFill>
            <a:srgbClr val="45536A"/>
          </a:solidFill>
        </p:spPr>
        <p:txBody>
          <a:bodyPr wrap="square" tIns="0" rtlCol="0" anchor="ctr" anchorCtr="0">
            <a:noAutofit/>
          </a:bodyPr>
          <a:lstStyle/>
          <a:p>
            <a:pPr>
              <a:spcAft>
                <a:spcPts val="600"/>
              </a:spcAft>
            </a:pPr>
            <a:r>
              <a:rPr lang="en-US" sz="14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RESOURCES</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t>
            </a:r>
            <a:r>
              <a:rPr lang="en-US" sz="1400" dirty="0">
                <a:latin typeface="Arial Nova" panose="020B0504020202020204" pitchFamily="34" charset="0"/>
                <a:ea typeface="Segoe UI Historic" panose="020B0502040204020203" pitchFamily="34" charset="0"/>
                <a:cs typeface="Segoe UI Historic" panose="020B0502040204020203" pitchFamily="34" charset="0"/>
              </a:rPr>
              <a:t> </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These sit at the model’s centre, traversing the three elements and reflecting that all three are potential skills investors. </a:t>
            </a:r>
          </a:p>
        </p:txBody>
      </p:sp>
      <p:sp>
        <p:nvSpPr>
          <p:cNvPr id="18" name="TextBox 17">
            <a:extLst>
              <a:ext uri="{FF2B5EF4-FFF2-40B4-BE49-F238E27FC236}">
                <a16:creationId xmlns:a16="http://schemas.microsoft.com/office/drawing/2014/main" id="{085539CD-FEF4-2743-8EC9-4AC2769D7BE2}"/>
              </a:ext>
            </a:extLst>
          </p:cNvPr>
          <p:cNvSpPr txBox="1"/>
          <p:nvPr/>
        </p:nvSpPr>
        <p:spPr>
          <a:xfrm>
            <a:off x="8088554" y="1513705"/>
            <a:ext cx="3836324" cy="823616"/>
          </a:xfrm>
          <a:prstGeom prst="rect">
            <a:avLst/>
          </a:prstGeom>
          <a:solidFill>
            <a:srgbClr val="CEE5E8"/>
          </a:solidFill>
        </p:spPr>
        <p:txBody>
          <a:bodyPr wrap="square" tIns="72000" rtlCol="0">
            <a:noAutofit/>
          </a:bodyPr>
          <a:lstStyle/>
          <a:p>
            <a:pPr>
              <a:spcAft>
                <a:spcPts val="600"/>
              </a:spcAft>
            </a:pPr>
            <a:r>
              <a:rPr lang="en-US" sz="1400" b="1" dirty="0">
                <a:latin typeface="Arial Nova" panose="020B0504020202020204" pitchFamily="34" charset="0"/>
                <a:ea typeface="Segoe UI Historic" panose="020B0502040204020203" pitchFamily="34" charset="0"/>
                <a:cs typeface="Segoe UI Historic" panose="020B0502040204020203" pitchFamily="34" charset="0"/>
              </a:rPr>
              <a:t>PLACE: </a:t>
            </a:r>
            <a:r>
              <a:rPr lang="en-US" sz="1400" dirty="0">
                <a:solidFill>
                  <a:schemeClr val="tx1">
                    <a:lumMod val="75000"/>
                    <a:lumOff val="25000"/>
                  </a:schemeClr>
                </a:solidFill>
                <a:latin typeface="Arial Nova" panose="020B0504020202020204" pitchFamily="34" charset="0"/>
                <a:ea typeface="Segoe UI Historic" panose="020B0502040204020203" pitchFamily="34" charset="0"/>
                <a:cs typeface="Segoe UI Historic" panose="020B0502040204020203" pitchFamily="34" charset="0"/>
              </a:rPr>
              <a:t>The critical driver focusing upon local need, initiative, and action adding value to national skills policy.</a:t>
            </a:r>
          </a:p>
        </p:txBody>
      </p:sp>
      <p:sp>
        <p:nvSpPr>
          <p:cNvPr id="19" name="TextBox 18">
            <a:extLst>
              <a:ext uri="{FF2B5EF4-FFF2-40B4-BE49-F238E27FC236}">
                <a16:creationId xmlns:a16="http://schemas.microsoft.com/office/drawing/2014/main" id="{FB9D67DF-572B-B233-703A-660695E3249E}"/>
              </a:ext>
            </a:extLst>
          </p:cNvPr>
          <p:cNvSpPr txBox="1"/>
          <p:nvPr/>
        </p:nvSpPr>
        <p:spPr>
          <a:xfrm>
            <a:off x="8088553" y="2379817"/>
            <a:ext cx="3836324" cy="1072048"/>
          </a:xfrm>
          <a:prstGeom prst="rect">
            <a:avLst/>
          </a:prstGeom>
          <a:solidFill>
            <a:srgbClr val="288036"/>
          </a:solidFill>
        </p:spPr>
        <p:txBody>
          <a:bodyPr wrap="square" tIns="108000" rtlCol="0">
            <a:noAutofit/>
          </a:bodyPr>
          <a:lstStyle/>
          <a:p>
            <a:pPr>
              <a:spcAft>
                <a:spcPts val="600"/>
              </a:spcAft>
            </a:pPr>
            <a:r>
              <a:rPr lang="en-US" sz="14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PEOPLE</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 Our ‘learning communities’ including Greater Lincolnshire residents, workers, self-employed, unemployed, and economically inactive. </a:t>
            </a:r>
          </a:p>
        </p:txBody>
      </p:sp>
      <p:sp>
        <p:nvSpPr>
          <p:cNvPr id="20" name="TextBox 19">
            <a:extLst>
              <a:ext uri="{FF2B5EF4-FFF2-40B4-BE49-F238E27FC236}">
                <a16:creationId xmlns:a16="http://schemas.microsoft.com/office/drawing/2014/main" id="{F51B1B4B-791A-05F7-39BD-AE91C521C6CE}"/>
              </a:ext>
            </a:extLst>
          </p:cNvPr>
          <p:cNvSpPr txBox="1"/>
          <p:nvPr/>
        </p:nvSpPr>
        <p:spPr>
          <a:xfrm>
            <a:off x="8088553" y="3494361"/>
            <a:ext cx="3836324" cy="866111"/>
          </a:xfrm>
          <a:prstGeom prst="rect">
            <a:avLst/>
          </a:prstGeom>
          <a:solidFill>
            <a:srgbClr val="2E76B9"/>
          </a:solidFill>
        </p:spPr>
        <p:txBody>
          <a:bodyPr wrap="square" tIns="90000" rtlCol="0">
            <a:noAutofit/>
          </a:bodyPr>
          <a:lstStyle/>
          <a:p>
            <a:pPr>
              <a:spcAft>
                <a:spcPts val="600"/>
              </a:spcAft>
            </a:pPr>
            <a:r>
              <a:rPr lang="en-US" sz="14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EMPLOYERS</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 Local/national employers and businesses that generate demand for skills in workforces and supply chains.</a:t>
            </a:r>
          </a:p>
          <a:p>
            <a:pPr>
              <a:spcAft>
                <a:spcPts val="600"/>
              </a:spcAft>
            </a:pPr>
            <a:endPar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a:p>
            <a:pPr>
              <a:spcAft>
                <a:spcPts val="600"/>
              </a:spcAft>
            </a:pPr>
            <a:endPar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21" name="TextBox 20">
            <a:extLst>
              <a:ext uri="{FF2B5EF4-FFF2-40B4-BE49-F238E27FC236}">
                <a16:creationId xmlns:a16="http://schemas.microsoft.com/office/drawing/2014/main" id="{8322356D-F443-F176-504B-2ABB86BA098E}"/>
              </a:ext>
            </a:extLst>
          </p:cNvPr>
          <p:cNvSpPr txBox="1"/>
          <p:nvPr/>
        </p:nvSpPr>
        <p:spPr>
          <a:xfrm>
            <a:off x="8088553" y="4402968"/>
            <a:ext cx="3836324" cy="1237668"/>
          </a:xfrm>
          <a:prstGeom prst="rect">
            <a:avLst/>
          </a:prstGeom>
          <a:solidFill>
            <a:srgbClr val="9465B9"/>
          </a:solidFill>
        </p:spPr>
        <p:txBody>
          <a:bodyPr wrap="square" tIns="32400" rtlCol="0" anchor="ctr" anchorCtr="0">
            <a:noAutofit/>
          </a:bodyPr>
          <a:lstStyle/>
          <a:p>
            <a:pPr>
              <a:spcAft>
                <a:spcPts val="600"/>
              </a:spcAft>
            </a:pPr>
            <a:r>
              <a:rPr lang="en-US" sz="1400" b="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INFRASTRUCTURE</a:t>
            </a: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 The combined assets and reach of our (primarily local) skills and education providers, physical learning resources, allied stakeholders, e.g., Careers Advice, etc.</a:t>
            </a:r>
          </a:p>
        </p:txBody>
      </p:sp>
      <p:sp>
        <p:nvSpPr>
          <p:cNvPr id="24" name="TextBox 23">
            <a:extLst>
              <a:ext uri="{FF2B5EF4-FFF2-40B4-BE49-F238E27FC236}">
                <a16:creationId xmlns:a16="http://schemas.microsoft.com/office/drawing/2014/main" id="{D3A7500A-B543-C2BE-35F5-F85462F23DAF}"/>
              </a:ext>
            </a:extLst>
          </p:cNvPr>
          <p:cNvSpPr txBox="1"/>
          <p:nvPr/>
        </p:nvSpPr>
        <p:spPr>
          <a:xfrm>
            <a:off x="793660" y="1638987"/>
            <a:ext cx="66326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Nova" panose="020B0504020202020204" pitchFamily="34" charset="0"/>
                <a:ea typeface="Segoe UI Historic" panose="020B0502040204020203" pitchFamily="34" charset="0"/>
                <a:cs typeface="Segoe UI Historic" panose="020B0502040204020203" pitchFamily="34" charset="0"/>
              </a:rPr>
              <a:t>A LOCAL SKILLS ECOSYSTEM MODEL</a:t>
            </a:r>
          </a:p>
        </p:txBody>
      </p:sp>
      <p:sp>
        <p:nvSpPr>
          <p:cNvPr id="25" name="TextBox 24">
            <a:extLst>
              <a:ext uri="{FF2B5EF4-FFF2-40B4-BE49-F238E27FC236}">
                <a16:creationId xmlns:a16="http://schemas.microsoft.com/office/drawing/2014/main" id="{234F3FF2-B9CF-0163-A5F7-A24DE2232784}"/>
              </a:ext>
            </a:extLst>
          </p:cNvPr>
          <p:cNvSpPr txBox="1"/>
          <p:nvPr/>
        </p:nvSpPr>
        <p:spPr>
          <a:xfrm>
            <a:off x="11648021" y="216408"/>
            <a:ext cx="355600"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7</a:t>
            </a:r>
          </a:p>
        </p:txBody>
      </p:sp>
    </p:spTree>
    <p:extLst>
      <p:ext uri="{BB962C8B-B14F-4D97-AF65-F5344CB8AC3E}">
        <p14:creationId xmlns:p14="http://schemas.microsoft.com/office/powerpoint/2010/main" val="17659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A2FE58-AF7D-1E5A-3572-5967163118EF}"/>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8643D95E-BDBD-CC5D-12C7-0485AF06C40D}"/>
              </a:ext>
            </a:extLst>
          </p:cNvPr>
          <p:cNvSpPr/>
          <p:nvPr/>
        </p:nvSpPr>
        <p:spPr>
          <a:xfrm>
            <a:off x="269034" y="502305"/>
            <a:ext cx="11657757" cy="968905"/>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2F8B4A55-8F96-F3A1-8D82-D425ED748B80}"/>
              </a:ext>
            </a:extLst>
          </p:cNvPr>
          <p:cNvSpPr txBox="1"/>
          <p:nvPr/>
        </p:nvSpPr>
        <p:spPr>
          <a:xfrm>
            <a:off x="278692" y="524833"/>
            <a:ext cx="37497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INFRASTRUCTURE</a:t>
            </a:r>
          </a:p>
        </p:txBody>
      </p:sp>
      <p:cxnSp>
        <p:nvCxnSpPr>
          <p:cNvPr id="6" name="Straight Connector 5">
            <a:extLst>
              <a:ext uri="{FF2B5EF4-FFF2-40B4-BE49-F238E27FC236}">
                <a16:creationId xmlns:a16="http://schemas.microsoft.com/office/drawing/2014/main" id="{4B2D4064-A31A-4DDD-1A0E-7E6740E8B8B5}"/>
              </a:ext>
            </a:extLst>
          </p:cNvPr>
          <p:cNvCxnSpPr>
            <a:cxnSpLocks/>
          </p:cNvCxnSpPr>
          <p:nvPr/>
        </p:nvCxnSpPr>
        <p:spPr>
          <a:xfrm>
            <a:off x="4105237" y="212112"/>
            <a:ext cx="0" cy="12779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CD710B-40B2-07F8-E4FA-279B41C69121}"/>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Person operating machines">
            <a:extLst>
              <a:ext uri="{FF2B5EF4-FFF2-40B4-BE49-F238E27FC236}">
                <a16:creationId xmlns:a16="http://schemas.microsoft.com/office/drawing/2014/main" id="{48C167BB-39F3-2E6E-B3F5-DFDC4D8B6A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033" y="1513705"/>
            <a:ext cx="11657757" cy="5100455"/>
          </a:xfrm>
          <a:prstGeom prst="rect">
            <a:avLst/>
          </a:prstGeom>
        </p:spPr>
      </p:pic>
      <p:sp>
        <p:nvSpPr>
          <p:cNvPr id="3" name="TextBox 2">
            <a:extLst>
              <a:ext uri="{FF2B5EF4-FFF2-40B4-BE49-F238E27FC236}">
                <a16:creationId xmlns:a16="http://schemas.microsoft.com/office/drawing/2014/main" id="{BCA4ADA1-B1A3-4097-8A6D-834D1B2CF763}"/>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8</a:t>
            </a:r>
          </a:p>
        </p:txBody>
      </p:sp>
      <p:sp>
        <p:nvSpPr>
          <p:cNvPr id="9" name="TextBox 8">
            <a:extLst>
              <a:ext uri="{FF2B5EF4-FFF2-40B4-BE49-F238E27FC236}">
                <a16:creationId xmlns:a16="http://schemas.microsoft.com/office/drawing/2014/main" id="{9D7F044B-0D3A-666D-4114-25D7DA37E434}"/>
              </a:ext>
            </a:extLst>
          </p:cNvPr>
          <p:cNvSpPr txBox="1"/>
          <p:nvPr/>
        </p:nvSpPr>
        <p:spPr>
          <a:xfrm>
            <a:off x="4125506" y="530585"/>
            <a:ext cx="5497683"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 3 PROVISION IN GREATER LINCOLNSHIRE</a:t>
            </a:r>
          </a:p>
        </p:txBody>
      </p:sp>
    </p:spTree>
    <p:extLst>
      <p:ext uri="{BB962C8B-B14F-4D97-AF65-F5344CB8AC3E}">
        <p14:creationId xmlns:p14="http://schemas.microsoft.com/office/powerpoint/2010/main" val="314470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06E8F6-3017-4724-BD40-B1854BE35101}"/>
              </a:ext>
            </a:extLst>
          </p:cNvPr>
          <p:cNvSpPr/>
          <p:nvPr/>
        </p:nvSpPr>
        <p:spPr>
          <a:xfrm>
            <a:off x="8094416" y="271302"/>
            <a:ext cx="3828549" cy="18850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7C520271-937D-49A3-3AAF-3D9B87BB8E35}"/>
              </a:ext>
            </a:extLst>
          </p:cNvPr>
          <p:cNvSpPr/>
          <p:nvPr/>
        </p:nvSpPr>
        <p:spPr>
          <a:xfrm>
            <a:off x="269034" y="502305"/>
            <a:ext cx="11657757" cy="968906"/>
          </a:xfrm>
          <a:prstGeom prst="rect">
            <a:avLst/>
          </a:prstGeom>
          <a:solidFill>
            <a:srgbClr val="9465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descr="Person operating machines">
            <a:extLst>
              <a:ext uri="{FF2B5EF4-FFF2-40B4-BE49-F238E27FC236}">
                <a16:creationId xmlns:a16="http://schemas.microsoft.com/office/drawing/2014/main" id="{E9C76367-456E-16A8-C8E0-4B3A4FD16E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4414" y="1513705"/>
            <a:ext cx="3828553" cy="5100455"/>
          </a:xfrm>
          <a:prstGeom prst="rect">
            <a:avLst/>
          </a:prstGeom>
        </p:spPr>
      </p:pic>
      <p:sp>
        <p:nvSpPr>
          <p:cNvPr id="22" name="Rectangle 21">
            <a:extLst>
              <a:ext uri="{FF2B5EF4-FFF2-40B4-BE49-F238E27FC236}">
                <a16:creationId xmlns:a16="http://schemas.microsoft.com/office/drawing/2014/main" id="{8D86EAA8-133A-4949-811E-5E5E646DD077}"/>
              </a:ext>
            </a:extLst>
          </p:cNvPr>
          <p:cNvSpPr/>
          <p:nvPr/>
        </p:nvSpPr>
        <p:spPr>
          <a:xfrm>
            <a:off x="4105237" y="271301"/>
            <a:ext cx="3989179"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a:extLst>
              <a:ext uri="{FF2B5EF4-FFF2-40B4-BE49-F238E27FC236}">
                <a16:creationId xmlns:a16="http://schemas.microsoft.com/office/drawing/2014/main" id="{790A05A7-32FE-ECAE-8970-2AFAD62048DD}"/>
              </a:ext>
            </a:extLst>
          </p:cNvPr>
          <p:cNvCxnSpPr>
            <a:cxnSpLocks/>
          </p:cNvCxnSpPr>
          <p:nvPr/>
        </p:nvCxnSpPr>
        <p:spPr>
          <a:xfrm>
            <a:off x="4105237" y="196744"/>
            <a:ext cx="0" cy="28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FB84C5-A82F-69F0-6E52-D9525FF36AA9}"/>
              </a:ext>
            </a:extLst>
          </p:cNvPr>
          <p:cNvCxnSpPr>
            <a:cxnSpLocks/>
          </p:cNvCxnSpPr>
          <p:nvPr/>
        </p:nvCxnSpPr>
        <p:spPr>
          <a:xfrm>
            <a:off x="8079829" y="243840"/>
            <a:ext cx="0" cy="237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C6B081-E190-DE21-2EB4-284F0411DE61}"/>
              </a:ext>
            </a:extLst>
          </p:cNvPr>
          <p:cNvSpPr txBox="1"/>
          <p:nvPr/>
        </p:nvSpPr>
        <p:spPr>
          <a:xfrm>
            <a:off x="278691" y="524832"/>
            <a:ext cx="11321413"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SKILLS INFRASTRUCTURE – LEVEL 3 PROVISION IN GREATER LINCOLNSHIRE</a:t>
            </a:r>
          </a:p>
        </p:txBody>
      </p:sp>
      <p:sp>
        <p:nvSpPr>
          <p:cNvPr id="10" name="Rectangle 9">
            <a:extLst>
              <a:ext uri="{FF2B5EF4-FFF2-40B4-BE49-F238E27FC236}">
                <a16:creationId xmlns:a16="http://schemas.microsoft.com/office/drawing/2014/main" id="{86FAE135-09A5-DC61-E801-0C26AA732809}"/>
              </a:ext>
            </a:extLst>
          </p:cNvPr>
          <p:cNvSpPr/>
          <p:nvPr/>
        </p:nvSpPr>
        <p:spPr>
          <a:xfrm>
            <a:off x="269033" y="1513705"/>
            <a:ext cx="3828554" cy="52196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ct val="114000"/>
              </a:lnSpc>
              <a:spcAft>
                <a:spcPts val="200"/>
              </a:spcAft>
            </a:pPr>
            <a:r>
              <a:rPr lang="en-US" sz="1400" b="1" dirty="0">
                <a:solidFill>
                  <a:schemeClr val="tx1"/>
                </a:solidFill>
                <a:latin typeface="Arial Nova" panose="020B0504020202020204" pitchFamily="34" charset="0"/>
              </a:rPr>
              <a:t>Introduction:</a:t>
            </a:r>
          </a:p>
          <a:p>
            <a:pPr>
              <a:lnSpc>
                <a:spcPct val="114000"/>
              </a:lnSpc>
              <a:spcAft>
                <a:spcPts val="600"/>
              </a:spcAft>
            </a:pPr>
            <a:r>
              <a:rPr lang="en-US" sz="1200" dirty="0">
                <a:solidFill>
                  <a:schemeClr val="tx1"/>
                </a:solidFill>
                <a:latin typeface="Arial Nova" panose="020B0504020202020204" pitchFamily="34" charset="0"/>
              </a:rPr>
              <a:t>This section concentrates on Level 3 resident enrolments and courses delivered by Greater Lincolnshire based providers, mainly to Greater Lincolnshire adult residents aged 19 plus. In consultation with Lincolnshire County Council, we set out below a list of Greater Lincolnshire based providers identifiable on Department for Education datasets which are considered collectively as part of this analysis:</a:t>
            </a:r>
          </a:p>
          <a:p>
            <a:pPr marL="171450" indent="-171450">
              <a:spcAft>
                <a:spcPts val="200"/>
              </a:spcAft>
              <a:buFontTx/>
              <a:buChar char="-"/>
            </a:pPr>
            <a:r>
              <a:rPr lang="en-US" sz="1200" dirty="0">
                <a:solidFill>
                  <a:schemeClr val="tx1"/>
                </a:solidFill>
                <a:latin typeface="Arial Nova" panose="020B0504020202020204" pitchFamily="34" charset="0"/>
              </a:rPr>
              <a:t>Bishop Burton College (Riseholme)</a:t>
            </a:r>
          </a:p>
          <a:p>
            <a:pPr marL="171450" indent="-171450">
              <a:spcAft>
                <a:spcPts val="200"/>
              </a:spcAft>
              <a:buFontTx/>
              <a:buChar char="-"/>
            </a:pPr>
            <a:r>
              <a:rPr lang="en-US" sz="1200" dirty="0">
                <a:solidFill>
                  <a:schemeClr val="tx1"/>
                </a:solidFill>
                <a:latin typeface="Arial Nova" panose="020B0504020202020204" pitchFamily="34" charset="0"/>
              </a:rPr>
              <a:t>Bishop Grosseteste University</a:t>
            </a:r>
          </a:p>
          <a:p>
            <a:pPr marL="171450" indent="-171450">
              <a:spcAft>
                <a:spcPts val="200"/>
              </a:spcAft>
              <a:buFontTx/>
              <a:buChar char="-"/>
            </a:pPr>
            <a:r>
              <a:rPr lang="en-US" sz="1200" dirty="0">
                <a:solidFill>
                  <a:schemeClr val="tx1"/>
                </a:solidFill>
                <a:latin typeface="Arial Nova" panose="020B0504020202020204" pitchFamily="34" charset="0"/>
              </a:rPr>
              <a:t>Boston College</a:t>
            </a:r>
          </a:p>
          <a:p>
            <a:pPr marL="171450" indent="-171450">
              <a:spcAft>
                <a:spcPts val="200"/>
              </a:spcAft>
              <a:buFontTx/>
              <a:buChar char="-"/>
            </a:pPr>
            <a:r>
              <a:rPr lang="en-US" sz="1200" dirty="0">
                <a:solidFill>
                  <a:schemeClr val="tx1"/>
                </a:solidFill>
                <a:latin typeface="Arial Nova" panose="020B0504020202020204" pitchFamily="34" charset="0"/>
              </a:rPr>
              <a:t>Community Learning in Partnership (CLIP)</a:t>
            </a:r>
          </a:p>
          <a:p>
            <a:pPr marL="171450" indent="-171450">
              <a:spcAft>
                <a:spcPts val="200"/>
              </a:spcAft>
              <a:buFontTx/>
              <a:buChar char="-"/>
            </a:pPr>
            <a:r>
              <a:rPr lang="en-US" sz="1200" dirty="0">
                <a:solidFill>
                  <a:schemeClr val="tx1"/>
                </a:solidFill>
                <a:latin typeface="Arial Nova" panose="020B0504020202020204" pitchFamily="34" charset="0"/>
              </a:rPr>
              <a:t>DN Colleges Group</a:t>
            </a:r>
          </a:p>
          <a:p>
            <a:pPr marL="171450" indent="-171450">
              <a:spcAft>
                <a:spcPts val="200"/>
              </a:spcAft>
              <a:buFontTx/>
              <a:buChar char="-"/>
            </a:pPr>
            <a:r>
              <a:rPr lang="en-US" sz="1200" dirty="0">
                <a:solidFill>
                  <a:schemeClr val="tx1"/>
                </a:solidFill>
                <a:latin typeface="Arial Nova" panose="020B0504020202020204" pitchFamily="34" charset="0"/>
              </a:rPr>
              <a:t>East Lindsey IT Centre (First College)</a:t>
            </a:r>
          </a:p>
          <a:p>
            <a:pPr marL="171450" indent="-171450">
              <a:spcAft>
                <a:spcPts val="200"/>
              </a:spcAft>
              <a:buFontTx/>
              <a:buChar char="-"/>
            </a:pPr>
            <a:r>
              <a:rPr lang="en-US" sz="1200" dirty="0">
                <a:solidFill>
                  <a:schemeClr val="tx1"/>
                </a:solidFill>
                <a:latin typeface="Arial Nova" panose="020B0504020202020204" pitchFamily="34" charset="0"/>
              </a:rPr>
              <a:t>Franklin College</a:t>
            </a:r>
          </a:p>
          <a:p>
            <a:pPr marL="171450" indent="-171450">
              <a:spcAft>
                <a:spcPts val="200"/>
              </a:spcAft>
              <a:buFontTx/>
              <a:buChar char="-"/>
            </a:pPr>
            <a:r>
              <a:rPr lang="en-US" sz="1200" dirty="0">
                <a:solidFill>
                  <a:schemeClr val="tx1"/>
                </a:solidFill>
                <a:latin typeface="Arial Nova" panose="020B0504020202020204" pitchFamily="34" charset="0"/>
              </a:rPr>
              <a:t>Grantham College</a:t>
            </a:r>
          </a:p>
          <a:p>
            <a:pPr marL="171450" indent="-171450">
              <a:spcAft>
                <a:spcPts val="200"/>
              </a:spcAft>
              <a:buFontTx/>
              <a:buChar char="-"/>
            </a:pPr>
            <a:r>
              <a:rPr lang="en-US" sz="1200" dirty="0">
                <a:solidFill>
                  <a:schemeClr val="tx1"/>
                </a:solidFill>
                <a:latin typeface="Arial Nova" panose="020B0504020202020204" pitchFamily="34" charset="0"/>
              </a:rPr>
              <a:t>Inspire Education Group</a:t>
            </a:r>
          </a:p>
          <a:p>
            <a:pPr marL="171450" indent="-171450">
              <a:spcAft>
                <a:spcPts val="200"/>
              </a:spcAft>
              <a:buFontTx/>
              <a:buChar char="-"/>
            </a:pPr>
            <a:r>
              <a:rPr lang="en-US" sz="1200" dirty="0">
                <a:solidFill>
                  <a:schemeClr val="tx1"/>
                </a:solidFill>
                <a:latin typeface="Arial Nova" panose="020B0504020202020204" pitchFamily="34" charset="0"/>
              </a:rPr>
              <a:t>John Leggott Sixth Form College</a:t>
            </a:r>
          </a:p>
          <a:p>
            <a:pPr marL="171450" indent="-171450">
              <a:spcAft>
                <a:spcPts val="200"/>
              </a:spcAft>
              <a:buFontTx/>
              <a:buChar char="-"/>
            </a:pPr>
            <a:r>
              <a:rPr lang="en-US" sz="1200" dirty="0">
                <a:solidFill>
                  <a:schemeClr val="tx1"/>
                </a:solidFill>
                <a:latin typeface="Arial Nova" panose="020B0504020202020204" pitchFamily="34" charset="0"/>
              </a:rPr>
              <a:t>LAGAT</a:t>
            </a:r>
          </a:p>
          <a:p>
            <a:pPr marL="171450" indent="-171450">
              <a:spcAft>
                <a:spcPts val="200"/>
              </a:spcAft>
              <a:buFontTx/>
              <a:buChar char="-"/>
            </a:pPr>
            <a:r>
              <a:rPr lang="en-US" sz="1200" dirty="0">
                <a:solidFill>
                  <a:schemeClr val="tx1"/>
                </a:solidFill>
                <a:latin typeface="Arial Nova" panose="020B0504020202020204" pitchFamily="34" charset="0"/>
              </a:rPr>
              <a:t>Lincoln College</a:t>
            </a:r>
          </a:p>
          <a:p>
            <a:pPr marL="171450" indent="-171450">
              <a:spcAft>
                <a:spcPts val="200"/>
              </a:spcAft>
              <a:buFontTx/>
              <a:buChar char="-"/>
            </a:pPr>
            <a:r>
              <a:rPr lang="en-US" sz="1200" dirty="0">
                <a:solidFill>
                  <a:schemeClr val="tx1"/>
                </a:solidFill>
                <a:latin typeface="Arial Nova" panose="020B0504020202020204" pitchFamily="34" charset="0"/>
              </a:rPr>
              <a:t>Lincolnshire Community Health Services NHS Trust</a:t>
            </a:r>
          </a:p>
          <a:p>
            <a:pPr marL="0" marR="0" lvl="0" indent="0" algn="l" defTabSz="914400" rtl="0" eaLnBrk="1" fontAlgn="auto" latinLnBrk="0" hangingPunct="1">
              <a:lnSpc>
                <a:spcPct val="114000"/>
              </a:lnSpc>
              <a:spcBef>
                <a:spcPts val="0"/>
              </a:spcBef>
              <a:spcAft>
                <a:spcPts val="600"/>
              </a:spcAft>
              <a:buClrTx/>
              <a:buSzTx/>
              <a:buFontTx/>
              <a:buNone/>
              <a:tabLst/>
              <a:defRPr/>
            </a:pPr>
            <a:endParaRPr lang="en-US" sz="1200" dirty="0">
              <a:solidFill>
                <a:srgbClr val="FF0000"/>
              </a:solidFill>
              <a:latin typeface="Arial Nova" panose="020B0504020202020204" pitchFamily="34" charset="0"/>
            </a:endParaRPr>
          </a:p>
        </p:txBody>
      </p:sp>
      <p:sp>
        <p:nvSpPr>
          <p:cNvPr id="11" name="Rectangle 10">
            <a:extLst>
              <a:ext uri="{FF2B5EF4-FFF2-40B4-BE49-F238E27FC236}">
                <a16:creationId xmlns:a16="http://schemas.microsoft.com/office/drawing/2014/main" id="{5C6F61E7-81E3-6C18-FF38-A0DC8711AF82}"/>
              </a:ext>
            </a:extLst>
          </p:cNvPr>
          <p:cNvSpPr/>
          <p:nvPr/>
        </p:nvSpPr>
        <p:spPr>
          <a:xfrm>
            <a:off x="4181723" y="1834188"/>
            <a:ext cx="3828554" cy="47868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marL="171450" indent="-171450">
              <a:spcAft>
                <a:spcPts val="200"/>
              </a:spcAft>
              <a:buFontTx/>
              <a:buChar char="-"/>
            </a:pPr>
            <a:r>
              <a:rPr lang="en-US" sz="1200" dirty="0">
                <a:solidFill>
                  <a:schemeClr val="tx1"/>
                </a:solidFill>
                <a:latin typeface="Arial Nova" panose="020B0504020202020204" pitchFamily="34" charset="0"/>
              </a:rPr>
              <a:t>Lincolnshire County Council</a:t>
            </a:r>
          </a:p>
          <a:p>
            <a:pPr marL="171450" indent="-171450">
              <a:spcAft>
                <a:spcPts val="200"/>
              </a:spcAft>
              <a:buFontTx/>
              <a:buChar char="-"/>
            </a:pPr>
            <a:r>
              <a:rPr lang="en-US" sz="1200" dirty="0">
                <a:solidFill>
                  <a:schemeClr val="tx1"/>
                </a:solidFill>
                <a:latin typeface="Arial Nova" panose="020B0504020202020204" pitchFamily="34" charset="0"/>
              </a:rPr>
              <a:t>North East Lincolnshire Council</a:t>
            </a:r>
          </a:p>
          <a:p>
            <a:pPr marL="171450" indent="-171450">
              <a:spcAft>
                <a:spcPts val="200"/>
              </a:spcAft>
              <a:buFontTx/>
              <a:buChar char="-"/>
            </a:pPr>
            <a:r>
              <a:rPr lang="en-US" sz="1200" dirty="0">
                <a:solidFill>
                  <a:schemeClr val="tx1"/>
                </a:solidFill>
                <a:latin typeface="Arial Nova" panose="020B0504020202020204" pitchFamily="34" charset="0"/>
              </a:rPr>
              <a:t>North Lincolnshire Council</a:t>
            </a:r>
          </a:p>
          <a:p>
            <a:pPr marL="171450" indent="-171450">
              <a:spcAft>
                <a:spcPts val="200"/>
              </a:spcAft>
              <a:buFontTx/>
              <a:buChar char="-"/>
            </a:pPr>
            <a:r>
              <a:rPr lang="en-US" sz="1200" dirty="0">
                <a:solidFill>
                  <a:schemeClr val="tx1"/>
                </a:solidFill>
                <a:latin typeface="Arial Nova" panose="020B0504020202020204" pitchFamily="34" charset="0"/>
              </a:rPr>
              <a:t>Riverside Training </a:t>
            </a:r>
          </a:p>
          <a:p>
            <a:pPr marL="171450" indent="-171450">
              <a:spcAft>
                <a:spcPts val="200"/>
              </a:spcAft>
              <a:buFontTx/>
              <a:buChar char="-"/>
            </a:pPr>
            <a:r>
              <a:rPr lang="en-US" sz="1200" dirty="0">
                <a:solidFill>
                  <a:schemeClr val="tx1"/>
                </a:solidFill>
                <a:latin typeface="Arial Nova" panose="020B0504020202020204" pitchFamily="34" charset="0"/>
              </a:rPr>
              <a:t>Steadfast Training</a:t>
            </a:r>
          </a:p>
          <a:p>
            <a:pPr marL="171450" indent="-171450">
              <a:spcAft>
                <a:spcPts val="200"/>
              </a:spcAft>
              <a:buFontTx/>
              <a:buChar char="-"/>
            </a:pPr>
            <a:r>
              <a:rPr lang="en-US" sz="1200" dirty="0">
                <a:solidFill>
                  <a:schemeClr val="tx1"/>
                </a:solidFill>
                <a:latin typeface="Arial Nova" panose="020B0504020202020204" pitchFamily="34" charset="0"/>
              </a:rPr>
              <a:t>TEC Partnership</a:t>
            </a:r>
          </a:p>
          <a:p>
            <a:pPr marL="171450" indent="-171450">
              <a:spcAft>
                <a:spcPts val="1200"/>
              </a:spcAft>
              <a:buFontTx/>
              <a:buChar char="-"/>
            </a:pPr>
            <a:r>
              <a:rPr lang="en-US" sz="1200" dirty="0">
                <a:solidFill>
                  <a:schemeClr val="tx1"/>
                </a:solidFill>
                <a:latin typeface="Arial Nova" panose="020B0504020202020204" pitchFamily="34" charset="0"/>
              </a:rPr>
              <a:t>University of Lincoln</a:t>
            </a:r>
          </a:p>
          <a:p>
            <a:pPr>
              <a:lnSpc>
                <a:spcPct val="114000"/>
              </a:lnSpc>
              <a:spcAft>
                <a:spcPts val="600"/>
              </a:spcAft>
            </a:pPr>
            <a:r>
              <a:rPr lang="en-US" sz="1200" dirty="0">
                <a:solidFill>
                  <a:schemeClr val="tx1"/>
                </a:solidFill>
                <a:latin typeface="Arial Nova" panose="020B0504020202020204" pitchFamily="34" charset="0"/>
              </a:rPr>
              <a:t>It is recognised that there are other learning providers operating in Greater Lincolnshire that stand outside of the above list, but which also provide an important contribution to adult learning locally – perhaps through ‘supply-chain’ / subcontractor partnerships with local or national ‘Primes’; or through a focus upon local community needs outside of ‘mainstream’ funded delivery. </a:t>
            </a:r>
          </a:p>
        </p:txBody>
      </p:sp>
      <p:sp>
        <p:nvSpPr>
          <p:cNvPr id="3" name="TextBox 2">
            <a:extLst>
              <a:ext uri="{FF2B5EF4-FFF2-40B4-BE49-F238E27FC236}">
                <a16:creationId xmlns:a16="http://schemas.microsoft.com/office/drawing/2014/main" id="{876DD24D-C886-6A3B-3D6D-C78C40DF0A11}"/>
              </a:ext>
            </a:extLst>
          </p:cNvPr>
          <p:cNvSpPr txBox="1"/>
          <p:nvPr/>
        </p:nvSpPr>
        <p:spPr>
          <a:xfrm>
            <a:off x="11600104" y="216408"/>
            <a:ext cx="403517" cy="307777"/>
          </a:xfrm>
          <a:prstGeom prst="rect">
            <a:avLst/>
          </a:prstGeom>
          <a:noFill/>
        </p:spPr>
        <p:txBody>
          <a:bodyPr wrap="square" rtlCol="0">
            <a:spAutoFit/>
          </a:bodyPr>
          <a:lstStyle/>
          <a:p>
            <a:pPr algn="r"/>
            <a:r>
              <a:rPr lang="en-US" sz="14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9</a:t>
            </a:r>
          </a:p>
        </p:txBody>
      </p:sp>
    </p:spTree>
    <p:extLst>
      <p:ext uri="{BB962C8B-B14F-4D97-AF65-F5344CB8AC3E}">
        <p14:creationId xmlns:p14="http://schemas.microsoft.com/office/powerpoint/2010/main" val="2504045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BB6A352898148866A8E325BD68C78" ma:contentTypeVersion="15" ma:contentTypeDescription="Create a new document." ma:contentTypeScope="" ma:versionID="857b5bdf80b049fd7a9ec9508350e675">
  <xsd:schema xmlns:xsd="http://www.w3.org/2001/XMLSchema" xmlns:xs="http://www.w3.org/2001/XMLSchema" xmlns:p="http://schemas.microsoft.com/office/2006/metadata/properties" xmlns:ns2="09198939-19cb-4783-87ba-3c6b8ba5da82" xmlns:ns3="a360051c-b674-41d0-954e-aad47a927a3a" targetNamespace="http://schemas.microsoft.com/office/2006/metadata/properties" ma:root="true" ma:fieldsID="5b9148407aa34cfffdb7ac0b23212008" ns2:_="" ns3:_="">
    <xsd:import namespace="09198939-19cb-4783-87ba-3c6b8ba5da82"/>
    <xsd:import namespace="a360051c-b674-41d0-954e-aad47a927a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98939-19cb-4783-87ba-3c6b8ba5da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0051c-b674-41d0-954e-aad47a927a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0e9d7b9-c6c0-4b7e-a3c8-b3427159c03a}" ma:internalName="TaxCatchAll" ma:showField="CatchAllData" ma:web="a360051c-b674-41d0-954e-aad47a927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0051c-b674-41d0-954e-aad47a927a3a" xsi:nil="true"/>
    <lcf76f155ced4ddcb4097134ff3c332f xmlns="09198939-19cb-4783-87ba-3c6b8ba5da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577CF7-8CD6-471F-9880-901C2A9810E6}"/>
</file>

<file path=customXml/itemProps2.xml><?xml version="1.0" encoding="utf-8"?>
<ds:datastoreItem xmlns:ds="http://schemas.openxmlformats.org/officeDocument/2006/customXml" ds:itemID="{F02FE782-B228-44E7-B3D2-A2366AC22BFC}"/>
</file>

<file path=customXml/itemProps3.xml><?xml version="1.0" encoding="utf-8"?>
<ds:datastoreItem xmlns:ds="http://schemas.openxmlformats.org/officeDocument/2006/customXml" ds:itemID="{337C4D24-EDBE-4A2C-9D4E-041C9DB25414}"/>
</file>

<file path=docProps/app.xml><?xml version="1.0" encoding="utf-8"?>
<Properties xmlns="http://schemas.openxmlformats.org/officeDocument/2006/extended-properties" xmlns:vt="http://schemas.openxmlformats.org/officeDocument/2006/docPropsVTypes">
  <TotalTime>27695</TotalTime>
  <Words>10420</Words>
  <Application>Microsoft Office PowerPoint</Application>
  <PresentationFormat>Widescreen</PresentationFormat>
  <Paragraphs>612</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Nova</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Peacock</dc:creator>
  <cp:lastModifiedBy>Thea Croxall</cp:lastModifiedBy>
  <cp:revision>905</cp:revision>
  <cp:lastPrinted>2023-12-19T16:11:54Z</cp:lastPrinted>
  <dcterms:created xsi:type="dcterms:W3CDTF">2022-04-12T11:55:21Z</dcterms:created>
  <dcterms:modified xsi:type="dcterms:W3CDTF">2025-07-04T17:02:53Z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0x0101004E3BB6A352898148866A8E325BD68C78</vt:lpwstr>
  </property>
</Properties>
</file>