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666" r:id="rId2"/>
    <p:sldId id="667" r:id="rId3"/>
    <p:sldId id="668" r:id="rId4"/>
    <p:sldId id="636" r:id="rId5"/>
    <p:sldId id="640" r:id="rId6"/>
    <p:sldId id="638" r:id="rId7"/>
    <p:sldId id="639" r:id="rId8"/>
    <p:sldId id="641" r:id="rId9"/>
    <p:sldId id="642" r:id="rId10"/>
    <p:sldId id="650" r:id="rId11"/>
    <p:sldId id="658" r:id="rId12"/>
    <p:sldId id="601" r:id="rId13"/>
    <p:sldId id="614" r:id="rId14"/>
    <p:sldId id="632" r:id="rId15"/>
    <p:sldId id="556" r:id="rId16"/>
    <p:sldId id="613" r:id="rId17"/>
    <p:sldId id="631" r:id="rId18"/>
    <p:sldId id="603" r:id="rId19"/>
    <p:sldId id="599" r:id="rId20"/>
    <p:sldId id="602" r:id="rId21"/>
    <p:sldId id="586" r:id="rId22"/>
    <p:sldId id="583" r:id="rId23"/>
    <p:sldId id="663" r:id="rId24"/>
    <p:sldId id="600" r:id="rId25"/>
    <p:sldId id="615" r:id="rId26"/>
    <p:sldId id="661" r:id="rId27"/>
    <p:sldId id="593" r:id="rId28"/>
    <p:sldId id="626" r:id="rId29"/>
    <p:sldId id="588" r:id="rId30"/>
    <p:sldId id="659" r:id="rId31"/>
    <p:sldId id="594" r:id="rId32"/>
    <p:sldId id="662" r:id="rId33"/>
    <p:sldId id="660" r:id="rId34"/>
    <p:sldId id="649" r:id="rId35"/>
    <p:sldId id="651" r:id="rId36"/>
    <p:sldId id="655" r:id="rId37"/>
    <p:sldId id="654" r:id="rId38"/>
    <p:sldId id="664" r:id="rId39"/>
    <p:sldId id="665" r:id="rId40"/>
    <p:sldId id="596" r:id="rId41"/>
    <p:sldId id="653" r:id="rId4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65B9"/>
    <a:srgbClr val="2D99A4"/>
    <a:srgbClr val="EC9E3C"/>
    <a:srgbClr val="D8397E"/>
    <a:srgbClr val="2E78BD"/>
    <a:srgbClr val="288037"/>
    <a:srgbClr val="44536B"/>
    <a:srgbClr val="CECECF"/>
    <a:srgbClr val="B8B8B9"/>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F2D16-0B27-4913-A3F7-EF9AF38E68F1}" v="2" dt="2023-06-13T11:09:09.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85"/>
    <p:restoredTop sz="87619" autoAdjust="0"/>
  </p:normalViewPr>
  <p:slideViewPr>
    <p:cSldViewPr snapToGrid="0" snapToObjects="1">
      <p:cViewPr varScale="1">
        <p:scale>
          <a:sx n="111" d="100"/>
          <a:sy n="111" d="100"/>
        </p:scale>
        <p:origin x="4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32B27AF-BAF7-4248-81F6-6FF0452E3FE6}" type="datetimeFigureOut">
              <a:rPr lang="en-US" smtClean="0"/>
              <a:t>8/24/23</a:t>
            </a:fld>
            <a:endParaRPr lang="en-US"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139E8224-EC57-1849-99DF-07DF088F2A4F}" type="slidenum">
              <a:rPr lang="en-US" smtClean="0"/>
              <a:t>‹#›</a:t>
            </a:fld>
            <a:endParaRPr lang="en-US" dirty="0"/>
          </a:p>
        </p:txBody>
      </p:sp>
    </p:spTree>
    <p:extLst>
      <p:ext uri="{BB962C8B-B14F-4D97-AF65-F5344CB8AC3E}">
        <p14:creationId xmlns:p14="http://schemas.microsoft.com/office/powerpoint/2010/main" val="149872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a:t>
            </a:fld>
            <a:endParaRPr lang="en-US" dirty="0"/>
          </a:p>
        </p:txBody>
      </p:sp>
    </p:spTree>
    <p:extLst>
      <p:ext uri="{BB962C8B-B14F-4D97-AF65-F5344CB8AC3E}">
        <p14:creationId xmlns:p14="http://schemas.microsoft.com/office/powerpoint/2010/main" val="58777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10</a:t>
            </a:fld>
            <a:endParaRPr lang="en-US" dirty="0"/>
          </a:p>
        </p:txBody>
      </p:sp>
    </p:spTree>
    <p:extLst>
      <p:ext uri="{BB962C8B-B14F-4D97-AF65-F5344CB8AC3E}">
        <p14:creationId xmlns:p14="http://schemas.microsoft.com/office/powerpoint/2010/main" val="344557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11</a:t>
            </a:fld>
            <a:endParaRPr lang="en-US" dirty="0"/>
          </a:p>
        </p:txBody>
      </p:sp>
    </p:spTree>
    <p:extLst>
      <p:ext uri="{BB962C8B-B14F-4D97-AF65-F5344CB8AC3E}">
        <p14:creationId xmlns:p14="http://schemas.microsoft.com/office/powerpoint/2010/main" val="235063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13</a:t>
            </a:fld>
            <a:endParaRPr lang="en-US" dirty="0"/>
          </a:p>
        </p:txBody>
      </p:sp>
    </p:spTree>
    <p:extLst>
      <p:ext uri="{BB962C8B-B14F-4D97-AF65-F5344CB8AC3E}">
        <p14:creationId xmlns:p14="http://schemas.microsoft.com/office/powerpoint/2010/main" val="342316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14</a:t>
            </a:fld>
            <a:endParaRPr lang="en-US" dirty="0"/>
          </a:p>
        </p:txBody>
      </p:sp>
    </p:spTree>
    <p:extLst>
      <p:ext uri="{BB962C8B-B14F-4D97-AF65-F5344CB8AC3E}">
        <p14:creationId xmlns:p14="http://schemas.microsoft.com/office/powerpoint/2010/main" val="404290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15</a:t>
            </a:fld>
            <a:endParaRPr lang="en-US" dirty="0"/>
          </a:p>
        </p:txBody>
      </p:sp>
    </p:spTree>
    <p:extLst>
      <p:ext uri="{BB962C8B-B14F-4D97-AF65-F5344CB8AC3E}">
        <p14:creationId xmlns:p14="http://schemas.microsoft.com/office/powerpoint/2010/main" val="373861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16</a:t>
            </a:fld>
            <a:endParaRPr lang="en-US" dirty="0"/>
          </a:p>
        </p:txBody>
      </p:sp>
    </p:spTree>
    <p:extLst>
      <p:ext uri="{BB962C8B-B14F-4D97-AF65-F5344CB8AC3E}">
        <p14:creationId xmlns:p14="http://schemas.microsoft.com/office/powerpoint/2010/main" val="419194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39E8224-EC57-1849-99DF-07DF088F2A4F}" type="slidenum">
              <a:rPr lang="en-US" smtClean="0"/>
              <a:t>19</a:t>
            </a:fld>
            <a:endParaRPr lang="en-US" dirty="0"/>
          </a:p>
        </p:txBody>
      </p:sp>
    </p:spTree>
    <p:extLst>
      <p:ext uri="{BB962C8B-B14F-4D97-AF65-F5344CB8AC3E}">
        <p14:creationId xmlns:p14="http://schemas.microsoft.com/office/powerpoint/2010/main" val="315169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20</a:t>
            </a:fld>
            <a:endParaRPr lang="en-US" dirty="0"/>
          </a:p>
        </p:txBody>
      </p:sp>
    </p:spTree>
    <p:extLst>
      <p:ext uri="{BB962C8B-B14F-4D97-AF65-F5344CB8AC3E}">
        <p14:creationId xmlns:p14="http://schemas.microsoft.com/office/powerpoint/2010/main" val="347072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22</a:t>
            </a:fld>
            <a:endParaRPr lang="en-US" dirty="0"/>
          </a:p>
        </p:txBody>
      </p:sp>
    </p:spTree>
    <p:extLst>
      <p:ext uri="{BB962C8B-B14F-4D97-AF65-F5344CB8AC3E}">
        <p14:creationId xmlns:p14="http://schemas.microsoft.com/office/powerpoint/2010/main" val="390144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24</a:t>
            </a:fld>
            <a:endParaRPr lang="en-US" dirty="0"/>
          </a:p>
        </p:txBody>
      </p:sp>
    </p:spTree>
    <p:extLst>
      <p:ext uri="{BB962C8B-B14F-4D97-AF65-F5344CB8AC3E}">
        <p14:creationId xmlns:p14="http://schemas.microsoft.com/office/powerpoint/2010/main" val="363233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a:t>
            </a:fld>
            <a:endParaRPr lang="en-US" dirty="0"/>
          </a:p>
        </p:txBody>
      </p:sp>
    </p:spTree>
    <p:extLst>
      <p:ext uri="{BB962C8B-B14F-4D97-AF65-F5344CB8AC3E}">
        <p14:creationId xmlns:p14="http://schemas.microsoft.com/office/powerpoint/2010/main" val="1467646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25</a:t>
            </a:fld>
            <a:endParaRPr lang="en-US" dirty="0"/>
          </a:p>
        </p:txBody>
      </p:sp>
    </p:spTree>
    <p:extLst>
      <p:ext uri="{BB962C8B-B14F-4D97-AF65-F5344CB8AC3E}">
        <p14:creationId xmlns:p14="http://schemas.microsoft.com/office/powerpoint/2010/main" val="6973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26</a:t>
            </a:fld>
            <a:endParaRPr lang="en-US" dirty="0"/>
          </a:p>
        </p:txBody>
      </p:sp>
    </p:spTree>
    <p:extLst>
      <p:ext uri="{BB962C8B-B14F-4D97-AF65-F5344CB8AC3E}">
        <p14:creationId xmlns:p14="http://schemas.microsoft.com/office/powerpoint/2010/main" val="243288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30</a:t>
            </a:fld>
            <a:endParaRPr lang="en-US" dirty="0"/>
          </a:p>
        </p:txBody>
      </p:sp>
    </p:spTree>
    <p:extLst>
      <p:ext uri="{BB962C8B-B14F-4D97-AF65-F5344CB8AC3E}">
        <p14:creationId xmlns:p14="http://schemas.microsoft.com/office/powerpoint/2010/main" val="231093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34</a:t>
            </a:fld>
            <a:endParaRPr lang="en-US" dirty="0"/>
          </a:p>
        </p:txBody>
      </p:sp>
    </p:spTree>
    <p:extLst>
      <p:ext uri="{BB962C8B-B14F-4D97-AF65-F5344CB8AC3E}">
        <p14:creationId xmlns:p14="http://schemas.microsoft.com/office/powerpoint/2010/main" val="22121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35</a:t>
            </a:fld>
            <a:endParaRPr lang="en-US" dirty="0"/>
          </a:p>
        </p:txBody>
      </p:sp>
    </p:spTree>
    <p:extLst>
      <p:ext uri="{BB962C8B-B14F-4D97-AF65-F5344CB8AC3E}">
        <p14:creationId xmlns:p14="http://schemas.microsoft.com/office/powerpoint/2010/main" val="388594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36</a:t>
            </a:fld>
            <a:endParaRPr lang="en-US" dirty="0"/>
          </a:p>
        </p:txBody>
      </p:sp>
    </p:spTree>
    <p:extLst>
      <p:ext uri="{BB962C8B-B14F-4D97-AF65-F5344CB8AC3E}">
        <p14:creationId xmlns:p14="http://schemas.microsoft.com/office/powerpoint/2010/main" val="56217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37</a:t>
            </a:fld>
            <a:endParaRPr lang="en-US" dirty="0"/>
          </a:p>
        </p:txBody>
      </p:sp>
    </p:spTree>
    <p:extLst>
      <p:ext uri="{BB962C8B-B14F-4D97-AF65-F5344CB8AC3E}">
        <p14:creationId xmlns:p14="http://schemas.microsoft.com/office/powerpoint/2010/main" val="3847272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E8224-EC57-1849-99DF-07DF088F2A4F}" type="slidenum">
              <a:rPr lang="en-US" smtClean="0"/>
              <a:t>41</a:t>
            </a:fld>
            <a:endParaRPr lang="en-US" dirty="0"/>
          </a:p>
        </p:txBody>
      </p:sp>
    </p:spTree>
    <p:extLst>
      <p:ext uri="{BB962C8B-B14F-4D97-AF65-F5344CB8AC3E}">
        <p14:creationId xmlns:p14="http://schemas.microsoft.com/office/powerpoint/2010/main" val="232202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3</a:t>
            </a:fld>
            <a:endParaRPr lang="en-US" dirty="0"/>
          </a:p>
        </p:txBody>
      </p:sp>
    </p:spTree>
    <p:extLst>
      <p:ext uri="{BB962C8B-B14F-4D97-AF65-F5344CB8AC3E}">
        <p14:creationId xmlns:p14="http://schemas.microsoft.com/office/powerpoint/2010/main" val="244390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4</a:t>
            </a:fld>
            <a:endParaRPr lang="en-US" dirty="0"/>
          </a:p>
        </p:txBody>
      </p:sp>
    </p:spTree>
    <p:extLst>
      <p:ext uri="{BB962C8B-B14F-4D97-AF65-F5344CB8AC3E}">
        <p14:creationId xmlns:p14="http://schemas.microsoft.com/office/powerpoint/2010/main" val="257555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5</a:t>
            </a:fld>
            <a:endParaRPr lang="en-US" dirty="0"/>
          </a:p>
        </p:txBody>
      </p:sp>
    </p:spTree>
    <p:extLst>
      <p:ext uri="{BB962C8B-B14F-4D97-AF65-F5344CB8AC3E}">
        <p14:creationId xmlns:p14="http://schemas.microsoft.com/office/powerpoint/2010/main" val="25370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6</a:t>
            </a:fld>
            <a:endParaRPr lang="en-US" dirty="0"/>
          </a:p>
        </p:txBody>
      </p:sp>
    </p:spTree>
    <p:extLst>
      <p:ext uri="{BB962C8B-B14F-4D97-AF65-F5344CB8AC3E}">
        <p14:creationId xmlns:p14="http://schemas.microsoft.com/office/powerpoint/2010/main" val="16752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7</a:t>
            </a:fld>
            <a:endParaRPr lang="en-US" dirty="0"/>
          </a:p>
        </p:txBody>
      </p:sp>
    </p:spTree>
    <p:extLst>
      <p:ext uri="{BB962C8B-B14F-4D97-AF65-F5344CB8AC3E}">
        <p14:creationId xmlns:p14="http://schemas.microsoft.com/office/powerpoint/2010/main" val="31915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8</a:t>
            </a:fld>
            <a:endParaRPr lang="en-US" dirty="0"/>
          </a:p>
        </p:txBody>
      </p:sp>
    </p:spTree>
    <p:extLst>
      <p:ext uri="{BB962C8B-B14F-4D97-AF65-F5344CB8AC3E}">
        <p14:creationId xmlns:p14="http://schemas.microsoft.com/office/powerpoint/2010/main" val="119793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9E8224-EC57-1849-99DF-07DF088F2A4F}" type="slidenum">
              <a:rPr lang="en-US" smtClean="0"/>
              <a:t>9</a:t>
            </a:fld>
            <a:endParaRPr lang="en-US" dirty="0"/>
          </a:p>
        </p:txBody>
      </p:sp>
    </p:spTree>
    <p:extLst>
      <p:ext uri="{BB962C8B-B14F-4D97-AF65-F5344CB8AC3E}">
        <p14:creationId xmlns:p14="http://schemas.microsoft.com/office/powerpoint/2010/main" val="83352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E224-8706-E544-9308-E80F8BF803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72B4F2-799B-204D-A902-E78AD3DC2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DDB9B0-F7B8-8C4E-8FEA-80AC4C967B0A}"/>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5" name="Footer Placeholder 4">
            <a:extLst>
              <a:ext uri="{FF2B5EF4-FFF2-40B4-BE49-F238E27FC236}">
                <a16:creationId xmlns:a16="http://schemas.microsoft.com/office/drawing/2014/main" id="{8AE8A71C-E2E5-D947-8215-2D570D0B7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C89C0-0B1D-E54C-8533-EE4E3FDC9733}"/>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72036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5E-950E-E44B-9CF0-B8A84D3198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0F2D94-EDD9-C343-9F91-590B1B7442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B53185-1265-EB4A-9BF2-16AA3FB4D010}"/>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5" name="Footer Placeholder 4">
            <a:extLst>
              <a:ext uri="{FF2B5EF4-FFF2-40B4-BE49-F238E27FC236}">
                <a16:creationId xmlns:a16="http://schemas.microsoft.com/office/drawing/2014/main" id="{91E358AC-FD4E-154C-80AD-69D5C19E9A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37C9F1-1778-3B42-B6EE-90C9F16E5395}"/>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192022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E3E25-716F-C345-AEB8-F87A4C4916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4270E7-F9E6-1742-80F5-EEE3A1C0BA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97FDBD-C55A-E34C-9CC8-849BC0218194}"/>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5" name="Footer Placeholder 4">
            <a:extLst>
              <a:ext uri="{FF2B5EF4-FFF2-40B4-BE49-F238E27FC236}">
                <a16:creationId xmlns:a16="http://schemas.microsoft.com/office/drawing/2014/main" id="{631B295C-D9ED-B444-A8BB-DD4C2BEF5C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A9FBDD-9378-0C46-AAD8-463461EA4BB9}"/>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783234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55DB-761E-A84D-8D2A-5850A3ADFD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50FADF-AB0B-2A40-BEFE-89C0D23375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A87341-3B60-184B-831A-C7DB132E5BF7}"/>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5" name="Footer Placeholder 4">
            <a:extLst>
              <a:ext uri="{FF2B5EF4-FFF2-40B4-BE49-F238E27FC236}">
                <a16:creationId xmlns:a16="http://schemas.microsoft.com/office/drawing/2014/main" id="{B2ABB352-FF9C-7045-B63B-93F96C601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27099-C364-034D-A294-018317142107}"/>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86609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9703-4608-6E41-9D13-844DF8EFD0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7E4775E-7802-2341-97E9-A85B83401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152DB9-F04B-064C-A9D2-A7CAAD165616}"/>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5" name="Footer Placeholder 4">
            <a:extLst>
              <a:ext uri="{FF2B5EF4-FFF2-40B4-BE49-F238E27FC236}">
                <a16:creationId xmlns:a16="http://schemas.microsoft.com/office/drawing/2014/main" id="{F81F7B7F-9164-CD41-8AAB-A73CA67780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9B8FD2-34B6-1F47-AE3B-CA5CA24E96BE}"/>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750222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2243-343F-CB42-B54D-097084C2ED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ACDA0F-F353-8547-87C2-ADDDF2DEC2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C07025-CA62-9549-8FBA-F5E26519C9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5F1F53-C36C-4F4E-BA23-04E9CABCAD48}"/>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6" name="Footer Placeholder 5">
            <a:extLst>
              <a:ext uri="{FF2B5EF4-FFF2-40B4-BE49-F238E27FC236}">
                <a16:creationId xmlns:a16="http://schemas.microsoft.com/office/drawing/2014/main" id="{1C85B4C4-D60A-374C-B94A-2AD9339731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5F1DFB-6D4D-9F47-8EBC-0C1FDA4DCDA1}"/>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2539536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5797-B2AD-C846-9D45-6602B3D13F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07F519-F633-F046-9378-D9688AF05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323FC4-E56B-F945-AA3B-B9AF62E0673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69CC76-CCDE-2146-89AD-2FBBE1576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F498FE-F73B-A744-888F-D206C0B706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84722D-6318-824F-AA98-D6CC8E21BF81}"/>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8" name="Footer Placeholder 7">
            <a:extLst>
              <a:ext uri="{FF2B5EF4-FFF2-40B4-BE49-F238E27FC236}">
                <a16:creationId xmlns:a16="http://schemas.microsoft.com/office/drawing/2014/main" id="{6FFEE4B8-84B5-974E-8043-9775DCCB6D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A74188-0117-FB49-9BF9-38FCF778B248}"/>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90441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6A8-1601-9F48-96D0-EF903D92372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34000F-947F-F348-A152-B9BEC60F52ED}"/>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4" name="Footer Placeholder 3">
            <a:extLst>
              <a:ext uri="{FF2B5EF4-FFF2-40B4-BE49-F238E27FC236}">
                <a16:creationId xmlns:a16="http://schemas.microsoft.com/office/drawing/2014/main" id="{16949336-CAC2-6A49-85BD-F75E29CBE9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99D174-3930-EF46-9DFF-D268B9520CFC}"/>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1893285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9A10B-52D9-7946-9396-5002B3EA211B}"/>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3" name="Footer Placeholder 2">
            <a:extLst>
              <a:ext uri="{FF2B5EF4-FFF2-40B4-BE49-F238E27FC236}">
                <a16:creationId xmlns:a16="http://schemas.microsoft.com/office/drawing/2014/main" id="{0DC574EC-02A3-8B4D-AADD-44733BE340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41B742-949A-EC42-AAC9-D2157AB559DA}"/>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105160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E95B-5382-1445-B4B2-BB97ACF970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D6EA0D-49C3-004E-B450-356E63303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83750E5-4D64-004C-9EE1-04BED1A42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417227-31FA-DA43-8EBF-15EB524F59E7}"/>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6" name="Footer Placeholder 5">
            <a:extLst>
              <a:ext uri="{FF2B5EF4-FFF2-40B4-BE49-F238E27FC236}">
                <a16:creationId xmlns:a16="http://schemas.microsoft.com/office/drawing/2014/main" id="{4A463F81-D5BE-1441-8716-705F491024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5CB1FB-9313-3A4A-80E1-28A880B59A57}"/>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58134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9A75-502A-A045-A222-CFED3710D7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0D72F72-98B8-E548-9442-19723102C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6DE4B4-B547-8945-A7B8-B95861EB5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B03675-CFB4-194B-AF12-14881658290B}"/>
              </a:ext>
            </a:extLst>
          </p:cNvPr>
          <p:cNvSpPr>
            <a:spLocks noGrp="1"/>
          </p:cNvSpPr>
          <p:nvPr>
            <p:ph type="dt" sz="half" idx="10"/>
          </p:nvPr>
        </p:nvSpPr>
        <p:spPr/>
        <p:txBody>
          <a:bodyPr/>
          <a:lstStyle/>
          <a:p>
            <a:fld id="{6465939D-59C4-FD47-90FD-09B05BCE4589}" type="datetimeFigureOut">
              <a:rPr lang="en-US" smtClean="0"/>
              <a:t>8/24/23</a:t>
            </a:fld>
            <a:endParaRPr lang="en-US" dirty="0"/>
          </a:p>
        </p:txBody>
      </p:sp>
      <p:sp>
        <p:nvSpPr>
          <p:cNvPr id="6" name="Footer Placeholder 5">
            <a:extLst>
              <a:ext uri="{FF2B5EF4-FFF2-40B4-BE49-F238E27FC236}">
                <a16:creationId xmlns:a16="http://schemas.microsoft.com/office/drawing/2014/main" id="{0E8E2D89-5914-1A4F-82DE-21906C5D4A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FE96C2-0FEF-7C44-9E56-628F6B11A5FD}"/>
              </a:ext>
            </a:extLst>
          </p:cNvPr>
          <p:cNvSpPr>
            <a:spLocks noGrp="1"/>
          </p:cNvSpPr>
          <p:nvPr>
            <p:ph type="sldNum" sz="quarter" idx="12"/>
          </p:nvPr>
        </p:nvSpPr>
        <p:spPr/>
        <p:txBody>
          <a:bodyPr/>
          <a:lstStyle/>
          <a:p>
            <a:fld id="{1650D8A8-68DB-A24F-8568-7F4950713C7C}" type="slidenum">
              <a:rPr lang="en-US" smtClean="0"/>
              <a:t>‹#›</a:t>
            </a:fld>
            <a:endParaRPr lang="en-US" dirty="0"/>
          </a:p>
        </p:txBody>
      </p:sp>
    </p:spTree>
    <p:extLst>
      <p:ext uri="{BB962C8B-B14F-4D97-AF65-F5344CB8AC3E}">
        <p14:creationId xmlns:p14="http://schemas.microsoft.com/office/powerpoint/2010/main" val="300845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2ED71-F897-324F-92D0-317C6B065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56EE1-B99D-7F4C-A743-37EB2EBDE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185B4F-D3DA-AB45-9D0B-C023C4031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5939D-59C4-FD47-90FD-09B05BCE4589}" type="datetimeFigureOut">
              <a:rPr lang="en-US" smtClean="0"/>
              <a:t>8/24/23</a:t>
            </a:fld>
            <a:endParaRPr lang="en-US" dirty="0"/>
          </a:p>
        </p:txBody>
      </p:sp>
      <p:sp>
        <p:nvSpPr>
          <p:cNvPr id="5" name="Footer Placeholder 4">
            <a:extLst>
              <a:ext uri="{FF2B5EF4-FFF2-40B4-BE49-F238E27FC236}">
                <a16:creationId xmlns:a16="http://schemas.microsoft.com/office/drawing/2014/main" id="{98AF16F9-3678-E74B-9A2E-D615EF698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53A857-0569-474C-8C17-A5DC7680A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0D8A8-68DB-A24F-8568-7F4950713C7C}" type="slidenum">
              <a:rPr lang="en-US" smtClean="0"/>
              <a:t>‹#›</a:t>
            </a:fld>
            <a:endParaRPr lang="en-US" dirty="0"/>
          </a:p>
        </p:txBody>
      </p:sp>
    </p:spTree>
    <p:extLst>
      <p:ext uri="{BB962C8B-B14F-4D97-AF65-F5344CB8AC3E}">
        <p14:creationId xmlns:p14="http://schemas.microsoft.com/office/powerpoint/2010/main" val="279051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svg"/><Relationship Id="rId26" Type="http://schemas.openxmlformats.org/officeDocument/2006/relationships/image" Target="../media/image43.png"/><Relationship Id="rId3" Type="http://schemas.openxmlformats.org/officeDocument/2006/relationships/image" Target="../media/image20.emf"/><Relationship Id="rId21" Type="http://schemas.openxmlformats.org/officeDocument/2006/relationships/image" Target="../media/image38.png"/><Relationship Id="rId34" Type="http://schemas.openxmlformats.org/officeDocument/2006/relationships/image" Target="../media/image51.emf"/><Relationship Id="rId7" Type="http://schemas.openxmlformats.org/officeDocument/2006/relationships/image" Target="../media/image24.svg"/><Relationship Id="rId12" Type="http://schemas.openxmlformats.org/officeDocument/2006/relationships/image" Target="../media/image29.emf"/><Relationship Id="rId17" Type="http://schemas.openxmlformats.org/officeDocument/2006/relationships/image" Target="../media/image34.png"/><Relationship Id="rId25" Type="http://schemas.openxmlformats.org/officeDocument/2006/relationships/image" Target="../media/image42.emf"/><Relationship Id="rId33" Type="http://schemas.openxmlformats.org/officeDocument/2006/relationships/image" Target="../media/image50.emf"/><Relationship Id="rId2" Type="http://schemas.openxmlformats.org/officeDocument/2006/relationships/notesSlide" Target="../notesSlides/notesSlide11.xml"/><Relationship Id="rId16" Type="http://schemas.openxmlformats.org/officeDocument/2006/relationships/image" Target="../media/image33.svg"/><Relationship Id="rId20" Type="http://schemas.openxmlformats.org/officeDocument/2006/relationships/image" Target="../media/image37.svg"/><Relationship Id="rId29" Type="http://schemas.openxmlformats.org/officeDocument/2006/relationships/image" Target="../media/image46.sv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41.svg"/><Relationship Id="rId32" Type="http://schemas.openxmlformats.org/officeDocument/2006/relationships/image" Target="../media/image49.emf"/><Relationship Id="rId5" Type="http://schemas.openxmlformats.org/officeDocument/2006/relationships/image" Target="../media/image22.emf"/><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svg"/><Relationship Id="rId4" Type="http://schemas.openxmlformats.org/officeDocument/2006/relationships/image" Target="../media/image21.emf"/><Relationship Id="rId9" Type="http://schemas.openxmlformats.org/officeDocument/2006/relationships/image" Target="../media/image26.sv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44.svg"/><Relationship Id="rId30" Type="http://schemas.openxmlformats.org/officeDocument/2006/relationships/image" Target="../media/image47.png"/><Relationship Id="rId35" Type="http://schemas.openxmlformats.org/officeDocument/2006/relationships/image" Target="../media/image52.emf"/><Relationship Id="rId8"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3.png"/><Relationship Id="rId5" Type="http://schemas.microsoft.com/office/2007/relationships/hdphoto" Target="../media/hdphoto10.wdp"/><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7.emf"/><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9.emf"/><Relationship Id="rId5" Type="http://schemas.openxmlformats.org/officeDocument/2006/relationships/image" Target="../media/image58.emf"/><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1.emf"/><Relationship Id="rId5" Type="http://schemas.openxmlformats.org/officeDocument/2006/relationships/image" Target="../media/image60.emf"/><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62.emf"/></Relationships>
</file>

<file path=ppt/slides/_rels/slide1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63.emf"/></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64.emf"/><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3.png"/><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67.emf"/></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9.emf"/><Relationship Id="rId5" Type="http://schemas.openxmlformats.org/officeDocument/2006/relationships/image" Target="../media/image68.emf"/><Relationship Id="rId4" Type="http://schemas.microsoft.com/office/2007/relationships/hdphoto" Target="../media/hdphoto16.wdp"/></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70.emf"/></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71.emf"/><Relationship Id="rId4" Type="http://schemas.microsoft.com/office/2007/relationships/hdphoto" Target="../media/hdphoto15.wdp"/></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53.png"/><Relationship Id="rId3" Type="http://schemas.openxmlformats.org/officeDocument/2006/relationships/image" Target="../media/image66.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20.xml"/><Relationship Id="rId16"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microsoft.com/office/2007/relationships/hdphoto" Target="../media/hdphoto17.wdp"/><Relationship Id="rId9" Type="http://schemas.openxmlformats.org/officeDocument/2006/relationships/image" Target="../media/image76.png"/><Relationship Id="rId1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6.emf"/><Relationship Id="rId5" Type="http://schemas.microsoft.com/office/2007/relationships/hdphoto" Target="../media/hdphoto18.wdp"/><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88.emf"/><Relationship Id="rId4" Type="http://schemas.openxmlformats.org/officeDocument/2006/relationships/image" Target="../media/image87.emf"/></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9.emf"/><Relationship Id="rId1" Type="http://schemas.openxmlformats.org/officeDocument/2006/relationships/slideLayout" Target="../slideLayouts/slideLayout1.xml"/><Relationship Id="rId5" Type="http://schemas.openxmlformats.org/officeDocument/2006/relationships/image" Target="../media/image53.png"/><Relationship Id="rId4" Type="http://schemas.microsoft.com/office/2007/relationships/hdphoto" Target="../media/hdphoto16.wdp"/></Relationships>
</file>

<file path=ppt/slides/_rels/slide2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90.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91.emf"/><Relationship Id="rId4" Type="http://schemas.microsoft.com/office/2007/relationships/hdphoto" Target="../media/hdphoto20.wdp"/></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2.emf"/><Relationship Id="rId1" Type="http://schemas.openxmlformats.org/officeDocument/2006/relationships/slideLayout" Target="../slideLayouts/slideLayout1.xml"/><Relationship Id="rId5" Type="http://schemas.openxmlformats.org/officeDocument/2006/relationships/image" Target="../media/image53.png"/><Relationship Id="rId4" Type="http://schemas.microsoft.com/office/2007/relationships/hdphoto" Target="../media/hdphoto21.wdp"/></Relationships>
</file>

<file path=ppt/slides/_rels/slide32.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93.emf"/></Relationships>
</file>

<file path=ppt/slides/_rels/slide3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94.emf"/></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3.png"/><Relationship Id="rId4" Type="http://schemas.microsoft.com/office/2007/relationships/hdphoto" Target="../media/hdphoto24.wdp"/></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97.emf"/><Relationship Id="rId4" Type="http://schemas.microsoft.com/office/2007/relationships/hdphoto" Target="../media/hdphoto25.wdp"/></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98.emf"/><Relationship Id="rId4" Type="http://schemas.microsoft.com/office/2007/relationships/hdphoto" Target="../media/hdphoto26.wdp"/></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99.emf"/><Relationship Id="rId4" Type="http://schemas.microsoft.com/office/2007/relationships/hdphoto" Target="../media/hdphoto27.wdp"/></Relationships>
</file>

<file path=ppt/slides/_rels/slide38.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96.png"/><Relationship Id="rId1" Type="http://schemas.openxmlformats.org/officeDocument/2006/relationships/slideLayout" Target="../slideLayouts/slideLayout1.xml"/><Relationship Id="rId5" Type="http://schemas.openxmlformats.org/officeDocument/2006/relationships/image" Target="../media/image100.emf"/><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96.png"/><Relationship Id="rId1" Type="http://schemas.openxmlformats.org/officeDocument/2006/relationships/slideLayout" Target="../slideLayouts/slideLayout1.xml"/><Relationship Id="rId5" Type="http://schemas.openxmlformats.org/officeDocument/2006/relationships/image" Target="../media/image101.emf"/><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96.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102.emf"/></Relationships>
</file>

<file path=ppt/slides/_rels/slide41.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3.png"/><Relationship Id="rId5" Type="http://schemas.microsoft.com/office/2007/relationships/hdphoto" Target="../media/hdphoto28.wdp"/><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14.svg"/><Relationship Id="rId4" Type="http://schemas.microsoft.com/office/2007/relationships/hdphoto" Target="../media/hdphoto4.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9.svg"/><Relationship Id="rId4" Type="http://schemas.microsoft.com/office/2007/relationships/hdphoto" Target="../media/hdphoto6.wdp"/><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0E4B14-990E-ED4B-9991-38D7BB2CDC47}"/>
              </a:ext>
            </a:extLst>
          </p:cNvPr>
          <p:cNvSpPr/>
          <p:nvPr/>
        </p:nvSpPr>
        <p:spPr>
          <a:xfrm>
            <a:off x="324413" y="3429000"/>
            <a:ext cx="11543176" cy="259139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txBody>
          <a:bodyPr/>
          <a:lstStyle/>
          <a:p>
            <a:r>
              <a:rPr lang="en-GB" sz="2400">
                <a:solidFill>
                  <a:schemeClr val="bg1"/>
                </a:solidFill>
                <a:latin typeface="Arial Nova" panose="020B0504020202020204" pitchFamily="34" charset="0"/>
                <a:ea typeface="Segoe UI Historic" panose="020B0502040204020203" pitchFamily="34" charset="0"/>
                <a:cs typeface="Futura Medium" panose="020B0602020204020303" pitchFamily="34" charset="-79"/>
              </a:rPr>
              <a:t>FINAL REPORT </a:t>
            </a:r>
            <a:r>
              <a:rPr lang="en-GB" sz="2400" dirty="0">
                <a:solidFill>
                  <a:schemeClr val="bg1"/>
                </a:solidFill>
                <a:latin typeface="Arial Nova" panose="020B0504020202020204" pitchFamily="34" charset="0"/>
                <a:ea typeface="Segoe UI Historic" panose="020B0502040204020203" pitchFamily="34" charset="0"/>
                <a:cs typeface="Futura Medium" panose="020B0602020204020303" pitchFamily="34" charset="-79"/>
              </a:rPr>
              <a:t>– JUNE 2023</a:t>
            </a:r>
          </a:p>
          <a:p>
            <a:endParaRPr lang="en-GB" sz="2400" dirty="0">
              <a:solidFill>
                <a:srgbClr val="FF0000"/>
              </a:solidFill>
              <a:latin typeface="Arial Nova" panose="020B0504020202020204" pitchFamily="34" charset="0"/>
              <a:ea typeface="Segoe UI Historic" panose="020B0502040204020203" pitchFamily="34" charset="0"/>
              <a:cs typeface="Futura Medium" panose="020B0602020204020303" pitchFamily="34" charset="-79"/>
            </a:endParaRPr>
          </a:p>
          <a:p>
            <a:endParaRPr lang="en-GB" sz="2400" dirty="0">
              <a:solidFill>
                <a:srgbClr val="FF0000"/>
              </a:solidFill>
              <a:latin typeface="Arial Nova" panose="020B0504020202020204" pitchFamily="34" charset="0"/>
              <a:ea typeface="Segoe UI Historic" panose="020B0502040204020203" pitchFamily="34" charset="0"/>
              <a:cs typeface="Futura Medium" panose="020B0602020204020303" pitchFamily="34" charset="-79"/>
            </a:endParaRPr>
          </a:p>
          <a:p>
            <a:endParaRPr lang="en-GB" sz="2400" dirty="0">
              <a:solidFill>
                <a:srgbClr val="FF0000"/>
              </a:solidFill>
              <a:latin typeface="Arial Nova" panose="020B0504020202020204" pitchFamily="34" charset="0"/>
              <a:ea typeface="Segoe UI Historic" panose="020B0502040204020203" pitchFamily="34" charset="0"/>
              <a:cs typeface="Futura Medium" panose="020B0602020204020303" pitchFamily="34" charset="-79"/>
            </a:endParaRPr>
          </a:p>
          <a:p>
            <a:endParaRPr lang="en-GB" sz="2400" dirty="0">
              <a:solidFill>
                <a:srgbClr val="FF0000"/>
              </a:solidFill>
              <a:latin typeface="Arial Nova" panose="020B0504020202020204" pitchFamily="34" charset="0"/>
              <a:ea typeface="Segoe UI Historic" panose="020B0502040204020203" pitchFamily="34" charset="0"/>
              <a:cs typeface="Futura Medium" panose="020B0602020204020303" pitchFamily="34" charset="-79"/>
            </a:endParaRPr>
          </a:p>
          <a:p>
            <a:endParaRPr lang="en-GB" sz="2000" dirty="0">
              <a:solidFill>
                <a:srgbClr val="FF0000"/>
              </a:solidFill>
              <a:latin typeface="Arial Nova" panose="020B0504020202020204" pitchFamily="34" charset="0"/>
              <a:ea typeface="Segoe UI Historic" panose="020B0502040204020203" pitchFamily="34" charset="0"/>
              <a:cs typeface="Futura Medium" panose="020B0602020204020303" pitchFamily="34" charset="-79"/>
            </a:endParaRPr>
          </a:p>
          <a:p>
            <a:endParaRPr lang="en-GB" sz="2400" dirty="0">
              <a:solidFill>
                <a:schemeClr val="bg1"/>
              </a:solidFill>
              <a:latin typeface="Arial Nova" panose="020B0504020202020204" pitchFamily="34" charset="0"/>
              <a:ea typeface="Segoe UI Historic" panose="020B0502040204020203" pitchFamily="34" charset="0"/>
              <a:cs typeface="Futura Medium" panose="020B0602020204020303" pitchFamily="34" charset="-79"/>
            </a:endParaRPr>
          </a:p>
        </p:txBody>
      </p:sp>
      <p:pic>
        <p:nvPicPr>
          <p:cNvPr id="8" name="Picture 7">
            <a:extLst>
              <a:ext uri="{FF2B5EF4-FFF2-40B4-BE49-F238E27FC236}">
                <a16:creationId xmlns:a16="http://schemas.microsoft.com/office/drawing/2014/main" id="{6AFF4A7C-6884-1748-AEBD-F28F76D9B0CD}"/>
              </a:ext>
            </a:extLst>
          </p:cNvPr>
          <p:cNvPicPr/>
          <p:nvPr/>
        </p:nvPicPr>
        <p:blipFill>
          <a:blip r:embed="rId3" cstate="email">
            <a:extLst>
              <a:ext uri="{28A0092B-C50C-407E-A947-70E740481C1C}">
                <a14:useLocalDpi xmlns:a14="http://schemas.microsoft.com/office/drawing/2010/main"/>
              </a:ext>
            </a:extLst>
          </a:blip>
          <a:stretch>
            <a:fillRect/>
          </a:stretch>
        </p:blipFill>
        <p:spPr>
          <a:xfrm>
            <a:off x="9308042" y="6073668"/>
            <a:ext cx="2559546" cy="644880"/>
          </a:xfrm>
          <a:prstGeom prst="rect">
            <a:avLst/>
          </a:prstGeom>
        </p:spPr>
      </p:pic>
      <p:sp>
        <p:nvSpPr>
          <p:cNvPr id="9" name="TextBox 8">
            <a:extLst>
              <a:ext uri="{FF2B5EF4-FFF2-40B4-BE49-F238E27FC236}">
                <a16:creationId xmlns:a16="http://schemas.microsoft.com/office/drawing/2014/main" id="{7F240913-B110-0A46-8E16-D63B0856066F}"/>
              </a:ext>
            </a:extLst>
          </p:cNvPr>
          <p:cNvSpPr txBox="1"/>
          <p:nvPr/>
        </p:nvSpPr>
        <p:spPr>
          <a:xfrm>
            <a:off x="269033" y="470589"/>
            <a:ext cx="8710375" cy="2600712"/>
          </a:xfrm>
          <a:prstGeom prst="rect">
            <a:avLst/>
          </a:prstGeom>
          <a:noFill/>
        </p:spPr>
        <p:txBody>
          <a:bodyPr wrap="square" rtlCol="0">
            <a:spAutoFit/>
          </a:bodyPr>
          <a:lstStyle/>
          <a:p>
            <a:pPr>
              <a:spcBef>
                <a:spcPts val="600"/>
              </a:spcBef>
              <a:spcAft>
                <a:spcPts val="1200"/>
              </a:spcAft>
            </a:pPr>
            <a:r>
              <a:rPr lang="en-US" sz="4400" b="1" dirty="0">
                <a:solidFill>
                  <a:srgbClr val="0A8036"/>
                </a:solidFill>
                <a:latin typeface="Arial Nova" panose="020F0502020204030204" pitchFamily="34" charset="0"/>
                <a:ea typeface="Tahoma" panose="020B0604030504040204" pitchFamily="34" charset="0"/>
                <a:cs typeface="Arial Nova" panose="020F0502020204030204" pitchFamily="34" charset="0"/>
              </a:rPr>
              <a:t>Our Learning Communities Across Greater Lincolnshire </a:t>
            </a:r>
            <a:endParaRPr lang="en-US" sz="4400" b="1" dirty="0">
              <a:solidFill>
                <a:srgbClr val="FF0000"/>
              </a:solidFill>
              <a:latin typeface="Arial Nova" panose="020F0502020204030204" pitchFamily="34" charset="0"/>
              <a:ea typeface="Tahoma" panose="020B0604030504040204" pitchFamily="34" charset="0"/>
              <a:cs typeface="Arial Nova" panose="020F0502020204030204" pitchFamily="34" charset="0"/>
            </a:endParaRPr>
          </a:p>
          <a:p>
            <a:pPr>
              <a:spcBef>
                <a:spcPts val="600"/>
              </a:spcBef>
            </a:pPr>
            <a:r>
              <a:rPr lang="en-US" sz="3200" b="1" dirty="0">
                <a:solidFill>
                  <a:srgbClr val="2C78BD"/>
                </a:solidFill>
                <a:latin typeface="Arial Nova" panose="020F0502020204030204" pitchFamily="34" charset="0"/>
                <a:ea typeface="Tahoma" panose="020B0604030504040204" pitchFamily="34" charset="0"/>
                <a:cs typeface="Arial Nova" panose="020F0502020204030204" pitchFamily="34" charset="0"/>
              </a:rPr>
              <a:t>Implications for Investment in Adult Skills</a:t>
            </a:r>
            <a:endParaRPr lang="en-US" sz="3200" dirty="0">
              <a:solidFill>
                <a:srgbClr val="2C78BD"/>
              </a:solidFill>
              <a:latin typeface="Tahoma" panose="020B0604030504040204" pitchFamily="34" charset="0"/>
              <a:ea typeface="Tahoma" panose="020B0604030504040204" pitchFamily="34" charset="0"/>
              <a:cs typeface="Tahoma" panose="020B0604030504040204" pitchFamily="34" charset="0"/>
            </a:endParaRPr>
          </a:p>
          <a:p>
            <a:endParaRPr lang="en-US" sz="2800" dirty="0">
              <a:solidFill>
                <a:srgbClr val="288036"/>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8D86EAA8-133A-4949-811E-5E5E646DD077}"/>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0AEBDCE-9068-964D-8016-7C9365E1B9F1}"/>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165CCA50-2926-3873-D20B-14897ADEE2F8}"/>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EBC8B371-B0F6-1DB2-03FB-B2D8A2FE1086}"/>
              </a:ext>
            </a:extLst>
          </p:cNvPr>
          <p:cNvPicPr/>
          <p:nvPr/>
        </p:nvPicPr>
        <p:blipFill>
          <a:blip r:embed="rId4" cstate="email">
            <a:extLst>
              <a:ext uri="{28A0092B-C50C-407E-A947-70E740481C1C}">
                <a14:useLocalDpi xmlns:a14="http://schemas.microsoft.com/office/drawing/2010/main"/>
              </a:ext>
            </a:extLst>
          </a:blip>
          <a:stretch>
            <a:fillRect/>
          </a:stretch>
        </p:blipFill>
        <p:spPr>
          <a:xfrm>
            <a:off x="8204197" y="513080"/>
            <a:ext cx="3718770" cy="1301159"/>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22287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in a classroom">
            <a:extLst>
              <a:ext uri="{FF2B5EF4-FFF2-40B4-BE49-F238E27FC236}">
                <a16:creationId xmlns:a16="http://schemas.microsoft.com/office/drawing/2014/main" id="{71BC5CDB-624F-EA83-A492-19E93FEA778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4032904" y="1531993"/>
            <a:ext cx="7898672" cy="5054704"/>
          </a:xfrm>
          <a:prstGeom prst="rect">
            <a:avLst/>
          </a:prstGeom>
        </p:spPr>
      </p:pic>
      <p:sp>
        <p:nvSpPr>
          <p:cNvPr id="13" name="Rectangle 12">
            <a:extLst>
              <a:ext uri="{FF2B5EF4-FFF2-40B4-BE49-F238E27FC236}">
                <a16:creationId xmlns:a16="http://schemas.microsoft.com/office/drawing/2014/main" id="{3BB67808-CF07-6187-B632-0E88FCF2DF13}"/>
              </a:ext>
            </a:extLst>
          </p:cNvPr>
          <p:cNvSpPr/>
          <p:nvPr/>
        </p:nvSpPr>
        <p:spPr>
          <a:xfrm>
            <a:off x="267122" y="1531994"/>
            <a:ext cx="3836204" cy="5054704"/>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69035" y="954933"/>
            <a:ext cx="11376790"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SECTION 1 – GREATER LINCOLNSHIRE’S LEARNING COMMUNITIES</a:t>
            </a:r>
          </a:p>
        </p:txBody>
      </p:sp>
      <p:sp>
        <p:nvSpPr>
          <p:cNvPr id="2" name="TextBox 1">
            <a:extLst>
              <a:ext uri="{FF2B5EF4-FFF2-40B4-BE49-F238E27FC236}">
                <a16:creationId xmlns:a16="http://schemas.microsoft.com/office/drawing/2014/main" id="{452984D9-E041-4FA9-B011-4D47EED52240}"/>
              </a:ext>
            </a:extLst>
          </p:cNvPr>
          <p:cNvSpPr txBox="1"/>
          <p:nvPr/>
        </p:nvSpPr>
        <p:spPr>
          <a:xfrm>
            <a:off x="267121" y="1659489"/>
            <a:ext cx="3836204" cy="4799712"/>
          </a:xfrm>
          <a:prstGeom prst="rect">
            <a:avLst/>
          </a:prstGeom>
          <a:noFill/>
        </p:spPr>
        <p:txBody>
          <a:bodyPr wrap="square" rtlCol="0">
            <a:spAutoFit/>
          </a:bodyPr>
          <a:lstStyle/>
          <a:p>
            <a:pPr lvl="0" defTabSz="457200">
              <a:lnSpc>
                <a:spcPct val="114000"/>
              </a:lnSpc>
              <a:spcAft>
                <a:spcPts val="6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This features detailed analysis using the latest data sources, including the 2021 Census, to look at issues across the following three themes:</a:t>
            </a:r>
          </a:p>
          <a:p>
            <a:pPr marL="285750" marR="0" lvl="0" indent="-285750" defTabSz="457200" rtl="0" eaLnBrk="1" fontAlgn="auto" latinLnBrk="0" hangingPunct="1">
              <a:lnSpc>
                <a:spcPct val="114000"/>
              </a:lnSpc>
              <a:spcBef>
                <a:spcPts val="0"/>
              </a:spcBef>
              <a:spcAft>
                <a:spcPts val="600"/>
              </a:spcAft>
              <a:buClrTx/>
              <a:buSzTx/>
              <a:buFont typeface="Wingdings" pitchFamily="2" charset="2"/>
              <a:buChar char="§"/>
              <a:tabLs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Demographics; including local population growth, migration trends, and qualification levels</a:t>
            </a:r>
          </a:p>
          <a:p>
            <a:pPr marL="285750" marR="0" lvl="0" indent="-285750" defTabSz="457200" rtl="0" eaLnBrk="1" fontAlgn="auto" latinLnBrk="0" hangingPunct="1">
              <a:lnSpc>
                <a:spcPct val="114000"/>
              </a:lnSpc>
              <a:spcBef>
                <a:spcPts val="0"/>
              </a:spcBef>
              <a:spcAft>
                <a:spcPts val="600"/>
              </a:spcAft>
              <a:buClrTx/>
              <a:buSzTx/>
              <a:buFont typeface="Wingdings" pitchFamily="2" charset="2"/>
              <a:buChar char="§"/>
              <a:tabLs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Education and skills participation; which considers participation at all levels from key stage 4 to higher education </a:t>
            </a:r>
          </a:p>
          <a:p>
            <a:pPr marL="285750" marR="0" lvl="0" indent="-285750" defTabSz="457200" rtl="0" eaLnBrk="1" fontAlgn="auto" latinLnBrk="0" hangingPunct="1">
              <a:lnSpc>
                <a:spcPct val="114000"/>
              </a:lnSpc>
              <a:spcBef>
                <a:spcPts val="0"/>
              </a:spcBef>
              <a:spcAft>
                <a:spcPts val="600"/>
              </a:spcAft>
              <a:buClrTx/>
              <a:buSzTx/>
              <a:buFont typeface="Wingdings" pitchFamily="2" charset="2"/>
              <a:buChar char="§"/>
              <a:tabLs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Economic participation; which looks at occupation levels, wages, benefits, and health</a:t>
            </a:r>
          </a:p>
          <a:p>
            <a:pPr marL="0" marR="0" lvl="0" indent="0" defTabSz="457200" rtl="0" eaLnBrk="1" fontAlgn="auto" latinLnBrk="0" hangingPunct="1">
              <a:lnSpc>
                <a:spcPct val="114000"/>
              </a:lnSpc>
              <a:spcBef>
                <a:spcPts val="0"/>
              </a:spcBef>
              <a:spcAft>
                <a:spcPts val="600"/>
              </a:spcAft>
              <a:buClrTx/>
              <a:buSzTx/>
              <a:buFontTx/>
              <a:buNone/>
              <a:tabLs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It also seeks to pilot the application of a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Greater Lincolnshire Learning and Skills Dashboard,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proposing key indicators that can be updated and inform local skills stakeholders.</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79724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62981A-A23A-0757-0654-A0C33FD4C0C5}"/>
              </a:ext>
            </a:extLst>
          </p:cNvPr>
          <p:cNvSpPr/>
          <p:nvPr/>
        </p:nvSpPr>
        <p:spPr>
          <a:xfrm>
            <a:off x="8101777" y="4664744"/>
            <a:ext cx="3831375" cy="1865046"/>
          </a:xfrm>
          <a:prstGeom prst="rect">
            <a:avLst/>
          </a:prstGeom>
          <a:solidFill>
            <a:srgbClr val="D8397C">
              <a:alpha val="19970"/>
            </a:srgbClr>
          </a:solidFill>
          <a:ln>
            <a:noFill/>
          </a:ln>
          <a:effectLst/>
        </p:spPr>
        <p:style>
          <a:lnRef idx="1">
            <a:schemeClr val="accent1"/>
          </a:lnRef>
          <a:fillRef idx="3">
            <a:schemeClr val="accent1"/>
          </a:fillRef>
          <a:effectRef idx="2">
            <a:schemeClr val="accent1"/>
          </a:effectRef>
          <a:fontRef idx="minor">
            <a:schemeClr val="lt1"/>
          </a:fontRef>
        </p:style>
      </p:sp>
      <p:pic>
        <p:nvPicPr>
          <p:cNvPr id="43" name="Picture 42">
            <a:extLst>
              <a:ext uri="{FF2B5EF4-FFF2-40B4-BE49-F238E27FC236}">
                <a16:creationId xmlns:a16="http://schemas.microsoft.com/office/drawing/2014/main" id="{1EE5D894-635C-9CCC-384D-F438D8EBE0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7507" b="45714"/>
          <a:stretch/>
        </p:blipFill>
        <p:spPr>
          <a:xfrm>
            <a:off x="8166942" y="4596690"/>
            <a:ext cx="2780398" cy="1565008"/>
          </a:xfrm>
          <a:prstGeom prst="rect">
            <a:avLst/>
          </a:prstGeom>
        </p:spPr>
      </p:pic>
      <p:sp>
        <p:nvSpPr>
          <p:cNvPr id="102" name="Rectangle 101">
            <a:extLst>
              <a:ext uri="{FF2B5EF4-FFF2-40B4-BE49-F238E27FC236}">
                <a16:creationId xmlns:a16="http://schemas.microsoft.com/office/drawing/2014/main" id="{09AD7249-F450-C5F1-1B3E-09BC8F60D11E}"/>
              </a:ext>
            </a:extLst>
          </p:cNvPr>
          <p:cNvSpPr/>
          <p:nvPr/>
        </p:nvSpPr>
        <p:spPr>
          <a:xfrm>
            <a:off x="8101891" y="2796807"/>
            <a:ext cx="3817375" cy="1829875"/>
          </a:xfrm>
          <a:prstGeom prst="rect">
            <a:avLst/>
          </a:prstGeom>
          <a:solidFill>
            <a:srgbClr val="D8397C">
              <a:alpha val="19970"/>
            </a:srgbClr>
          </a:soli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8F80480B-E076-19EC-F685-990639A4BB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299" r="2219" b="35752"/>
          <a:stretch/>
        </p:blipFill>
        <p:spPr>
          <a:xfrm>
            <a:off x="8152017" y="2979084"/>
            <a:ext cx="3723222" cy="1297369"/>
          </a:xfrm>
          <a:prstGeom prst="rect">
            <a:avLst/>
          </a:prstGeom>
        </p:spPr>
      </p:pic>
      <p:sp>
        <p:nvSpPr>
          <p:cNvPr id="3" name="Rectangle 2">
            <a:extLst>
              <a:ext uri="{FF2B5EF4-FFF2-40B4-BE49-F238E27FC236}">
                <a16:creationId xmlns:a16="http://schemas.microsoft.com/office/drawing/2014/main" id="{D96659EA-186D-37B1-6788-1ECD913304EB}"/>
              </a:ext>
            </a:extLst>
          </p:cNvPr>
          <p:cNvSpPr/>
          <p:nvPr/>
        </p:nvSpPr>
        <p:spPr>
          <a:xfrm>
            <a:off x="269033" y="1531992"/>
            <a:ext cx="3836204" cy="2468508"/>
          </a:xfrm>
          <a:prstGeom prst="rect">
            <a:avLst/>
          </a:prstGeom>
          <a:solidFill>
            <a:srgbClr val="0C8036">
              <a:alpha val="9722"/>
            </a:srgb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BFA444C7-E17B-57C4-9AD1-F317A9B56C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4178" r="11019" b="3497"/>
          <a:stretch/>
        </p:blipFill>
        <p:spPr>
          <a:xfrm>
            <a:off x="310983" y="2064475"/>
            <a:ext cx="3446674" cy="1934221"/>
          </a:xfrm>
          <a:prstGeom prst="rect">
            <a:avLst/>
          </a:prstGeom>
        </p:spPr>
      </p:pic>
      <p:sp>
        <p:nvSpPr>
          <p:cNvPr id="24" name="Rectangle 23">
            <a:extLst>
              <a:ext uri="{FF2B5EF4-FFF2-40B4-BE49-F238E27FC236}">
                <a16:creationId xmlns:a16="http://schemas.microsoft.com/office/drawing/2014/main" id="{A887E63B-D123-5080-0E59-1E6731A08222}"/>
              </a:ext>
            </a:extLst>
          </p:cNvPr>
          <p:cNvSpPr/>
          <p:nvPr/>
        </p:nvSpPr>
        <p:spPr>
          <a:xfrm>
            <a:off x="4154090" y="5333237"/>
            <a:ext cx="3900917" cy="1193994"/>
          </a:xfrm>
          <a:prstGeom prst="rect">
            <a:avLst/>
          </a:prstGeom>
          <a:solidFill>
            <a:srgbClr val="EFBF7A">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2E90E82-1564-9352-1D85-953EEAD874D2}"/>
              </a:ext>
            </a:extLst>
          </p:cNvPr>
          <p:cNvSpPr/>
          <p:nvPr/>
        </p:nvSpPr>
        <p:spPr>
          <a:xfrm>
            <a:off x="4154090" y="4054335"/>
            <a:ext cx="3900917" cy="1229562"/>
          </a:xfrm>
          <a:prstGeom prst="rect">
            <a:avLst/>
          </a:prstGeom>
          <a:solidFill>
            <a:srgbClr val="EFBF7A">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52A6942-9233-A0DE-B5D3-2E2C4DD91A02}"/>
              </a:ext>
            </a:extLst>
          </p:cNvPr>
          <p:cNvSpPr/>
          <p:nvPr/>
        </p:nvSpPr>
        <p:spPr>
          <a:xfrm>
            <a:off x="4153049" y="2808515"/>
            <a:ext cx="3900917" cy="1193994"/>
          </a:xfrm>
          <a:prstGeom prst="rect">
            <a:avLst/>
          </a:prstGeom>
          <a:solidFill>
            <a:srgbClr val="EFBF7A">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62F72092-1A25-EB15-CB03-A5D46D5D4D81}"/>
              </a:ext>
            </a:extLst>
          </p:cNvPr>
          <p:cNvSpPr/>
          <p:nvPr/>
        </p:nvSpPr>
        <p:spPr>
          <a:xfrm>
            <a:off x="8101778" y="1529612"/>
            <a:ext cx="3821190" cy="1229134"/>
          </a:xfrm>
          <a:prstGeom prst="rect">
            <a:avLst/>
          </a:prstGeom>
          <a:solidFill>
            <a:srgbClr val="D8397C">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318EE0B7-B037-DC14-787E-C8C192380FD3}"/>
              </a:ext>
            </a:extLst>
          </p:cNvPr>
          <p:cNvSpPr/>
          <p:nvPr/>
        </p:nvSpPr>
        <p:spPr>
          <a:xfrm>
            <a:off x="269033" y="4061282"/>
            <a:ext cx="3836204" cy="2468508"/>
          </a:xfrm>
          <a:prstGeom prst="rect">
            <a:avLst/>
          </a:prstGeom>
          <a:solidFill>
            <a:srgbClr val="0C8036">
              <a:alpha val="10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1AE17A6A-7467-022D-D7E5-41051A7FF51D}"/>
              </a:ext>
            </a:extLst>
          </p:cNvPr>
          <p:cNvSpPr/>
          <p:nvPr/>
        </p:nvSpPr>
        <p:spPr>
          <a:xfrm>
            <a:off x="4153049" y="1529613"/>
            <a:ext cx="3900917" cy="1229562"/>
          </a:xfrm>
          <a:prstGeom prst="rect">
            <a:avLst/>
          </a:prstGeom>
          <a:solidFill>
            <a:srgbClr val="EFBF7A">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TextBox 13">
            <a:extLst>
              <a:ext uri="{FF2B5EF4-FFF2-40B4-BE49-F238E27FC236}">
                <a16:creationId xmlns:a16="http://schemas.microsoft.com/office/drawing/2014/main" id="{A361AAD9-8876-3E52-7E3A-40D198A0E3E6}"/>
              </a:ext>
            </a:extLst>
          </p:cNvPr>
          <p:cNvSpPr txBox="1"/>
          <p:nvPr/>
        </p:nvSpPr>
        <p:spPr>
          <a:xfrm>
            <a:off x="4158018" y="1507529"/>
            <a:ext cx="3296361" cy="276999"/>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Apprenticeship starts by age group</a:t>
            </a:r>
          </a:p>
        </p:txBody>
      </p:sp>
      <p:sp>
        <p:nvSpPr>
          <p:cNvPr id="53" name="TextBox 52">
            <a:extLst>
              <a:ext uri="{FF2B5EF4-FFF2-40B4-BE49-F238E27FC236}">
                <a16:creationId xmlns:a16="http://schemas.microsoft.com/office/drawing/2014/main" id="{F3532C53-2339-B817-9EBB-5EA84BB13FF1}"/>
              </a:ext>
            </a:extLst>
          </p:cNvPr>
          <p:cNvSpPr txBox="1"/>
          <p:nvPr/>
        </p:nvSpPr>
        <p:spPr>
          <a:xfrm>
            <a:off x="269033" y="1511849"/>
            <a:ext cx="2904274" cy="461665"/>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Change in resident population by age group, 2011-2021</a:t>
            </a:r>
          </a:p>
        </p:txBody>
      </p:sp>
      <p:pic>
        <p:nvPicPr>
          <p:cNvPr id="58" name="Graphic 57" descr="Diploma roll with solid fill">
            <a:extLst>
              <a:ext uri="{FF2B5EF4-FFF2-40B4-BE49-F238E27FC236}">
                <a16:creationId xmlns:a16="http://schemas.microsoft.com/office/drawing/2014/main" id="{152954A3-60FF-EA72-6F49-7FECBB1A382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93549" y="3972988"/>
            <a:ext cx="575200" cy="575200"/>
          </a:xfrm>
          <a:prstGeom prst="rect">
            <a:avLst/>
          </a:prstGeom>
        </p:spPr>
      </p:pic>
      <p:sp>
        <p:nvSpPr>
          <p:cNvPr id="66" name="TextBox 65">
            <a:extLst>
              <a:ext uri="{FF2B5EF4-FFF2-40B4-BE49-F238E27FC236}">
                <a16:creationId xmlns:a16="http://schemas.microsoft.com/office/drawing/2014/main" id="{49963036-E2EA-8DE8-FC46-0B1E9892B8B0}"/>
              </a:ext>
            </a:extLst>
          </p:cNvPr>
          <p:cNvSpPr txBox="1"/>
          <p:nvPr/>
        </p:nvSpPr>
        <p:spPr>
          <a:xfrm>
            <a:off x="4125468" y="2758746"/>
            <a:ext cx="3844605" cy="276999"/>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Community learning participation by age group</a:t>
            </a:r>
          </a:p>
        </p:txBody>
      </p:sp>
      <p:pic>
        <p:nvPicPr>
          <p:cNvPr id="28" name="Graphic 27" descr="Business Growth with solid fill">
            <a:extLst>
              <a:ext uri="{FF2B5EF4-FFF2-40B4-BE49-F238E27FC236}">
                <a16:creationId xmlns:a16="http://schemas.microsoft.com/office/drawing/2014/main" id="{F44A0544-BEDC-87CB-CDB1-C78CE0E2547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485970" y="1498384"/>
            <a:ext cx="601790" cy="601790"/>
          </a:xfrm>
          <a:prstGeom prst="rect">
            <a:avLst/>
          </a:prstGeom>
        </p:spPr>
      </p:pic>
      <p:sp>
        <p:nvSpPr>
          <p:cNvPr id="29" name="TextBox 28">
            <a:extLst>
              <a:ext uri="{FF2B5EF4-FFF2-40B4-BE49-F238E27FC236}">
                <a16:creationId xmlns:a16="http://schemas.microsoft.com/office/drawing/2014/main" id="{EB66552F-8613-3D2C-9747-C0516E8C18C5}"/>
              </a:ext>
            </a:extLst>
          </p:cNvPr>
          <p:cNvSpPr txBox="1"/>
          <p:nvPr/>
        </p:nvSpPr>
        <p:spPr>
          <a:xfrm>
            <a:off x="272734" y="4052974"/>
            <a:ext cx="2904274" cy="276999"/>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Qualifications by age, 2021</a:t>
            </a:r>
          </a:p>
        </p:txBody>
      </p:sp>
      <p:sp>
        <p:nvSpPr>
          <p:cNvPr id="46" name="TextBox 45">
            <a:extLst>
              <a:ext uri="{FF2B5EF4-FFF2-40B4-BE49-F238E27FC236}">
                <a16:creationId xmlns:a16="http://schemas.microsoft.com/office/drawing/2014/main" id="{13EAC1B9-7B01-AB4D-3046-84F3005D176A}"/>
              </a:ext>
            </a:extLst>
          </p:cNvPr>
          <p:cNvSpPr txBox="1"/>
          <p:nvPr/>
        </p:nvSpPr>
        <p:spPr>
          <a:xfrm>
            <a:off x="2445192" y="3679516"/>
            <a:ext cx="545175" cy="246221"/>
          </a:xfrm>
          <a:prstGeom prst="rect">
            <a:avLst/>
          </a:prstGeom>
          <a:noFill/>
        </p:spPr>
        <p:txBody>
          <a:bodyPr wrap="square" rtlCol="0">
            <a:spAutoFit/>
          </a:bodyPr>
          <a:lstStyle/>
          <a:p>
            <a:r>
              <a:rPr lang="en-US" sz="1000" b="1" dirty="0">
                <a:latin typeface="Arial Nova" panose="020B0504020202020204" pitchFamily="34" charset="0"/>
              </a:rPr>
              <a:t>(1%)</a:t>
            </a:r>
          </a:p>
        </p:txBody>
      </p:sp>
      <p:sp>
        <p:nvSpPr>
          <p:cNvPr id="55" name="TextBox 54">
            <a:extLst>
              <a:ext uri="{FF2B5EF4-FFF2-40B4-BE49-F238E27FC236}">
                <a16:creationId xmlns:a16="http://schemas.microsoft.com/office/drawing/2014/main" id="{AB767D32-CDC6-2C94-EDBE-F72CBFEE88E9}"/>
              </a:ext>
            </a:extLst>
          </p:cNvPr>
          <p:cNvSpPr txBox="1"/>
          <p:nvPr/>
        </p:nvSpPr>
        <p:spPr>
          <a:xfrm>
            <a:off x="1154256" y="3383976"/>
            <a:ext cx="545175" cy="246221"/>
          </a:xfrm>
          <a:prstGeom prst="rect">
            <a:avLst/>
          </a:prstGeom>
          <a:noFill/>
        </p:spPr>
        <p:txBody>
          <a:bodyPr wrap="square" rtlCol="0">
            <a:spAutoFit/>
          </a:bodyPr>
          <a:lstStyle/>
          <a:p>
            <a:r>
              <a:rPr lang="en-US" sz="1000" b="1" dirty="0">
                <a:latin typeface="Arial Nova" panose="020B0504020202020204" pitchFamily="34" charset="0"/>
              </a:rPr>
              <a:t>(-5%)</a:t>
            </a:r>
          </a:p>
        </p:txBody>
      </p:sp>
      <p:sp>
        <p:nvSpPr>
          <p:cNvPr id="56" name="TextBox 55">
            <a:extLst>
              <a:ext uri="{FF2B5EF4-FFF2-40B4-BE49-F238E27FC236}">
                <a16:creationId xmlns:a16="http://schemas.microsoft.com/office/drawing/2014/main" id="{3A0EF9AE-01E4-04A7-9285-C96176E8EAFD}"/>
              </a:ext>
            </a:extLst>
          </p:cNvPr>
          <p:cNvSpPr txBox="1"/>
          <p:nvPr/>
        </p:nvSpPr>
        <p:spPr>
          <a:xfrm>
            <a:off x="2566015" y="3082384"/>
            <a:ext cx="545175" cy="246221"/>
          </a:xfrm>
          <a:prstGeom prst="rect">
            <a:avLst/>
          </a:prstGeom>
          <a:noFill/>
        </p:spPr>
        <p:txBody>
          <a:bodyPr wrap="square" rtlCol="0">
            <a:spAutoFit/>
          </a:bodyPr>
          <a:lstStyle/>
          <a:p>
            <a:r>
              <a:rPr lang="en-US" sz="1000" b="1" dirty="0">
                <a:latin typeface="Arial Nova" panose="020B0504020202020204" pitchFamily="34" charset="0"/>
              </a:rPr>
              <a:t>(13%)</a:t>
            </a:r>
          </a:p>
        </p:txBody>
      </p:sp>
      <p:sp>
        <p:nvSpPr>
          <p:cNvPr id="57" name="TextBox 56">
            <a:extLst>
              <a:ext uri="{FF2B5EF4-FFF2-40B4-BE49-F238E27FC236}">
                <a16:creationId xmlns:a16="http://schemas.microsoft.com/office/drawing/2014/main" id="{C0752149-B6A4-0B7B-2A2B-8AD192D09A98}"/>
              </a:ext>
            </a:extLst>
          </p:cNvPr>
          <p:cNvSpPr txBox="1"/>
          <p:nvPr/>
        </p:nvSpPr>
        <p:spPr>
          <a:xfrm>
            <a:off x="753809" y="2775067"/>
            <a:ext cx="636079" cy="246221"/>
          </a:xfrm>
          <a:prstGeom prst="rect">
            <a:avLst/>
          </a:prstGeom>
          <a:noFill/>
        </p:spPr>
        <p:txBody>
          <a:bodyPr wrap="square" rtlCol="0">
            <a:spAutoFit/>
          </a:bodyPr>
          <a:lstStyle/>
          <a:p>
            <a:r>
              <a:rPr lang="en-US" sz="1000" b="1" dirty="0">
                <a:latin typeface="Arial Nova" panose="020B0504020202020204" pitchFamily="34" charset="0"/>
              </a:rPr>
              <a:t>(-11%)</a:t>
            </a:r>
          </a:p>
        </p:txBody>
      </p:sp>
      <p:sp>
        <p:nvSpPr>
          <p:cNvPr id="59" name="TextBox 58">
            <a:extLst>
              <a:ext uri="{FF2B5EF4-FFF2-40B4-BE49-F238E27FC236}">
                <a16:creationId xmlns:a16="http://schemas.microsoft.com/office/drawing/2014/main" id="{60B3789A-17A8-C08B-03B0-BA97D77FEEF1}"/>
              </a:ext>
            </a:extLst>
          </p:cNvPr>
          <p:cNvSpPr txBox="1"/>
          <p:nvPr/>
        </p:nvSpPr>
        <p:spPr>
          <a:xfrm>
            <a:off x="2853881" y="2473315"/>
            <a:ext cx="545175" cy="246221"/>
          </a:xfrm>
          <a:prstGeom prst="rect">
            <a:avLst/>
          </a:prstGeom>
          <a:noFill/>
        </p:spPr>
        <p:txBody>
          <a:bodyPr wrap="square" rtlCol="0">
            <a:spAutoFit/>
          </a:bodyPr>
          <a:lstStyle/>
          <a:p>
            <a:r>
              <a:rPr lang="en-US" sz="1000" b="1" dirty="0">
                <a:latin typeface="Arial Nova" panose="020B0504020202020204" pitchFamily="34" charset="0"/>
              </a:rPr>
              <a:t>(9%)</a:t>
            </a:r>
          </a:p>
        </p:txBody>
      </p:sp>
      <p:sp>
        <p:nvSpPr>
          <p:cNvPr id="60" name="TextBox 59">
            <a:extLst>
              <a:ext uri="{FF2B5EF4-FFF2-40B4-BE49-F238E27FC236}">
                <a16:creationId xmlns:a16="http://schemas.microsoft.com/office/drawing/2014/main" id="{7CD903A1-EBD7-07A0-E76C-5DB610A7F9AC}"/>
              </a:ext>
            </a:extLst>
          </p:cNvPr>
          <p:cNvSpPr txBox="1"/>
          <p:nvPr/>
        </p:nvSpPr>
        <p:spPr>
          <a:xfrm>
            <a:off x="3631121" y="2162419"/>
            <a:ext cx="545175" cy="246221"/>
          </a:xfrm>
          <a:prstGeom prst="rect">
            <a:avLst/>
          </a:prstGeom>
          <a:noFill/>
        </p:spPr>
        <p:txBody>
          <a:bodyPr wrap="square" rtlCol="0">
            <a:spAutoFit/>
          </a:bodyPr>
          <a:lstStyle/>
          <a:p>
            <a:r>
              <a:rPr lang="en-US" sz="1000" b="1" dirty="0">
                <a:latin typeface="Arial Nova" panose="020B0504020202020204" pitchFamily="34" charset="0"/>
              </a:rPr>
              <a:t>(25%)</a:t>
            </a:r>
          </a:p>
        </p:txBody>
      </p:sp>
      <p:pic>
        <p:nvPicPr>
          <p:cNvPr id="62" name="Graphic 61" descr="Office worker male with solid fill">
            <a:extLst>
              <a:ext uri="{FF2B5EF4-FFF2-40B4-BE49-F238E27FC236}">
                <a16:creationId xmlns:a16="http://schemas.microsoft.com/office/drawing/2014/main" id="{DA263BF6-E4EC-1FFF-02E7-D82087BF51F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21682" y="1548453"/>
            <a:ext cx="485118" cy="485118"/>
          </a:xfrm>
          <a:prstGeom prst="rect">
            <a:avLst/>
          </a:prstGeom>
        </p:spPr>
      </p:pic>
      <p:sp>
        <p:nvSpPr>
          <p:cNvPr id="77" name="TextBox 76">
            <a:extLst>
              <a:ext uri="{FF2B5EF4-FFF2-40B4-BE49-F238E27FC236}">
                <a16:creationId xmlns:a16="http://schemas.microsoft.com/office/drawing/2014/main" id="{BA049A3F-6BD5-0C6A-72F9-F7F12410A817}"/>
              </a:ext>
            </a:extLst>
          </p:cNvPr>
          <p:cNvSpPr txBox="1"/>
          <p:nvPr/>
        </p:nvSpPr>
        <p:spPr>
          <a:xfrm>
            <a:off x="8107116" y="1510392"/>
            <a:ext cx="3296361" cy="276999"/>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Labour intensive roles</a:t>
            </a:r>
          </a:p>
        </p:txBody>
      </p:sp>
      <p:pic>
        <p:nvPicPr>
          <p:cNvPr id="79" name="Picture 78">
            <a:extLst>
              <a:ext uri="{FF2B5EF4-FFF2-40B4-BE49-F238E27FC236}">
                <a16:creationId xmlns:a16="http://schemas.microsoft.com/office/drawing/2014/main" id="{56889C8E-E951-C9BC-C071-0E393C8BB13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t="62116" r="26389" b="15042"/>
          <a:stretch/>
        </p:blipFill>
        <p:spPr>
          <a:xfrm>
            <a:off x="8168576" y="5947204"/>
            <a:ext cx="2823263" cy="626592"/>
          </a:xfrm>
          <a:prstGeom prst="rect">
            <a:avLst/>
          </a:prstGeom>
        </p:spPr>
      </p:pic>
      <p:pic>
        <p:nvPicPr>
          <p:cNvPr id="83" name="Graphic 82" descr="Construction worker female with solid fill">
            <a:extLst>
              <a:ext uri="{FF2B5EF4-FFF2-40B4-BE49-F238E27FC236}">
                <a16:creationId xmlns:a16="http://schemas.microsoft.com/office/drawing/2014/main" id="{F64A7BD9-15FA-6F86-C0D3-915569BA577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285463" y="1550368"/>
            <a:ext cx="485119" cy="485119"/>
          </a:xfrm>
          <a:prstGeom prst="rect">
            <a:avLst/>
          </a:prstGeom>
        </p:spPr>
      </p:pic>
      <p:sp>
        <p:nvSpPr>
          <p:cNvPr id="88" name="Oval 87">
            <a:extLst>
              <a:ext uri="{FF2B5EF4-FFF2-40B4-BE49-F238E27FC236}">
                <a16:creationId xmlns:a16="http://schemas.microsoft.com/office/drawing/2014/main" id="{6F4B968F-6CA8-5580-96ED-16E2E97A40BF}"/>
              </a:ext>
            </a:extLst>
          </p:cNvPr>
          <p:cNvSpPr>
            <a:spLocks noChangeAspect="1"/>
          </p:cNvSpPr>
          <p:nvPr/>
        </p:nvSpPr>
        <p:spPr>
          <a:xfrm>
            <a:off x="8371492" y="5390195"/>
            <a:ext cx="72000" cy="72000"/>
          </a:xfrm>
          <a:prstGeom prst="ellipse">
            <a:avLst/>
          </a:prstGeom>
          <a:solidFill>
            <a:srgbClr val="2E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5017A138-BF1A-FF27-9222-1E4355DF5508}"/>
              </a:ext>
            </a:extLst>
          </p:cNvPr>
          <p:cNvSpPr>
            <a:spLocks noChangeAspect="1"/>
          </p:cNvSpPr>
          <p:nvPr/>
        </p:nvSpPr>
        <p:spPr>
          <a:xfrm>
            <a:off x="10636468" y="5517886"/>
            <a:ext cx="72000" cy="72000"/>
          </a:xfrm>
          <a:prstGeom prst="ellipse">
            <a:avLst/>
          </a:prstGeom>
          <a:solidFill>
            <a:srgbClr val="2E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C1D308C1-E3CD-F903-C69F-02D80ABD1BE2}"/>
              </a:ext>
            </a:extLst>
          </p:cNvPr>
          <p:cNvSpPr>
            <a:spLocks noChangeAspect="1"/>
          </p:cNvSpPr>
          <p:nvPr/>
        </p:nvSpPr>
        <p:spPr>
          <a:xfrm>
            <a:off x="8366237" y="5519421"/>
            <a:ext cx="72000" cy="72000"/>
          </a:xfrm>
          <a:prstGeom prst="ellipse">
            <a:avLst/>
          </a:prstGeom>
          <a:solidFill>
            <a:srgbClr val="D8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2214C032-D2B3-AA36-07BF-86ADE33419DD}"/>
              </a:ext>
            </a:extLst>
          </p:cNvPr>
          <p:cNvSpPr>
            <a:spLocks noChangeAspect="1"/>
          </p:cNvSpPr>
          <p:nvPr/>
        </p:nvSpPr>
        <p:spPr>
          <a:xfrm>
            <a:off x="10636462" y="5668749"/>
            <a:ext cx="72000" cy="72000"/>
          </a:xfrm>
          <a:prstGeom prst="ellipse">
            <a:avLst/>
          </a:prstGeom>
          <a:solidFill>
            <a:srgbClr val="D8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80AEC07D-AF30-7FB4-E63F-FDB820E79CCB}"/>
              </a:ext>
            </a:extLst>
          </p:cNvPr>
          <p:cNvSpPr txBox="1"/>
          <p:nvPr/>
        </p:nvSpPr>
        <p:spPr>
          <a:xfrm>
            <a:off x="10437866" y="5692859"/>
            <a:ext cx="545175" cy="246221"/>
          </a:xfrm>
          <a:prstGeom prst="rect">
            <a:avLst/>
          </a:prstGeom>
          <a:noFill/>
        </p:spPr>
        <p:txBody>
          <a:bodyPr wrap="square" rtlCol="0">
            <a:spAutoFit/>
          </a:bodyPr>
          <a:lstStyle/>
          <a:p>
            <a:pPr algn="ctr"/>
            <a:r>
              <a:rPr lang="en-US" sz="1000" b="1" dirty="0">
                <a:solidFill>
                  <a:srgbClr val="D8397C"/>
                </a:solidFill>
                <a:latin typeface="Arial Nova" panose="020B0504020202020204" pitchFamily="34" charset="0"/>
              </a:rPr>
              <a:t>36%</a:t>
            </a:r>
          </a:p>
        </p:txBody>
      </p:sp>
      <p:sp>
        <p:nvSpPr>
          <p:cNvPr id="93" name="TextBox 92">
            <a:extLst>
              <a:ext uri="{FF2B5EF4-FFF2-40B4-BE49-F238E27FC236}">
                <a16:creationId xmlns:a16="http://schemas.microsoft.com/office/drawing/2014/main" id="{1DF91CC0-857A-3A28-C631-1F57CDBD86B2}"/>
              </a:ext>
            </a:extLst>
          </p:cNvPr>
          <p:cNvSpPr txBox="1"/>
          <p:nvPr/>
        </p:nvSpPr>
        <p:spPr>
          <a:xfrm>
            <a:off x="10425375" y="5306221"/>
            <a:ext cx="545175" cy="246221"/>
          </a:xfrm>
          <a:prstGeom prst="rect">
            <a:avLst/>
          </a:prstGeom>
          <a:noFill/>
        </p:spPr>
        <p:txBody>
          <a:bodyPr wrap="square" rtlCol="0">
            <a:spAutoFit/>
          </a:bodyPr>
          <a:lstStyle/>
          <a:p>
            <a:pPr algn="ctr"/>
            <a:r>
              <a:rPr lang="en-US" sz="1000" b="1" dirty="0">
                <a:solidFill>
                  <a:srgbClr val="2E78BD"/>
                </a:solidFill>
                <a:latin typeface="Arial Nova" panose="020B0504020202020204" pitchFamily="34" charset="0"/>
              </a:rPr>
              <a:t>37%</a:t>
            </a:r>
          </a:p>
        </p:txBody>
      </p:sp>
      <p:sp>
        <p:nvSpPr>
          <p:cNvPr id="94" name="TextBox 93">
            <a:extLst>
              <a:ext uri="{FF2B5EF4-FFF2-40B4-BE49-F238E27FC236}">
                <a16:creationId xmlns:a16="http://schemas.microsoft.com/office/drawing/2014/main" id="{4473C60C-385E-8183-4A01-6EECF2E07825}"/>
              </a:ext>
            </a:extLst>
          </p:cNvPr>
          <p:cNvSpPr txBox="1"/>
          <p:nvPr/>
        </p:nvSpPr>
        <p:spPr>
          <a:xfrm>
            <a:off x="8153265" y="5185676"/>
            <a:ext cx="545175" cy="246221"/>
          </a:xfrm>
          <a:prstGeom prst="rect">
            <a:avLst/>
          </a:prstGeom>
          <a:noFill/>
        </p:spPr>
        <p:txBody>
          <a:bodyPr wrap="square" rtlCol="0">
            <a:spAutoFit/>
          </a:bodyPr>
          <a:lstStyle/>
          <a:p>
            <a:pPr algn="ctr"/>
            <a:r>
              <a:rPr lang="en-US" sz="1000" b="1" dirty="0">
                <a:solidFill>
                  <a:srgbClr val="2E78BD"/>
                </a:solidFill>
                <a:latin typeface="Arial Nova" panose="020B0504020202020204" pitchFamily="34" charset="0"/>
              </a:rPr>
              <a:t>38%</a:t>
            </a:r>
          </a:p>
        </p:txBody>
      </p:sp>
      <p:sp>
        <p:nvSpPr>
          <p:cNvPr id="95" name="TextBox 94">
            <a:extLst>
              <a:ext uri="{FF2B5EF4-FFF2-40B4-BE49-F238E27FC236}">
                <a16:creationId xmlns:a16="http://schemas.microsoft.com/office/drawing/2014/main" id="{92277A4B-7599-EA82-F580-DD4D88A3D21F}"/>
              </a:ext>
            </a:extLst>
          </p:cNvPr>
          <p:cNvSpPr txBox="1"/>
          <p:nvPr/>
        </p:nvSpPr>
        <p:spPr>
          <a:xfrm>
            <a:off x="8170904" y="5548109"/>
            <a:ext cx="545175" cy="246221"/>
          </a:xfrm>
          <a:prstGeom prst="rect">
            <a:avLst/>
          </a:prstGeom>
          <a:noFill/>
        </p:spPr>
        <p:txBody>
          <a:bodyPr wrap="square" rtlCol="0">
            <a:spAutoFit/>
          </a:bodyPr>
          <a:lstStyle/>
          <a:p>
            <a:pPr algn="ctr"/>
            <a:r>
              <a:rPr lang="en-US" sz="1000" b="1" dirty="0">
                <a:solidFill>
                  <a:srgbClr val="D8397C"/>
                </a:solidFill>
                <a:latin typeface="Arial Nova" panose="020B0504020202020204" pitchFamily="34" charset="0"/>
              </a:rPr>
              <a:t>37%</a:t>
            </a:r>
          </a:p>
        </p:txBody>
      </p:sp>
      <p:sp>
        <p:nvSpPr>
          <p:cNvPr id="96" name="TextBox 95">
            <a:extLst>
              <a:ext uri="{FF2B5EF4-FFF2-40B4-BE49-F238E27FC236}">
                <a16:creationId xmlns:a16="http://schemas.microsoft.com/office/drawing/2014/main" id="{D366587C-AFC2-BCB0-451D-4E99B7BA6532}"/>
              </a:ext>
            </a:extLst>
          </p:cNvPr>
          <p:cNvSpPr txBox="1"/>
          <p:nvPr/>
        </p:nvSpPr>
        <p:spPr>
          <a:xfrm>
            <a:off x="8092065" y="4643991"/>
            <a:ext cx="2997115" cy="461665"/>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 of Universal Credit claimants who are working </a:t>
            </a:r>
          </a:p>
        </p:txBody>
      </p:sp>
      <p:pic>
        <p:nvPicPr>
          <p:cNvPr id="98" name="Graphic 97" descr="Employee badge with solid fill">
            <a:extLst>
              <a:ext uri="{FF2B5EF4-FFF2-40B4-BE49-F238E27FC236}">
                <a16:creationId xmlns:a16="http://schemas.microsoft.com/office/drawing/2014/main" id="{15C91B22-A344-FCB7-6721-93E5869CC28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403477" y="4630568"/>
            <a:ext cx="492022" cy="492022"/>
          </a:xfrm>
          <a:prstGeom prst="rect">
            <a:avLst/>
          </a:prstGeom>
        </p:spPr>
      </p:pic>
      <p:sp>
        <p:nvSpPr>
          <p:cNvPr id="30" name="TextBox 29">
            <a:extLst>
              <a:ext uri="{FF2B5EF4-FFF2-40B4-BE49-F238E27FC236}">
                <a16:creationId xmlns:a16="http://schemas.microsoft.com/office/drawing/2014/main" id="{5F1040AD-DA4B-C6B8-1C4C-0950C12EC3F3}"/>
              </a:ext>
            </a:extLst>
          </p:cNvPr>
          <p:cNvSpPr txBox="1"/>
          <p:nvPr/>
        </p:nvSpPr>
        <p:spPr>
          <a:xfrm>
            <a:off x="4131598" y="4029279"/>
            <a:ext cx="3889642" cy="276999"/>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Education &amp; training participation by age group</a:t>
            </a:r>
          </a:p>
        </p:txBody>
      </p:sp>
      <p:sp>
        <p:nvSpPr>
          <p:cNvPr id="31" name="TextBox 30">
            <a:extLst>
              <a:ext uri="{FF2B5EF4-FFF2-40B4-BE49-F238E27FC236}">
                <a16:creationId xmlns:a16="http://schemas.microsoft.com/office/drawing/2014/main" id="{1D27D54B-9233-31F8-4AAB-87AD5E4E8829}"/>
              </a:ext>
            </a:extLst>
          </p:cNvPr>
          <p:cNvSpPr txBox="1"/>
          <p:nvPr/>
        </p:nvSpPr>
        <p:spPr>
          <a:xfrm>
            <a:off x="4148641" y="5300319"/>
            <a:ext cx="3076729" cy="276999"/>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Higher education participation</a:t>
            </a:r>
          </a:p>
        </p:txBody>
      </p:sp>
      <p:pic>
        <p:nvPicPr>
          <p:cNvPr id="21" name="Graphic 20" descr="Users with solid fill">
            <a:extLst>
              <a:ext uri="{FF2B5EF4-FFF2-40B4-BE49-F238E27FC236}">
                <a16:creationId xmlns:a16="http://schemas.microsoft.com/office/drawing/2014/main" id="{17122C1D-E998-CC02-E87A-72A8B30EA2A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55579" y="2834810"/>
            <a:ext cx="485118" cy="485118"/>
          </a:xfrm>
          <a:prstGeom prst="rect">
            <a:avLst/>
          </a:prstGeom>
        </p:spPr>
      </p:pic>
      <p:pic>
        <p:nvPicPr>
          <p:cNvPr id="82" name="Graphic 81" descr="Classroom with solid fill">
            <a:extLst>
              <a:ext uri="{FF2B5EF4-FFF2-40B4-BE49-F238E27FC236}">
                <a16:creationId xmlns:a16="http://schemas.microsoft.com/office/drawing/2014/main" id="{775247A6-289A-E10A-8502-043A6EF2A16C}"/>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571889" y="4087380"/>
            <a:ext cx="492022" cy="492022"/>
          </a:xfrm>
          <a:prstGeom prst="rect">
            <a:avLst/>
          </a:prstGeom>
        </p:spPr>
      </p:pic>
      <p:pic>
        <p:nvPicPr>
          <p:cNvPr id="101" name="Graphic 100" descr="Graduation cap with solid fill">
            <a:extLst>
              <a:ext uri="{FF2B5EF4-FFF2-40B4-BE49-F238E27FC236}">
                <a16:creationId xmlns:a16="http://schemas.microsoft.com/office/drawing/2014/main" id="{779E9F47-F13F-986E-3EDD-BEA92481BB5B}"/>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583953" y="5259030"/>
            <a:ext cx="492022" cy="492022"/>
          </a:xfrm>
          <a:prstGeom prst="rect">
            <a:avLst/>
          </a:prstGeom>
        </p:spPr>
      </p:pic>
      <p:sp>
        <p:nvSpPr>
          <p:cNvPr id="103" name="TextBox 102">
            <a:extLst>
              <a:ext uri="{FF2B5EF4-FFF2-40B4-BE49-F238E27FC236}">
                <a16:creationId xmlns:a16="http://schemas.microsoft.com/office/drawing/2014/main" id="{DB9FFFB4-7303-7020-4AAA-158B3EE431D8}"/>
              </a:ext>
            </a:extLst>
          </p:cNvPr>
          <p:cNvSpPr txBox="1"/>
          <p:nvPr/>
        </p:nvSpPr>
        <p:spPr>
          <a:xfrm>
            <a:off x="8100850" y="2785401"/>
            <a:ext cx="3296361" cy="276999"/>
          </a:xfrm>
          <a:prstGeom prst="rect">
            <a:avLst/>
          </a:prstGeom>
          <a:noFill/>
        </p:spPr>
        <p:txBody>
          <a:bodyPr wrap="square" rtlCol="0">
            <a:spAutoFit/>
          </a:bodyPr>
          <a:lstStyle/>
          <a:p>
            <a:r>
              <a:rPr lang="en-US" sz="1200" b="1" dirty="0">
                <a:solidFill>
                  <a:schemeClr val="tx1">
                    <a:lumMod val="75000"/>
                    <a:lumOff val="25000"/>
                  </a:schemeClr>
                </a:solidFill>
                <a:latin typeface="Arial Nova" panose="020B0504020202020204" pitchFamily="34" charset="0"/>
              </a:rPr>
              <a:t>Median annual wage of all workers</a:t>
            </a:r>
          </a:p>
        </p:txBody>
      </p:sp>
      <p:pic>
        <p:nvPicPr>
          <p:cNvPr id="109" name="Graphic 108" descr="Money with solid fill">
            <a:extLst>
              <a:ext uri="{FF2B5EF4-FFF2-40B4-BE49-F238E27FC236}">
                <a16:creationId xmlns:a16="http://schemas.microsoft.com/office/drawing/2014/main" id="{71510CCE-3103-A8CB-5801-FE5BFEC15440}"/>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227644" y="2764971"/>
            <a:ext cx="647595" cy="647595"/>
          </a:xfrm>
          <a:prstGeom prst="rect">
            <a:avLst/>
          </a:prstGeom>
        </p:spPr>
      </p:pic>
      <p:pic>
        <p:nvPicPr>
          <p:cNvPr id="22" name="Picture 21">
            <a:extLst>
              <a:ext uri="{FF2B5EF4-FFF2-40B4-BE49-F238E27FC236}">
                <a16:creationId xmlns:a16="http://schemas.microsoft.com/office/drawing/2014/main" id="{F8E7C861-5A69-E6EE-E35A-594FAB7EF927}"/>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t="83354" r="35938" b="-1081"/>
          <a:stretch/>
        </p:blipFill>
        <p:spPr>
          <a:xfrm>
            <a:off x="7970073" y="4293762"/>
            <a:ext cx="2579083" cy="357976"/>
          </a:xfrm>
          <a:prstGeom prst="rect">
            <a:avLst/>
          </a:prstGeom>
        </p:spPr>
      </p:pic>
      <p:sp>
        <p:nvSpPr>
          <p:cNvPr id="26" name="Oval 25">
            <a:extLst>
              <a:ext uri="{FF2B5EF4-FFF2-40B4-BE49-F238E27FC236}">
                <a16:creationId xmlns:a16="http://schemas.microsoft.com/office/drawing/2014/main" id="{36EF0939-222D-EA2B-D18E-B5F90C41796F}"/>
              </a:ext>
            </a:extLst>
          </p:cNvPr>
          <p:cNvSpPr>
            <a:spLocks noChangeAspect="1"/>
          </p:cNvSpPr>
          <p:nvPr/>
        </p:nvSpPr>
        <p:spPr>
          <a:xfrm>
            <a:off x="10235188" y="3223663"/>
            <a:ext cx="72000" cy="72000"/>
          </a:xfrm>
          <a:prstGeom prst="ellipse">
            <a:avLst/>
          </a:prstGeom>
          <a:solidFill>
            <a:srgbClr val="D8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C425114-5F40-8BFD-F478-B319F4560978}"/>
              </a:ext>
            </a:extLst>
          </p:cNvPr>
          <p:cNvSpPr>
            <a:spLocks noChangeAspect="1"/>
          </p:cNvSpPr>
          <p:nvPr/>
        </p:nvSpPr>
        <p:spPr>
          <a:xfrm>
            <a:off x="8491674" y="3426397"/>
            <a:ext cx="72000" cy="72000"/>
          </a:xfrm>
          <a:prstGeom prst="ellipse">
            <a:avLst/>
          </a:prstGeom>
          <a:solidFill>
            <a:srgbClr val="D8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61829C5-94D2-BB92-9A27-54BA60900C57}"/>
              </a:ext>
            </a:extLst>
          </p:cNvPr>
          <p:cNvSpPr>
            <a:spLocks noChangeAspect="1"/>
          </p:cNvSpPr>
          <p:nvPr/>
        </p:nvSpPr>
        <p:spPr>
          <a:xfrm>
            <a:off x="8496884" y="3676159"/>
            <a:ext cx="72000" cy="72000"/>
          </a:xfrm>
          <a:prstGeom prst="ellipse">
            <a:avLst/>
          </a:prstGeom>
          <a:solidFill>
            <a:srgbClr val="2E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BE68DA0-DD02-A230-50A0-B90179A46834}"/>
              </a:ext>
            </a:extLst>
          </p:cNvPr>
          <p:cNvSpPr>
            <a:spLocks noChangeAspect="1"/>
          </p:cNvSpPr>
          <p:nvPr/>
        </p:nvSpPr>
        <p:spPr>
          <a:xfrm>
            <a:off x="10239166" y="3454748"/>
            <a:ext cx="72000" cy="72000"/>
          </a:xfrm>
          <a:prstGeom prst="ellipse">
            <a:avLst/>
          </a:prstGeom>
          <a:solidFill>
            <a:srgbClr val="2E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Graphic 40" descr="Group of people with solid fill">
            <a:extLst>
              <a:ext uri="{FF2B5EF4-FFF2-40B4-BE49-F238E27FC236}">
                <a16:creationId xmlns:a16="http://schemas.microsoft.com/office/drawing/2014/main" id="{96EC87EF-847D-A892-A652-418DB78DA291}"/>
              </a:ext>
            </a:extLst>
          </p:cNvPr>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5130423" y="5607900"/>
            <a:ext cx="824798" cy="824798"/>
          </a:xfrm>
          <a:prstGeom prst="rect">
            <a:avLst/>
          </a:prstGeom>
        </p:spPr>
      </p:pic>
      <p:sp>
        <p:nvSpPr>
          <p:cNvPr id="42" name="TextBox 41">
            <a:extLst>
              <a:ext uri="{FF2B5EF4-FFF2-40B4-BE49-F238E27FC236}">
                <a16:creationId xmlns:a16="http://schemas.microsoft.com/office/drawing/2014/main" id="{F7518A78-F87E-6DE9-ACF8-EBBA6EDB35B6}"/>
              </a:ext>
            </a:extLst>
          </p:cNvPr>
          <p:cNvSpPr txBox="1"/>
          <p:nvPr/>
        </p:nvSpPr>
        <p:spPr>
          <a:xfrm>
            <a:off x="3958448" y="5526024"/>
            <a:ext cx="1496629" cy="461665"/>
          </a:xfrm>
          <a:prstGeom prst="rect">
            <a:avLst/>
          </a:prstGeom>
          <a:noFill/>
        </p:spPr>
        <p:txBody>
          <a:bodyPr wrap="square" rtlCol="0">
            <a:spAutoFit/>
          </a:bodyPr>
          <a:lstStyle/>
          <a:p>
            <a:pPr algn="ctr"/>
            <a:r>
              <a:rPr lang="en-US" sz="2400" dirty="0">
                <a:solidFill>
                  <a:srgbClr val="2E78BD"/>
                </a:solidFill>
                <a:latin typeface="Arial Nova" panose="020B0504020202020204" pitchFamily="34" charset="0"/>
              </a:rPr>
              <a:t>167,700</a:t>
            </a:r>
          </a:p>
        </p:txBody>
      </p:sp>
      <p:sp>
        <p:nvSpPr>
          <p:cNvPr id="44" name="TextBox 43">
            <a:extLst>
              <a:ext uri="{FF2B5EF4-FFF2-40B4-BE49-F238E27FC236}">
                <a16:creationId xmlns:a16="http://schemas.microsoft.com/office/drawing/2014/main" id="{53817ADD-CDE8-7431-0C49-69234F8BE240}"/>
              </a:ext>
            </a:extLst>
          </p:cNvPr>
          <p:cNvSpPr txBox="1"/>
          <p:nvPr/>
        </p:nvSpPr>
        <p:spPr>
          <a:xfrm>
            <a:off x="4203729" y="5871190"/>
            <a:ext cx="1011948" cy="646331"/>
          </a:xfrm>
          <a:prstGeom prst="rect">
            <a:avLst/>
          </a:prstGeom>
          <a:noFill/>
        </p:spPr>
        <p:txBody>
          <a:bodyPr wrap="square" rtlCol="0">
            <a:spAutoFit/>
          </a:bodyPr>
          <a:lstStyle/>
          <a:p>
            <a:pPr algn="ctr"/>
            <a:r>
              <a:rPr lang="en-US" sz="1200" b="1" dirty="0">
                <a:solidFill>
                  <a:schemeClr val="tx1">
                    <a:lumMod val="75000"/>
                    <a:lumOff val="25000"/>
                  </a:schemeClr>
                </a:solidFill>
                <a:latin typeface="Arial Nova" panose="020B0504020202020204" pitchFamily="34" charset="0"/>
              </a:rPr>
              <a:t>Residents</a:t>
            </a:r>
          </a:p>
          <a:p>
            <a:pPr algn="ctr"/>
            <a:r>
              <a:rPr lang="en-US" sz="1200" b="1" dirty="0">
                <a:solidFill>
                  <a:schemeClr val="tx1">
                    <a:lumMod val="75000"/>
                    <a:lumOff val="25000"/>
                  </a:schemeClr>
                </a:solidFill>
                <a:latin typeface="Arial Nova" panose="020B0504020202020204" pitchFamily="34" charset="0"/>
              </a:rPr>
              <a:t>Aged 18-66 (</a:t>
            </a:r>
            <a:r>
              <a:rPr lang="en-US" sz="1200" b="1" dirty="0">
                <a:solidFill>
                  <a:srgbClr val="2E78BD"/>
                </a:solidFill>
                <a:latin typeface="Arial Nova" panose="020B0504020202020204" pitchFamily="34" charset="0"/>
              </a:rPr>
              <a:t>22%</a:t>
            </a:r>
            <a:r>
              <a:rPr lang="en-US" sz="1200" b="1" dirty="0">
                <a:solidFill>
                  <a:schemeClr val="tx1">
                    <a:lumMod val="75000"/>
                    <a:lumOff val="25000"/>
                  </a:schemeClr>
                </a:solidFill>
                <a:latin typeface="Arial Nova" panose="020B0504020202020204" pitchFamily="34" charset="0"/>
              </a:rPr>
              <a:t>)</a:t>
            </a:r>
          </a:p>
        </p:txBody>
      </p:sp>
      <p:sp>
        <p:nvSpPr>
          <p:cNvPr id="45" name="TextBox 44">
            <a:extLst>
              <a:ext uri="{FF2B5EF4-FFF2-40B4-BE49-F238E27FC236}">
                <a16:creationId xmlns:a16="http://schemas.microsoft.com/office/drawing/2014/main" id="{00D37279-99D6-BDA3-6FEB-723FA31DCA9F}"/>
              </a:ext>
            </a:extLst>
          </p:cNvPr>
          <p:cNvSpPr txBox="1"/>
          <p:nvPr/>
        </p:nvSpPr>
        <p:spPr>
          <a:xfrm>
            <a:off x="5905101" y="5622642"/>
            <a:ext cx="2257630" cy="830997"/>
          </a:xfrm>
          <a:prstGeom prst="rect">
            <a:avLst/>
          </a:prstGeom>
          <a:noFill/>
        </p:spPr>
        <p:txBody>
          <a:bodyPr wrap="square" rtlCol="0">
            <a:spAutoFit/>
          </a:bodyPr>
          <a:lstStyle/>
          <a:p>
            <a:r>
              <a:rPr lang="en-US" sz="1200" dirty="0">
                <a:solidFill>
                  <a:schemeClr val="tx1">
                    <a:lumMod val="75000"/>
                    <a:lumOff val="25000"/>
                  </a:schemeClr>
                </a:solidFill>
                <a:latin typeface="Arial Nova" panose="020B0504020202020204" pitchFamily="34" charset="0"/>
              </a:rPr>
              <a:t>live in areas that are in the bottom quintile nationally based on higher education participation rates</a:t>
            </a:r>
          </a:p>
        </p:txBody>
      </p:sp>
      <p:pic>
        <p:nvPicPr>
          <p:cNvPr id="49" name="Graphic 48" descr="Group of people with solid fill">
            <a:extLst>
              <a:ext uri="{FF2B5EF4-FFF2-40B4-BE49-F238E27FC236}">
                <a16:creationId xmlns:a16="http://schemas.microsoft.com/office/drawing/2014/main" id="{64FB15D1-99F1-209D-8BA2-9DCB64F3FE7B}"/>
              </a:ext>
            </a:extLst>
          </p:cNvPr>
          <p:cNvPicPr>
            <a:picLocks noChangeAspect="1"/>
          </p:cNvPicPr>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9088843" y="1825751"/>
            <a:ext cx="824798" cy="824798"/>
          </a:xfrm>
          <a:prstGeom prst="rect">
            <a:avLst/>
          </a:prstGeom>
        </p:spPr>
      </p:pic>
      <p:sp>
        <p:nvSpPr>
          <p:cNvPr id="50" name="TextBox 49">
            <a:extLst>
              <a:ext uri="{FF2B5EF4-FFF2-40B4-BE49-F238E27FC236}">
                <a16:creationId xmlns:a16="http://schemas.microsoft.com/office/drawing/2014/main" id="{FEA360DA-3E4B-D2E8-B8EB-F46B3103BFE0}"/>
              </a:ext>
            </a:extLst>
          </p:cNvPr>
          <p:cNvSpPr txBox="1"/>
          <p:nvPr/>
        </p:nvSpPr>
        <p:spPr>
          <a:xfrm>
            <a:off x="7906619" y="1730679"/>
            <a:ext cx="1502504" cy="461665"/>
          </a:xfrm>
          <a:prstGeom prst="rect">
            <a:avLst/>
          </a:prstGeom>
          <a:noFill/>
        </p:spPr>
        <p:txBody>
          <a:bodyPr wrap="square" rtlCol="0">
            <a:spAutoFit/>
          </a:bodyPr>
          <a:lstStyle/>
          <a:p>
            <a:pPr algn="ctr"/>
            <a:r>
              <a:rPr lang="en-US" sz="2400" dirty="0">
                <a:solidFill>
                  <a:srgbClr val="2E78BD"/>
                </a:solidFill>
                <a:latin typeface="Arial Nova" panose="020B0504020202020204" pitchFamily="34" charset="0"/>
              </a:rPr>
              <a:t>120,779</a:t>
            </a:r>
          </a:p>
        </p:txBody>
      </p:sp>
      <p:sp>
        <p:nvSpPr>
          <p:cNvPr id="51" name="TextBox 50">
            <a:extLst>
              <a:ext uri="{FF2B5EF4-FFF2-40B4-BE49-F238E27FC236}">
                <a16:creationId xmlns:a16="http://schemas.microsoft.com/office/drawing/2014/main" id="{E2761E15-BCDA-0787-49DA-7C0491122738}"/>
              </a:ext>
            </a:extLst>
          </p:cNvPr>
          <p:cNvSpPr txBox="1"/>
          <p:nvPr/>
        </p:nvSpPr>
        <p:spPr>
          <a:xfrm>
            <a:off x="8116793" y="2067775"/>
            <a:ext cx="1075554" cy="646331"/>
          </a:xfrm>
          <a:prstGeom prst="rect">
            <a:avLst/>
          </a:prstGeom>
          <a:noFill/>
        </p:spPr>
        <p:txBody>
          <a:bodyPr wrap="square" rtlCol="0">
            <a:spAutoFit/>
          </a:bodyPr>
          <a:lstStyle/>
          <a:p>
            <a:pPr algn="ctr"/>
            <a:r>
              <a:rPr lang="en-US" sz="1200" b="1" dirty="0">
                <a:solidFill>
                  <a:schemeClr val="tx1">
                    <a:lumMod val="75000"/>
                    <a:lumOff val="25000"/>
                  </a:schemeClr>
                </a:solidFill>
                <a:latin typeface="Arial Nova" panose="020B0504020202020204" pitchFamily="34" charset="0"/>
              </a:rPr>
              <a:t>Residents</a:t>
            </a:r>
          </a:p>
          <a:p>
            <a:pPr algn="ctr"/>
            <a:r>
              <a:rPr lang="en-US" sz="1200" b="1" dirty="0">
                <a:solidFill>
                  <a:schemeClr val="tx1">
                    <a:lumMod val="75000"/>
                    <a:lumOff val="25000"/>
                  </a:schemeClr>
                </a:solidFill>
                <a:latin typeface="Arial Nova" panose="020B0504020202020204" pitchFamily="34" charset="0"/>
              </a:rPr>
              <a:t>Aged 16+ in employment</a:t>
            </a:r>
          </a:p>
        </p:txBody>
      </p:sp>
      <p:sp>
        <p:nvSpPr>
          <p:cNvPr id="52" name="TextBox 51">
            <a:extLst>
              <a:ext uri="{FF2B5EF4-FFF2-40B4-BE49-F238E27FC236}">
                <a16:creationId xmlns:a16="http://schemas.microsoft.com/office/drawing/2014/main" id="{ED5529C3-DE95-377D-1B32-8BED7E895B50}"/>
              </a:ext>
            </a:extLst>
          </p:cNvPr>
          <p:cNvSpPr txBox="1"/>
          <p:nvPr/>
        </p:nvSpPr>
        <p:spPr>
          <a:xfrm>
            <a:off x="9820989" y="2064476"/>
            <a:ext cx="2257630" cy="646331"/>
          </a:xfrm>
          <a:prstGeom prst="rect">
            <a:avLst/>
          </a:prstGeom>
          <a:noFill/>
        </p:spPr>
        <p:txBody>
          <a:bodyPr wrap="square" rtlCol="0">
            <a:spAutoFit/>
          </a:bodyPr>
          <a:lstStyle/>
          <a:p>
            <a:r>
              <a:rPr lang="en-US" sz="1200" dirty="0">
                <a:solidFill>
                  <a:schemeClr val="tx1">
                    <a:lumMod val="75000"/>
                    <a:lumOff val="25000"/>
                  </a:schemeClr>
                </a:solidFill>
                <a:latin typeface="Arial Nova" panose="020B0504020202020204" pitchFamily="34" charset="0"/>
              </a:rPr>
              <a:t>work in either ‘Process, plant and machine operative’ or ‘Elementary’ occupations </a:t>
            </a:r>
          </a:p>
        </p:txBody>
      </p:sp>
      <p:pic>
        <p:nvPicPr>
          <p:cNvPr id="61" name="Graphic 60" descr="Factory with solid fill">
            <a:extLst>
              <a:ext uri="{FF2B5EF4-FFF2-40B4-BE49-F238E27FC236}">
                <a16:creationId xmlns:a16="http://schemas.microsoft.com/office/drawing/2014/main" id="{321D14F3-EE4D-9FB8-3A49-1368D1FB2BF3}"/>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1322753" y="1516868"/>
            <a:ext cx="572746" cy="572746"/>
          </a:xfrm>
          <a:prstGeom prst="rect">
            <a:avLst/>
          </a:prstGeom>
        </p:spPr>
      </p:pic>
      <p:sp>
        <p:nvSpPr>
          <p:cNvPr id="63" name="TextBox 62">
            <a:extLst>
              <a:ext uri="{FF2B5EF4-FFF2-40B4-BE49-F238E27FC236}">
                <a16:creationId xmlns:a16="http://schemas.microsoft.com/office/drawing/2014/main" id="{5945DCEA-BCE6-188E-2FC1-9186946D05EE}"/>
              </a:ext>
            </a:extLst>
          </p:cNvPr>
          <p:cNvSpPr txBox="1"/>
          <p:nvPr/>
        </p:nvSpPr>
        <p:spPr>
          <a:xfrm>
            <a:off x="9663385" y="1681554"/>
            <a:ext cx="990403" cy="523220"/>
          </a:xfrm>
          <a:prstGeom prst="rect">
            <a:avLst/>
          </a:prstGeom>
          <a:noFill/>
        </p:spPr>
        <p:txBody>
          <a:bodyPr wrap="square" rtlCol="0">
            <a:spAutoFit/>
          </a:bodyPr>
          <a:lstStyle/>
          <a:p>
            <a:pPr algn="r"/>
            <a:r>
              <a:rPr lang="en-US" sz="2800" dirty="0">
                <a:solidFill>
                  <a:srgbClr val="2E78BD"/>
                </a:solidFill>
                <a:latin typeface="Arial Nova" panose="020B0504020202020204" pitchFamily="34" charset="0"/>
              </a:rPr>
              <a:t>23%</a:t>
            </a:r>
          </a:p>
        </p:txBody>
      </p:sp>
      <p:sp>
        <p:nvSpPr>
          <p:cNvPr id="2" name="TextBox 1">
            <a:extLst>
              <a:ext uri="{FF2B5EF4-FFF2-40B4-BE49-F238E27FC236}">
                <a16:creationId xmlns:a16="http://schemas.microsoft.com/office/drawing/2014/main" id="{154FDEBB-9164-4CB4-A7CF-A1DE6EE16AE8}"/>
              </a:ext>
            </a:extLst>
          </p:cNvPr>
          <p:cNvSpPr txBox="1"/>
          <p:nvPr/>
        </p:nvSpPr>
        <p:spPr>
          <a:xfrm>
            <a:off x="278209" y="512281"/>
            <a:ext cx="537444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LEARNING COMMUNITY DASHBOARD</a:t>
            </a:r>
          </a:p>
        </p:txBody>
      </p:sp>
      <p:sp>
        <p:nvSpPr>
          <p:cNvPr id="10" name="TextBox 9">
            <a:extLst>
              <a:ext uri="{FF2B5EF4-FFF2-40B4-BE49-F238E27FC236}">
                <a16:creationId xmlns:a16="http://schemas.microsoft.com/office/drawing/2014/main" id="{2857D8B3-B6C3-240B-D14F-A91E600BC555}"/>
              </a:ext>
            </a:extLst>
          </p:cNvPr>
          <p:cNvSpPr txBox="1"/>
          <p:nvPr/>
        </p:nvSpPr>
        <p:spPr>
          <a:xfrm>
            <a:off x="6539348" y="712264"/>
            <a:ext cx="4408137" cy="523220"/>
          </a:xfrm>
          <a:prstGeom prst="rect">
            <a:avLst/>
          </a:prstGeom>
          <a:noFill/>
        </p:spPr>
        <p:txBody>
          <a:bodyPr wrap="square" rtlCol="0">
            <a:spAutoFit/>
          </a:bodyPr>
          <a:lstStyle/>
          <a:p>
            <a:pPr algn="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GREATER LINCOLNSHIRE</a:t>
            </a:r>
          </a:p>
        </p:txBody>
      </p:sp>
      <p:pic>
        <p:nvPicPr>
          <p:cNvPr id="13" name="Picture 12">
            <a:extLst>
              <a:ext uri="{FF2B5EF4-FFF2-40B4-BE49-F238E27FC236}">
                <a16:creationId xmlns:a16="http://schemas.microsoft.com/office/drawing/2014/main" id="{D2A46153-09C1-7EB7-509F-6DAFDAB2BC36}"/>
              </a:ext>
            </a:extLst>
          </p:cNvPr>
          <p:cNvPicPr>
            <a:picLocks noChangeAspect="1"/>
          </p:cNvPicPr>
          <p:nvPr/>
        </p:nvPicPr>
        <p:blipFill>
          <a:blip r:embed="rId32"/>
          <a:stretch>
            <a:fillRect/>
          </a:stretch>
        </p:blipFill>
        <p:spPr>
          <a:xfrm>
            <a:off x="289994" y="4472821"/>
            <a:ext cx="3784600" cy="2044700"/>
          </a:xfrm>
          <a:prstGeom prst="rect">
            <a:avLst/>
          </a:prstGeom>
        </p:spPr>
      </p:pic>
      <p:pic>
        <p:nvPicPr>
          <p:cNvPr id="20" name="Picture 19">
            <a:extLst>
              <a:ext uri="{FF2B5EF4-FFF2-40B4-BE49-F238E27FC236}">
                <a16:creationId xmlns:a16="http://schemas.microsoft.com/office/drawing/2014/main" id="{6AF8FFA2-1570-90C2-3CA7-296D6384B629}"/>
              </a:ext>
            </a:extLst>
          </p:cNvPr>
          <p:cNvPicPr>
            <a:picLocks noChangeAspect="1"/>
          </p:cNvPicPr>
          <p:nvPr/>
        </p:nvPicPr>
        <p:blipFill>
          <a:blip r:embed="rId33"/>
          <a:stretch>
            <a:fillRect/>
          </a:stretch>
        </p:blipFill>
        <p:spPr>
          <a:xfrm>
            <a:off x="4070350" y="1673098"/>
            <a:ext cx="4051300" cy="1079500"/>
          </a:xfrm>
          <a:prstGeom prst="rect">
            <a:avLst/>
          </a:prstGeom>
        </p:spPr>
      </p:pic>
      <p:pic>
        <p:nvPicPr>
          <p:cNvPr id="36" name="Picture 35">
            <a:extLst>
              <a:ext uri="{FF2B5EF4-FFF2-40B4-BE49-F238E27FC236}">
                <a16:creationId xmlns:a16="http://schemas.microsoft.com/office/drawing/2014/main" id="{A369F1A3-782E-6F1A-A7BD-32F39A3DF83C}"/>
              </a:ext>
            </a:extLst>
          </p:cNvPr>
          <p:cNvPicPr>
            <a:picLocks noChangeAspect="1"/>
          </p:cNvPicPr>
          <p:nvPr/>
        </p:nvPicPr>
        <p:blipFill>
          <a:blip r:embed="rId34"/>
          <a:stretch>
            <a:fillRect/>
          </a:stretch>
        </p:blipFill>
        <p:spPr>
          <a:xfrm>
            <a:off x="4123766" y="4268724"/>
            <a:ext cx="3962400" cy="990600"/>
          </a:xfrm>
          <a:prstGeom prst="rect">
            <a:avLst/>
          </a:prstGeom>
        </p:spPr>
      </p:pic>
      <p:pic>
        <p:nvPicPr>
          <p:cNvPr id="38" name="Picture 37">
            <a:extLst>
              <a:ext uri="{FF2B5EF4-FFF2-40B4-BE49-F238E27FC236}">
                <a16:creationId xmlns:a16="http://schemas.microsoft.com/office/drawing/2014/main" id="{09999D38-267C-BC1E-AA88-91BBAD8C9219}"/>
              </a:ext>
            </a:extLst>
          </p:cNvPr>
          <p:cNvPicPr>
            <a:picLocks noChangeAspect="1"/>
          </p:cNvPicPr>
          <p:nvPr/>
        </p:nvPicPr>
        <p:blipFill>
          <a:blip r:embed="rId35"/>
          <a:stretch>
            <a:fillRect/>
          </a:stretch>
        </p:blipFill>
        <p:spPr>
          <a:xfrm>
            <a:off x="4108450" y="2997708"/>
            <a:ext cx="3975100" cy="990600"/>
          </a:xfrm>
          <a:prstGeom prst="rect">
            <a:avLst/>
          </a:prstGeom>
        </p:spPr>
      </p:pic>
      <p:pic>
        <p:nvPicPr>
          <p:cNvPr id="64" name="Picture 63">
            <a:extLst>
              <a:ext uri="{FF2B5EF4-FFF2-40B4-BE49-F238E27FC236}">
                <a16:creationId xmlns:a16="http://schemas.microsoft.com/office/drawing/2014/main" id="{E7070514-9F58-3F48-5A46-C6732E85B96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9129" t="13920" r="2220" b="35752"/>
          <a:stretch/>
        </p:blipFill>
        <p:spPr>
          <a:xfrm>
            <a:off x="10755936" y="5051623"/>
            <a:ext cx="1153450" cy="1016287"/>
          </a:xfrm>
          <a:prstGeom prst="rect">
            <a:avLst/>
          </a:prstGeom>
        </p:spPr>
      </p:pic>
      <p:pic>
        <p:nvPicPr>
          <p:cNvPr id="8" name="Picture 7">
            <a:extLst>
              <a:ext uri="{FF2B5EF4-FFF2-40B4-BE49-F238E27FC236}">
                <a16:creationId xmlns:a16="http://schemas.microsoft.com/office/drawing/2014/main" id="{FEF0A02F-2826-9E98-6183-71CE53E02B9B}"/>
              </a:ext>
            </a:extLst>
          </p:cNvPr>
          <p:cNvPicPr>
            <a:picLocks noChangeAspect="1"/>
          </p:cNvPicPr>
          <p:nvPr/>
        </p:nvPicPr>
        <p:blipFill>
          <a:blip r:embed="rId3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679619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people walking">
            <a:extLst>
              <a:ext uri="{FF2B5EF4-FFF2-40B4-BE49-F238E27FC236}">
                <a16:creationId xmlns:a16="http://schemas.microsoft.com/office/drawing/2014/main" id="{28C79F67-8E61-27C4-B6F1-DB4F327280B5}"/>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a:ext>
            </a:extLst>
          </a:blip>
          <a:srcRect t="1385"/>
          <a:stretch/>
        </p:blipFill>
        <p:spPr>
          <a:xfrm>
            <a:off x="269033" y="1540773"/>
            <a:ext cx="11653933" cy="504592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GREATER LINCOLNSHIRE SUMMARY</a:t>
            </a:r>
          </a:p>
        </p:txBody>
      </p:sp>
      <p:sp>
        <p:nvSpPr>
          <p:cNvPr id="2" name="TextBox 1">
            <a:extLst>
              <a:ext uri="{FF2B5EF4-FFF2-40B4-BE49-F238E27FC236}">
                <a16:creationId xmlns:a16="http://schemas.microsoft.com/office/drawing/2014/main" id="{16380C39-BE73-D3A9-59C7-A9CCB7AB5903}"/>
              </a:ext>
            </a:extLst>
          </p:cNvPr>
          <p:cNvSpPr txBox="1"/>
          <p:nvPr/>
        </p:nvSpPr>
        <p:spPr>
          <a:xfrm>
            <a:off x="273572" y="721162"/>
            <a:ext cx="3525162"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sp>
        <p:nvSpPr>
          <p:cNvPr id="10" name="TextBox 9">
            <a:extLst>
              <a:ext uri="{FF2B5EF4-FFF2-40B4-BE49-F238E27FC236}">
                <a16:creationId xmlns:a16="http://schemas.microsoft.com/office/drawing/2014/main" id="{683B4FAA-8374-D1F7-C49B-BA5E8BA2C7EB}"/>
              </a:ext>
            </a:extLst>
          </p:cNvPr>
          <p:cNvSpPr txBox="1"/>
          <p:nvPr/>
        </p:nvSpPr>
        <p:spPr>
          <a:xfrm>
            <a:off x="296722" y="1540773"/>
            <a:ext cx="3978400" cy="307777"/>
          </a:xfrm>
          <a:prstGeom prst="rect">
            <a:avLst/>
          </a:prstGeom>
          <a:noFill/>
        </p:spPr>
        <p:txBody>
          <a:bodyPr wrap="square" rtlCol="0">
            <a:spAutoFit/>
          </a:bodyPr>
          <a:lstStyle/>
          <a:p>
            <a:endParaRPr lang="en-US" sz="1400" dirty="0">
              <a:latin typeface="Arial Nova" panose="020B0504020202020204" pitchFamily="34" charset="0"/>
            </a:endParaRPr>
          </a:p>
        </p:txBody>
      </p:sp>
      <p:sp>
        <p:nvSpPr>
          <p:cNvPr id="3" name="TextBox 2">
            <a:extLst>
              <a:ext uri="{FF2B5EF4-FFF2-40B4-BE49-F238E27FC236}">
                <a16:creationId xmlns:a16="http://schemas.microsoft.com/office/drawing/2014/main" id="{CCB48C6D-842B-DF29-DCE8-ACD152798ECB}"/>
              </a:ext>
            </a:extLst>
          </p:cNvPr>
          <p:cNvSpPr txBox="1"/>
          <p:nvPr/>
        </p:nvSpPr>
        <p:spPr>
          <a:xfrm>
            <a:off x="265208" y="1528459"/>
            <a:ext cx="7792120" cy="5057667"/>
          </a:xfrm>
          <a:prstGeom prst="rect">
            <a:avLst/>
          </a:prstGeom>
          <a:noFill/>
        </p:spPr>
        <p:txBody>
          <a:bodyPr wrap="square" rtlCol="0">
            <a:spAutoFit/>
          </a:bodyPr>
          <a:lstStyle/>
          <a:p>
            <a:pPr marL="285750" indent="-285750">
              <a:lnSpc>
                <a:spcPct val="105000"/>
              </a:lnSpc>
              <a:spcAft>
                <a:spcPts val="300"/>
              </a:spcAft>
              <a:buFont typeface="Wingdings" pitchFamily="2" charset="2"/>
              <a:buChar char="§"/>
            </a:pPr>
            <a:r>
              <a:rPr lang="en-GB" sz="1400" dirty="0">
                <a:latin typeface="Arial Nova" panose="020B0504020202020204" pitchFamily="34" charset="0"/>
              </a:rPr>
              <a:t>The importance of skills development focused not only on younger people but also the existing workforce, including people 50 plus who remain important in a working-age population that is generally aging and also growing more slowly than across the UK – our future workforce is largely our current workforce.</a:t>
            </a:r>
          </a:p>
          <a:p>
            <a:pPr marL="285750" indent="-285750">
              <a:lnSpc>
                <a:spcPct val="105000"/>
              </a:lnSpc>
              <a:spcAft>
                <a:spcPts val="300"/>
              </a:spcAft>
              <a:buFont typeface="Wingdings" pitchFamily="2" charset="2"/>
              <a:buChar char="§"/>
            </a:pPr>
            <a:r>
              <a:rPr lang="en-GB" sz="1400" dirty="0">
                <a:latin typeface="Arial Nova" panose="020B0504020202020204" pitchFamily="34" charset="0"/>
              </a:rPr>
              <a:t>Opportunities to realise the potential of the generally temporary undergraduate resident population in the City of Lincoln for the benefit of the wider area in terms of a highly educated talent pool.</a:t>
            </a:r>
          </a:p>
          <a:p>
            <a:pPr marL="285750" indent="-285750">
              <a:lnSpc>
                <a:spcPct val="105000"/>
              </a:lnSpc>
              <a:spcAft>
                <a:spcPts val="300"/>
              </a:spcAft>
              <a:buFont typeface="Wingdings" pitchFamily="2" charset="2"/>
              <a:buChar char="§"/>
            </a:pPr>
            <a:r>
              <a:rPr lang="en-GB" sz="1400" dirty="0">
                <a:latin typeface="Arial Nova" panose="020B0504020202020204" pitchFamily="34" charset="0"/>
              </a:rPr>
              <a:t>The need to recognise the importance and potential of older workers in rural/coastal areas such as East and West Lindsey, where there are also significantly fewer young people.</a:t>
            </a:r>
          </a:p>
          <a:p>
            <a:pPr marL="285750" indent="-285750">
              <a:lnSpc>
                <a:spcPct val="105000"/>
              </a:lnSpc>
              <a:spcAft>
                <a:spcPts val="300"/>
              </a:spcAft>
              <a:buFont typeface="Wingdings" pitchFamily="2" charset="2"/>
              <a:buChar char="§"/>
            </a:pPr>
            <a:r>
              <a:rPr lang="en-GB" sz="1400" dirty="0">
                <a:latin typeface="Arial Nova" panose="020B0504020202020204" pitchFamily="34" charset="0"/>
              </a:rPr>
              <a:t>Migration patterns into Greater Lincolnshire from within the UK and overseas are relatively consistent across the area, with the exception of Lincoln and arguably Boston.</a:t>
            </a:r>
          </a:p>
          <a:p>
            <a:pPr marL="285750" indent="-285750">
              <a:lnSpc>
                <a:spcPct val="105000"/>
              </a:lnSpc>
              <a:spcAft>
                <a:spcPts val="300"/>
              </a:spcAft>
              <a:buFont typeface="Wingdings" pitchFamily="2" charset="2"/>
              <a:buChar char="§"/>
            </a:pPr>
            <a:r>
              <a:rPr lang="en-GB" sz="1400" dirty="0">
                <a:latin typeface="Arial Nova" panose="020B0504020202020204" pitchFamily="34" charset="0"/>
              </a:rPr>
              <a:t>The number of people for whom English is not their main language and who ‘cannot speak English well or at all’ continues to rise, with such residents again concentrated in urban areas such as Lincoln and Boston.</a:t>
            </a:r>
          </a:p>
          <a:p>
            <a:pPr marL="285750" indent="-285750">
              <a:lnSpc>
                <a:spcPct val="105000"/>
              </a:lnSpc>
              <a:spcAft>
                <a:spcPts val="300"/>
              </a:spcAft>
              <a:buFont typeface="Wingdings" pitchFamily="2" charset="2"/>
              <a:buChar char="§"/>
            </a:pPr>
            <a:r>
              <a:rPr lang="en-US" sz="1400" dirty="0">
                <a:latin typeface="Arial Nova" panose="020B0504020202020204" pitchFamily="34" charset="0"/>
              </a:rPr>
              <a:t>Qualification levels have improved over time across Greater Lincolnshire, with the proportion of the population with no qualifications or Levels 1 or 2 accreditation decreasing very positively. However, the performance gap with national figures at Level 4 and above qualifications has widened.</a:t>
            </a:r>
          </a:p>
          <a:p>
            <a:pPr marL="285750" indent="-285750">
              <a:lnSpc>
                <a:spcPct val="105000"/>
              </a:lnSpc>
              <a:spcAft>
                <a:spcPts val="300"/>
              </a:spcAft>
              <a:buFont typeface="Wingdings" pitchFamily="2" charset="2"/>
              <a:buChar char="§"/>
            </a:pPr>
            <a:r>
              <a:rPr lang="en-US" sz="1400" dirty="0">
                <a:latin typeface="Arial Nova" panose="020B0504020202020204" pitchFamily="34" charset="0"/>
              </a:rPr>
              <a:t>Across Greater Lincolnshire, only North Kesteven and Rutland are above the national average rank for resident qualification levels, with North East Lincolnshire, East Lindsey, South Holland, and Boston in the bottom 3% of local authorities. </a:t>
            </a:r>
          </a:p>
        </p:txBody>
      </p:sp>
      <p:sp>
        <p:nvSpPr>
          <p:cNvPr id="5" name="Rectangle 4">
            <a:extLst>
              <a:ext uri="{FF2B5EF4-FFF2-40B4-BE49-F238E27FC236}">
                <a16:creationId xmlns:a16="http://schemas.microsoft.com/office/drawing/2014/main" id="{8D0CCC99-3102-353D-CA13-FD4D21174E9C}"/>
              </a:ext>
            </a:extLst>
          </p:cNvPr>
          <p:cNvSpPr/>
          <p:nvPr/>
        </p:nvSpPr>
        <p:spPr>
          <a:xfrm>
            <a:off x="8088672"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pic>
        <p:nvPicPr>
          <p:cNvPr id="7" name="Picture 6">
            <a:extLst>
              <a:ext uri="{FF2B5EF4-FFF2-40B4-BE49-F238E27FC236}">
                <a16:creationId xmlns:a16="http://schemas.microsoft.com/office/drawing/2014/main" id="{CD90FA57-DCE8-AF58-E9A8-A01071157BCB}"/>
              </a:ext>
            </a:extLst>
          </p:cNvPr>
          <p:cNvPicPr>
            <a:picLocks noChangeAspect="1"/>
          </p:cNvPicPr>
          <p:nvPr/>
        </p:nvPicPr>
        <p:blipFill>
          <a:blip r:embed="rId4">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560904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A84C3C-3859-7505-10F5-A26D11F3BB42}"/>
              </a:ext>
            </a:extLst>
          </p:cNvPr>
          <p:cNvPicPr>
            <a:picLocks noChangeAspect="1"/>
          </p:cNvPicPr>
          <p:nvPr/>
        </p:nvPicPr>
        <p:blipFill>
          <a:blip r:embed="rId3"/>
          <a:stretch>
            <a:fillRect/>
          </a:stretch>
        </p:blipFill>
        <p:spPr>
          <a:xfrm>
            <a:off x="288686" y="1884845"/>
            <a:ext cx="7772400" cy="4853010"/>
          </a:xfrm>
          <a:prstGeom prst="rect">
            <a:avLst/>
          </a:prstGeom>
        </p:spPr>
      </p:pic>
      <p:pic>
        <p:nvPicPr>
          <p:cNvPr id="4" name="Picture 3" descr="Aerial view of people walking">
            <a:extLst>
              <a:ext uri="{FF2B5EF4-FFF2-40B4-BE49-F238E27FC236}">
                <a16:creationId xmlns:a16="http://schemas.microsoft.com/office/drawing/2014/main" id="{AE617B1D-05F8-F3DC-B45C-E08BA1090F11}"/>
              </a:ext>
            </a:extLst>
          </p:cNvPr>
          <p:cNvPicPr>
            <a:picLocks noChangeAspect="1"/>
          </p:cNvPicPr>
          <p:nvPr/>
        </p:nvPicPr>
        <p:blipFill rotWithShape="1">
          <a:blip r:embed="rId4" cstate="email">
            <a:alphaModFix amt="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8086762" y="1531993"/>
            <a:ext cx="3836204" cy="505470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E39C9D8D-E359-C6DA-5182-19756051840A}"/>
              </a:ext>
            </a:extLst>
          </p:cNvPr>
          <p:cNvSpPr/>
          <p:nvPr/>
        </p:nvSpPr>
        <p:spPr>
          <a:xfrm>
            <a:off x="8088672"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9" name="TextBox 8">
            <a:extLst>
              <a:ext uri="{FF2B5EF4-FFF2-40B4-BE49-F238E27FC236}">
                <a16:creationId xmlns:a16="http://schemas.microsoft.com/office/drawing/2014/main" id="{BEE4AF73-CEBA-5E6A-9CFA-88A6B6252E1C}"/>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POPULATION</a:t>
            </a:r>
          </a:p>
        </p:txBody>
      </p:sp>
      <p:sp>
        <p:nvSpPr>
          <p:cNvPr id="2" name="TextBox 1">
            <a:extLst>
              <a:ext uri="{FF2B5EF4-FFF2-40B4-BE49-F238E27FC236}">
                <a16:creationId xmlns:a16="http://schemas.microsoft.com/office/drawing/2014/main" id="{AD009591-C06B-79D7-1839-1053ECB2E3E9}"/>
              </a:ext>
            </a:extLst>
          </p:cNvPr>
          <p:cNvSpPr txBox="1"/>
          <p:nvPr/>
        </p:nvSpPr>
        <p:spPr>
          <a:xfrm>
            <a:off x="8189111" y="6245612"/>
            <a:ext cx="3615234" cy="276999"/>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2021 Census, Office for National Statistics</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3" name="TextBox 2">
            <a:extLst>
              <a:ext uri="{FF2B5EF4-FFF2-40B4-BE49-F238E27FC236}">
                <a16:creationId xmlns:a16="http://schemas.microsoft.com/office/drawing/2014/main" id="{2B1B35AF-91F4-5EB8-DD85-217BADB424E7}"/>
              </a:ext>
            </a:extLst>
          </p:cNvPr>
          <p:cNvSpPr txBox="1"/>
          <p:nvPr/>
        </p:nvSpPr>
        <p:spPr>
          <a:xfrm>
            <a:off x="8084852" y="1941428"/>
            <a:ext cx="3836204" cy="3340979"/>
          </a:xfrm>
          <a:prstGeom prst="rect">
            <a:avLst/>
          </a:prstGeom>
          <a:noFill/>
          <a:ln>
            <a:noFill/>
          </a:ln>
        </p:spPr>
        <p:txBody>
          <a:bodyPr wrap="square" rtlCol="0">
            <a:spAutoFit/>
          </a:bodyPr>
          <a:lstStyle/>
          <a:p>
            <a:pPr lvl="0" defTabSz="457200">
              <a:lnSpc>
                <a:spcPct val="114000"/>
              </a:lnSpc>
              <a:spcAft>
                <a:spcPts val="600"/>
              </a:spcAft>
              <a:defRPr/>
            </a:pPr>
            <a:r>
              <a:rPr lang="en-US" altLang="en-US" sz="1400" dirty="0">
                <a:solidFill>
                  <a:schemeClr val="bg1"/>
                </a:solidFill>
                <a:latin typeface="Arial Nova" panose="020B0504020202020204" pitchFamily="34" charset="0"/>
              </a:rPr>
              <a:t>Greater Lincolnshire generally has an older working-age population than national averages and fewer young people proportionally, with similar trends across the four unitary or higher tier authorities.</a:t>
            </a:r>
          </a:p>
          <a:p>
            <a:pPr lvl="0" defTabSz="457200">
              <a:lnSpc>
                <a:spcPct val="114000"/>
              </a:lnSpc>
              <a:spcAft>
                <a:spcPts val="600"/>
              </a:spcAft>
              <a:defRPr/>
            </a:pPr>
            <a:r>
              <a:rPr lang="en-US" altLang="en-US" sz="1400" dirty="0">
                <a:solidFill>
                  <a:schemeClr val="bg1"/>
                </a:solidFill>
                <a:latin typeface="Arial Nova" panose="020B0504020202020204" pitchFamily="34" charset="0"/>
              </a:rPr>
              <a:t>More locally, large differences exist across Lincolnshire – for example, the City of Lincoln has more than double the proportion of people between 18 and 24 – probably due to the concentration of higher education students in Lincoln. Yet both East Lindsey and West Lindsey include a significantly larger proportion of working-age people over 50. </a:t>
            </a:r>
          </a:p>
        </p:txBody>
      </p:sp>
      <p:sp>
        <p:nvSpPr>
          <p:cNvPr id="11" name="TextBox 10">
            <a:extLst>
              <a:ext uri="{FF2B5EF4-FFF2-40B4-BE49-F238E27FC236}">
                <a16:creationId xmlns:a16="http://schemas.microsoft.com/office/drawing/2014/main" id="{74FDC1C6-CA49-07B6-44A7-C3706FAF28B2}"/>
              </a:ext>
            </a:extLst>
          </p:cNvPr>
          <p:cNvSpPr txBox="1"/>
          <p:nvPr/>
        </p:nvSpPr>
        <p:spPr>
          <a:xfrm>
            <a:off x="1636932" y="1602874"/>
            <a:ext cx="4369904" cy="338554"/>
          </a:xfrm>
          <a:prstGeom prst="rect">
            <a:avLst/>
          </a:prstGeom>
          <a:noFill/>
        </p:spPr>
        <p:txBody>
          <a:bodyPr wrap="square" rtlCol="0">
            <a:spAutoFit/>
          </a:bodyPr>
          <a:lstStyle/>
          <a:p>
            <a:pPr algn="ctr"/>
            <a:r>
              <a:rPr lang="en-US" sz="1600" dirty="0">
                <a:latin typeface="Arial Nova" panose="020B0504020202020204" pitchFamily="34" charset="0"/>
              </a:rPr>
              <a:t>Population by Age Group, 2021 </a:t>
            </a:r>
          </a:p>
        </p:txBody>
      </p:sp>
      <p:sp>
        <p:nvSpPr>
          <p:cNvPr id="5" name="TextBox 4">
            <a:extLst>
              <a:ext uri="{FF2B5EF4-FFF2-40B4-BE49-F238E27FC236}">
                <a16:creationId xmlns:a16="http://schemas.microsoft.com/office/drawing/2014/main" id="{0D438592-F59C-7B36-70E9-9DAE180DF6E2}"/>
              </a:ext>
            </a:extLst>
          </p:cNvPr>
          <p:cNvSpPr txBox="1"/>
          <p:nvPr/>
        </p:nvSpPr>
        <p:spPr>
          <a:xfrm>
            <a:off x="273572" y="721162"/>
            <a:ext cx="3525162"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pic>
        <p:nvPicPr>
          <p:cNvPr id="7" name="Picture 6">
            <a:extLst>
              <a:ext uri="{FF2B5EF4-FFF2-40B4-BE49-F238E27FC236}">
                <a16:creationId xmlns:a16="http://schemas.microsoft.com/office/drawing/2014/main" id="{A17E950B-D344-8BE1-9341-00439EDA74A6}"/>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18688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people walking">
            <a:extLst>
              <a:ext uri="{FF2B5EF4-FFF2-40B4-BE49-F238E27FC236}">
                <a16:creationId xmlns:a16="http://schemas.microsoft.com/office/drawing/2014/main" id="{AE617B1D-05F8-F3DC-B45C-E08BA1090F11}"/>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6762" y="1531993"/>
            <a:ext cx="3836204" cy="505470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E39C9D8D-E359-C6DA-5182-19756051840A}"/>
              </a:ext>
            </a:extLst>
          </p:cNvPr>
          <p:cNvSpPr/>
          <p:nvPr/>
        </p:nvSpPr>
        <p:spPr>
          <a:xfrm>
            <a:off x="8088672"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EE4AF73-CEBA-5E6A-9CFA-88A6B6252E1C}"/>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AVERAGE AGE</a:t>
            </a:r>
          </a:p>
        </p:txBody>
      </p:sp>
      <p:sp>
        <p:nvSpPr>
          <p:cNvPr id="2" name="TextBox 1">
            <a:extLst>
              <a:ext uri="{FF2B5EF4-FFF2-40B4-BE49-F238E27FC236}">
                <a16:creationId xmlns:a16="http://schemas.microsoft.com/office/drawing/2014/main" id="{AD009591-C06B-79D7-1839-1053ECB2E3E9}"/>
              </a:ext>
            </a:extLst>
          </p:cNvPr>
          <p:cNvSpPr txBox="1"/>
          <p:nvPr/>
        </p:nvSpPr>
        <p:spPr>
          <a:xfrm>
            <a:off x="8108002" y="6106574"/>
            <a:ext cx="3615234" cy="461665"/>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2011 and 2021 Censuses, Office for National Statistics</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3" name="TextBox 2">
            <a:extLst>
              <a:ext uri="{FF2B5EF4-FFF2-40B4-BE49-F238E27FC236}">
                <a16:creationId xmlns:a16="http://schemas.microsoft.com/office/drawing/2014/main" id="{2B1B35AF-91F4-5EB8-DD85-217BADB424E7}"/>
              </a:ext>
            </a:extLst>
          </p:cNvPr>
          <p:cNvSpPr txBox="1"/>
          <p:nvPr/>
        </p:nvSpPr>
        <p:spPr>
          <a:xfrm>
            <a:off x="8094416" y="2848630"/>
            <a:ext cx="3725719" cy="1544975"/>
          </a:xfrm>
          <a:prstGeom prst="rect">
            <a:avLst/>
          </a:prstGeom>
          <a:noFill/>
          <a:ln>
            <a:noFill/>
          </a:ln>
        </p:spPr>
        <p:txBody>
          <a:bodyPr wrap="square" rtlCol="0">
            <a:spAutoFit/>
          </a:bodyPr>
          <a:lstStyle/>
          <a:p>
            <a:pPr>
              <a:lnSpc>
                <a:spcPct val="114000"/>
              </a:lnSpc>
              <a:defRPr/>
            </a:pPr>
            <a:r>
              <a:rPr lang="en-US" altLang="en-US" sz="1400" dirty="0">
                <a:solidFill>
                  <a:schemeClr val="bg1"/>
                </a:solidFill>
                <a:latin typeface="Arial Nova" panose="020B0504020202020204" pitchFamily="34" charset="0"/>
              </a:rPr>
              <a:t>Other than Lincoln, each learning community across Greater Lincolnshire shows an increased average age between 2011 and 2021. The largest increase is in East Lindsey, where the average age is seven years older than the England average.</a:t>
            </a:r>
          </a:p>
        </p:txBody>
      </p:sp>
      <p:pic>
        <p:nvPicPr>
          <p:cNvPr id="10" name="Picture 9">
            <a:extLst>
              <a:ext uri="{FF2B5EF4-FFF2-40B4-BE49-F238E27FC236}">
                <a16:creationId xmlns:a16="http://schemas.microsoft.com/office/drawing/2014/main" id="{1B7A2DFB-DDE7-97D8-B194-0CBB36F171E3}"/>
              </a:ext>
            </a:extLst>
          </p:cNvPr>
          <p:cNvPicPr>
            <a:picLocks noChangeAspect="1"/>
          </p:cNvPicPr>
          <p:nvPr/>
        </p:nvPicPr>
        <p:blipFill>
          <a:blip r:embed="rId5"/>
          <a:stretch>
            <a:fillRect/>
          </a:stretch>
        </p:blipFill>
        <p:spPr>
          <a:xfrm>
            <a:off x="267124" y="1573662"/>
            <a:ext cx="6896100" cy="5143500"/>
          </a:xfrm>
          <a:prstGeom prst="rect">
            <a:avLst/>
          </a:prstGeom>
        </p:spPr>
      </p:pic>
      <p:sp>
        <p:nvSpPr>
          <p:cNvPr id="11" name="TextBox 10">
            <a:extLst>
              <a:ext uri="{FF2B5EF4-FFF2-40B4-BE49-F238E27FC236}">
                <a16:creationId xmlns:a16="http://schemas.microsoft.com/office/drawing/2014/main" id="{74FDC1C6-CA49-07B6-44A7-C3706FAF28B2}"/>
              </a:ext>
            </a:extLst>
          </p:cNvPr>
          <p:cNvSpPr txBox="1"/>
          <p:nvPr/>
        </p:nvSpPr>
        <p:spPr>
          <a:xfrm>
            <a:off x="6021419" y="1955234"/>
            <a:ext cx="1758927" cy="830997"/>
          </a:xfrm>
          <a:prstGeom prst="rect">
            <a:avLst/>
          </a:prstGeom>
          <a:noFill/>
        </p:spPr>
        <p:txBody>
          <a:bodyPr wrap="square" rtlCol="0">
            <a:spAutoFit/>
          </a:bodyPr>
          <a:lstStyle/>
          <a:p>
            <a:pPr algn="ctr"/>
            <a:r>
              <a:rPr lang="en-US" sz="1600" dirty="0">
                <a:latin typeface="Arial Nova" panose="020B0504020202020204" pitchFamily="34" charset="0"/>
              </a:rPr>
              <a:t>Average Age in Years, 2011 and 2021</a:t>
            </a:r>
          </a:p>
        </p:txBody>
      </p:sp>
      <p:sp>
        <p:nvSpPr>
          <p:cNvPr id="5" name="TextBox 4">
            <a:extLst>
              <a:ext uri="{FF2B5EF4-FFF2-40B4-BE49-F238E27FC236}">
                <a16:creationId xmlns:a16="http://schemas.microsoft.com/office/drawing/2014/main" id="{66CED21F-B9C0-8EB3-4438-236A201BB5DB}"/>
              </a:ext>
            </a:extLst>
          </p:cNvPr>
          <p:cNvSpPr txBox="1"/>
          <p:nvPr/>
        </p:nvSpPr>
        <p:spPr>
          <a:xfrm>
            <a:off x="273572" y="721162"/>
            <a:ext cx="3525162"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pic>
        <p:nvPicPr>
          <p:cNvPr id="7" name="Picture 6">
            <a:extLst>
              <a:ext uri="{FF2B5EF4-FFF2-40B4-BE49-F238E27FC236}">
                <a16:creationId xmlns:a16="http://schemas.microsoft.com/office/drawing/2014/main" id="{7170A24C-776F-BE86-917E-FCEFF858038C}"/>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320946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people walking">
            <a:extLst>
              <a:ext uri="{FF2B5EF4-FFF2-40B4-BE49-F238E27FC236}">
                <a16:creationId xmlns:a16="http://schemas.microsoft.com/office/drawing/2014/main" id="{AE617B1D-05F8-F3DC-B45C-E08BA1090F11}"/>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6762" y="1531993"/>
            <a:ext cx="3836204" cy="505470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E39C9D8D-E359-C6DA-5182-19756051840A}"/>
              </a:ext>
            </a:extLst>
          </p:cNvPr>
          <p:cNvSpPr/>
          <p:nvPr/>
        </p:nvSpPr>
        <p:spPr>
          <a:xfrm>
            <a:off x="8088672"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EE4AF73-CEBA-5E6A-9CFA-88A6B6252E1C}"/>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POPULATION CHANGE</a:t>
            </a:r>
          </a:p>
        </p:txBody>
      </p:sp>
      <p:sp>
        <p:nvSpPr>
          <p:cNvPr id="12" name="TextBox 11">
            <a:extLst>
              <a:ext uri="{FF2B5EF4-FFF2-40B4-BE49-F238E27FC236}">
                <a16:creationId xmlns:a16="http://schemas.microsoft.com/office/drawing/2014/main" id="{379B02A4-3B4B-DBEE-5ED5-75223A127815}"/>
              </a:ext>
            </a:extLst>
          </p:cNvPr>
          <p:cNvSpPr txBox="1"/>
          <p:nvPr/>
        </p:nvSpPr>
        <p:spPr>
          <a:xfrm>
            <a:off x="1216980" y="1536677"/>
            <a:ext cx="3138564" cy="584775"/>
          </a:xfrm>
          <a:prstGeom prst="rect">
            <a:avLst/>
          </a:prstGeom>
          <a:noFill/>
        </p:spPr>
        <p:txBody>
          <a:bodyPr wrap="square" rtlCol="0">
            <a:spAutoFit/>
          </a:bodyPr>
          <a:lstStyle/>
          <a:p>
            <a:pPr algn="ctr"/>
            <a:r>
              <a:rPr lang="en-US" sz="1600" dirty="0">
                <a:latin typeface="Arial Nova" panose="020B0504020202020204" pitchFamily="34" charset="0"/>
              </a:rPr>
              <a:t>Change in Population aged 0-17, 2011-2021 </a:t>
            </a:r>
          </a:p>
        </p:txBody>
      </p:sp>
      <p:pic>
        <p:nvPicPr>
          <p:cNvPr id="13" name="Picture 12">
            <a:extLst>
              <a:ext uri="{FF2B5EF4-FFF2-40B4-BE49-F238E27FC236}">
                <a16:creationId xmlns:a16="http://schemas.microsoft.com/office/drawing/2014/main" id="{9038DFDE-AA14-F253-9A6F-FF4BF28EA7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8881"/>
          <a:stretch/>
        </p:blipFill>
        <p:spPr>
          <a:xfrm>
            <a:off x="339401" y="2041075"/>
            <a:ext cx="1697194" cy="4686300"/>
          </a:xfrm>
          <a:prstGeom prst="rect">
            <a:avLst/>
          </a:prstGeom>
        </p:spPr>
      </p:pic>
      <p:pic>
        <p:nvPicPr>
          <p:cNvPr id="14" name="Picture 13">
            <a:extLst>
              <a:ext uri="{FF2B5EF4-FFF2-40B4-BE49-F238E27FC236}">
                <a16:creationId xmlns:a16="http://schemas.microsoft.com/office/drawing/2014/main" id="{84669842-188C-DE64-139F-A0B3AE11DFF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8637"/>
          <a:stretch/>
        </p:blipFill>
        <p:spPr>
          <a:xfrm>
            <a:off x="4772840" y="2041075"/>
            <a:ext cx="2813314" cy="4686300"/>
          </a:xfrm>
          <a:prstGeom prst="rect">
            <a:avLst/>
          </a:prstGeom>
        </p:spPr>
      </p:pic>
      <p:pic>
        <p:nvPicPr>
          <p:cNvPr id="19" name="Picture 18">
            <a:extLst>
              <a:ext uri="{FF2B5EF4-FFF2-40B4-BE49-F238E27FC236}">
                <a16:creationId xmlns:a16="http://schemas.microsoft.com/office/drawing/2014/main" id="{E3FC13B2-A9E3-F779-8D9D-1D1A09B9AB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0670"/>
          <a:stretch/>
        </p:blipFill>
        <p:spPr>
          <a:xfrm>
            <a:off x="2156991" y="2041075"/>
            <a:ext cx="2448857" cy="4686300"/>
          </a:xfrm>
          <a:prstGeom prst="rect">
            <a:avLst/>
          </a:prstGeom>
        </p:spPr>
      </p:pic>
      <p:sp>
        <p:nvSpPr>
          <p:cNvPr id="20" name="TextBox 19">
            <a:extLst>
              <a:ext uri="{FF2B5EF4-FFF2-40B4-BE49-F238E27FC236}">
                <a16:creationId xmlns:a16="http://schemas.microsoft.com/office/drawing/2014/main" id="{B2D60881-AF9F-99F5-6975-D2EECF6E3EBE}"/>
              </a:ext>
            </a:extLst>
          </p:cNvPr>
          <p:cNvSpPr txBox="1"/>
          <p:nvPr/>
        </p:nvSpPr>
        <p:spPr>
          <a:xfrm>
            <a:off x="4522536" y="1536677"/>
            <a:ext cx="3313922" cy="584775"/>
          </a:xfrm>
          <a:prstGeom prst="rect">
            <a:avLst/>
          </a:prstGeom>
          <a:noFill/>
        </p:spPr>
        <p:txBody>
          <a:bodyPr wrap="square" rtlCol="0">
            <a:spAutoFit/>
          </a:bodyPr>
          <a:lstStyle/>
          <a:p>
            <a:pPr algn="ctr"/>
            <a:r>
              <a:rPr lang="en-US" sz="1600" dirty="0">
                <a:latin typeface="Arial Nova" panose="020B0504020202020204" pitchFamily="34" charset="0"/>
              </a:rPr>
              <a:t>Change in Population aged 18-66, 2011-2021 </a:t>
            </a:r>
          </a:p>
        </p:txBody>
      </p:sp>
      <p:sp>
        <p:nvSpPr>
          <p:cNvPr id="21" name="TextBox 20">
            <a:extLst>
              <a:ext uri="{FF2B5EF4-FFF2-40B4-BE49-F238E27FC236}">
                <a16:creationId xmlns:a16="http://schemas.microsoft.com/office/drawing/2014/main" id="{FFF6A8AA-67C6-390C-D26F-CADFCA8CF97E}"/>
              </a:ext>
            </a:extLst>
          </p:cNvPr>
          <p:cNvSpPr txBox="1"/>
          <p:nvPr/>
        </p:nvSpPr>
        <p:spPr>
          <a:xfrm>
            <a:off x="8106561" y="6125033"/>
            <a:ext cx="3615234" cy="461665"/>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2011 and 2021 Censuses, Office for National Statistics</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22" name="TextBox 21">
            <a:extLst>
              <a:ext uri="{FF2B5EF4-FFF2-40B4-BE49-F238E27FC236}">
                <a16:creationId xmlns:a16="http://schemas.microsoft.com/office/drawing/2014/main" id="{0158E371-61B2-17E7-B15B-D60F8B234DB2}"/>
              </a:ext>
            </a:extLst>
          </p:cNvPr>
          <p:cNvSpPr txBox="1"/>
          <p:nvPr/>
        </p:nvSpPr>
        <p:spPr>
          <a:xfrm>
            <a:off x="8096427" y="1912444"/>
            <a:ext cx="3836203" cy="3832139"/>
          </a:xfrm>
          <a:prstGeom prst="rect">
            <a:avLst/>
          </a:prstGeom>
          <a:noFill/>
          <a:ln>
            <a:noFill/>
          </a:ln>
        </p:spPr>
        <p:txBody>
          <a:bodyPr wrap="square" rtlCol="0">
            <a:spAutoFit/>
          </a:bodyPr>
          <a:lstStyle/>
          <a:p>
            <a:pPr lvl="0">
              <a:lnSpc>
                <a:spcPct val="114000"/>
              </a:lnSpc>
              <a:spcAft>
                <a:spcPts val="600"/>
              </a:spcAft>
              <a:defRPr/>
            </a:pPr>
            <a:r>
              <a:rPr lang="en-US" altLang="en-US" sz="1400" dirty="0">
                <a:solidFill>
                  <a:schemeClr val="bg1"/>
                </a:solidFill>
                <a:latin typeface="Arial Nova" panose="020B0504020202020204" pitchFamily="34" charset="0"/>
              </a:rPr>
              <a:t>The population of young and working-age people in Greater Lincolnshire is increasing significantly slower than national trends, with the working-age populations of North East Lincolnshire, North Lincolnshire, and East Lindsey reducing quite significantly. The backdrop of local skills shortages will tighten these local labour markets even further.</a:t>
            </a:r>
          </a:p>
          <a:p>
            <a:pPr lvl="0">
              <a:lnSpc>
                <a:spcPct val="114000"/>
              </a:lnSpc>
              <a:spcAft>
                <a:spcPts val="600"/>
              </a:spcAft>
              <a:defRPr/>
            </a:pPr>
            <a:r>
              <a:rPr lang="en-US" altLang="en-US" sz="1400" dirty="0">
                <a:solidFill>
                  <a:schemeClr val="bg1"/>
                </a:solidFill>
                <a:latin typeface="Arial Nova" panose="020B0504020202020204" pitchFamily="34" charset="0"/>
              </a:rPr>
              <a:t>More positively, from a talent pool perspective, the number of young people under 17 is increasing at a higher rate than nationally in Boston, Lincoln, and South Holland. Net decreases however are reported in North and North East Lincolnshire, Rutland, and East Lindsey.</a:t>
            </a:r>
          </a:p>
        </p:txBody>
      </p:sp>
      <p:sp>
        <p:nvSpPr>
          <p:cNvPr id="2" name="TextBox 1">
            <a:extLst>
              <a:ext uri="{FF2B5EF4-FFF2-40B4-BE49-F238E27FC236}">
                <a16:creationId xmlns:a16="http://schemas.microsoft.com/office/drawing/2014/main" id="{F7E86EA3-69B9-6A3D-A42B-0F3AA1F51F84}"/>
              </a:ext>
            </a:extLst>
          </p:cNvPr>
          <p:cNvSpPr txBox="1"/>
          <p:nvPr/>
        </p:nvSpPr>
        <p:spPr>
          <a:xfrm>
            <a:off x="273572" y="721162"/>
            <a:ext cx="3525162"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pic>
        <p:nvPicPr>
          <p:cNvPr id="3" name="Picture 2">
            <a:extLst>
              <a:ext uri="{FF2B5EF4-FFF2-40B4-BE49-F238E27FC236}">
                <a16:creationId xmlns:a16="http://schemas.microsoft.com/office/drawing/2014/main" id="{5DA1FF45-ED71-E80C-E444-163C566EEE92}"/>
              </a:ext>
            </a:extLst>
          </p:cNvPr>
          <p:cNvPicPr>
            <a:picLocks noChangeAspect="1"/>
          </p:cNvPicPr>
          <p:nvPr/>
        </p:nvPicPr>
        <p:blipFill>
          <a:blip r:embed="rId7">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06360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people walking">
            <a:extLst>
              <a:ext uri="{FF2B5EF4-FFF2-40B4-BE49-F238E27FC236}">
                <a16:creationId xmlns:a16="http://schemas.microsoft.com/office/drawing/2014/main" id="{AE617B1D-05F8-F3DC-B45C-E08BA1090F11}"/>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6762" y="1531993"/>
            <a:ext cx="3836204" cy="505470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E39C9D8D-E359-C6DA-5182-19756051840A}"/>
              </a:ext>
            </a:extLst>
          </p:cNvPr>
          <p:cNvSpPr/>
          <p:nvPr/>
        </p:nvSpPr>
        <p:spPr>
          <a:xfrm>
            <a:off x="8088672"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EE4AF73-CEBA-5E6A-9CFA-88A6B6252E1C}"/>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POPULATION CHURN</a:t>
            </a:r>
          </a:p>
        </p:txBody>
      </p:sp>
      <p:sp>
        <p:nvSpPr>
          <p:cNvPr id="3" name="TextBox 2">
            <a:extLst>
              <a:ext uri="{FF2B5EF4-FFF2-40B4-BE49-F238E27FC236}">
                <a16:creationId xmlns:a16="http://schemas.microsoft.com/office/drawing/2014/main" id="{3CE019CF-7B31-D20F-DDCC-2AB4A73500D2}"/>
              </a:ext>
            </a:extLst>
          </p:cNvPr>
          <p:cNvSpPr txBox="1"/>
          <p:nvPr/>
        </p:nvSpPr>
        <p:spPr>
          <a:xfrm>
            <a:off x="8094416" y="6313207"/>
            <a:ext cx="3615234" cy="276999"/>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2021 Census, Office for National Statistics</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5" name="TextBox 4">
            <a:extLst>
              <a:ext uri="{FF2B5EF4-FFF2-40B4-BE49-F238E27FC236}">
                <a16:creationId xmlns:a16="http://schemas.microsoft.com/office/drawing/2014/main" id="{E0C208BC-FDB1-8299-ECE2-A654AB3B08E1}"/>
              </a:ext>
            </a:extLst>
          </p:cNvPr>
          <p:cNvSpPr txBox="1"/>
          <p:nvPr/>
        </p:nvSpPr>
        <p:spPr>
          <a:xfrm>
            <a:off x="8094416" y="1541081"/>
            <a:ext cx="3828550" cy="3192925"/>
          </a:xfrm>
          <a:prstGeom prst="rect">
            <a:avLst/>
          </a:prstGeom>
          <a:noFill/>
          <a:ln>
            <a:noFill/>
          </a:ln>
        </p:spPr>
        <p:txBody>
          <a:bodyPr wrap="square" rtlCol="0">
            <a:spAutoFit/>
          </a:bodyPr>
          <a:lstStyle/>
          <a:p>
            <a:pPr>
              <a:lnSpc>
                <a:spcPct val="110000"/>
              </a:lnSpc>
              <a:spcAft>
                <a:spcPts val="300"/>
              </a:spcAft>
              <a:defRPr/>
            </a:pPr>
            <a:r>
              <a:rPr lang="en-US" altLang="en-US" sz="1400" dirty="0">
                <a:solidFill>
                  <a:schemeClr val="bg1"/>
                </a:solidFill>
                <a:latin typeface="Arial Nova" panose="020B0504020202020204" pitchFamily="34" charset="0"/>
              </a:rPr>
              <a:t>‘Within-UK migration’ is consistent at c9%, although Lincoln experiences significantly more ‘inward migration’ at 15%, presumably connected to inward-bound University students.</a:t>
            </a:r>
          </a:p>
          <a:p>
            <a:pPr>
              <a:lnSpc>
                <a:spcPct val="110000"/>
              </a:lnSpc>
              <a:spcAft>
                <a:spcPts val="300"/>
              </a:spcAft>
              <a:defRPr/>
            </a:pPr>
            <a:r>
              <a:rPr lang="en-US" altLang="en-US" sz="1400" dirty="0">
                <a:solidFill>
                  <a:schemeClr val="bg1"/>
                </a:solidFill>
                <a:latin typeface="Arial Nova" panose="020B0504020202020204" pitchFamily="34" charset="0"/>
              </a:rPr>
              <a:t>From overseas, more than 6,400 people moved into Greater Lincolnshire over12 months, with more than 25% of those settled in Lincoln, perhaps again demonstrating a population of significant churn connected to HE students. Boston is the only other area with a greater than 1% inward migration from outside the UK.</a:t>
            </a:r>
          </a:p>
        </p:txBody>
      </p:sp>
      <p:pic>
        <p:nvPicPr>
          <p:cNvPr id="11" name="Picture 10">
            <a:extLst>
              <a:ext uri="{FF2B5EF4-FFF2-40B4-BE49-F238E27FC236}">
                <a16:creationId xmlns:a16="http://schemas.microsoft.com/office/drawing/2014/main" id="{D3C3375B-D80C-7E09-7144-6275C8A18D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831"/>
          <a:stretch/>
        </p:blipFill>
        <p:spPr>
          <a:xfrm>
            <a:off x="267124" y="2351207"/>
            <a:ext cx="4584700" cy="4506793"/>
          </a:xfrm>
          <a:prstGeom prst="rect">
            <a:avLst/>
          </a:prstGeom>
        </p:spPr>
      </p:pic>
      <p:pic>
        <p:nvPicPr>
          <p:cNvPr id="12" name="Picture 11">
            <a:extLst>
              <a:ext uri="{FF2B5EF4-FFF2-40B4-BE49-F238E27FC236}">
                <a16:creationId xmlns:a16="http://schemas.microsoft.com/office/drawing/2014/main" id="{80EAB17A-D8E8-98C9-77A0-C3DABDD5B8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985" t="3831"/>
          <a:stretch/>
        </p:blipFill>
        <p:spPr>
          <a:xfrm>
            <a:off x="5142879" y="2351206"/>
            <a:ext cx="2835310" cy="4506794"/>
          </a:xfrm>
          <a:prstGeom prst="rect">
            <a:avLst/>
          </a:prstGeom>
        </p:spPr>
      </p:pic>
      <p:sp>
        <p:nvSpPr>
          <p:cNvPr id="13" name="TextBox 12">
            <a:extLst>
              <a:ext uri="{FF2B5EF4-FFF2-40B4-BE49-F238E27FC236}">
                <a16:creationId xmlns:a16="http://schemas.microsoft.com/office/drawing/2014/main" id="{C317B27C-2EF1-C4BB-0634-29BF0A578ECE}"/>
              </a:ext>
            </a:extLst>
          </p:cNvPr>
          <p:cNvSpPr txBox="1"/>
          <p:nvPr/>
        </p:nvSpPr>
        <p:spPr>
          <a:xfrm>
            <a:off x="528337" y="1472677"/>
            <a:ext cx="3634844" cy="830997"/>
          </a:xfrm>
          <a:prstGeom prst="rect">
            <a:avLst/>
          </a:prstGeom>
          <a:noFill/>
        </p:spPr>
        <p:txBody>
          <a:bodyPr wrap="square" rtlCol="0">
            <a:spAutoFit/>
          </a:bodyPr>
          <a:lstStyle/>
          <a:p>
            <a:pPr algn="ctr"/>
            <a:r>
              <a:rPr lang="en-US" sz="1600" dirty="0">
                <a:latin typeface="Arial Nova" panose="020B0504020202020204" pitchFamily="34" charset="0"/>
              </a:rPr>
              <a:t>Number of Residents Whose Address one year ago was elsewhere in the UK (As a % of Resident Population), 2021</a:t>
            </a:r>
          </a:p>
        </p:txBody>
      </p:sp>
      <p:sp>
        <p:nvSpPr>
          <p:cNvPr id="14" name="TextBox 13">
            <a:extLst>
              <a:ext uri="{FF2B5EF4-FFF2-40B4-BE49-F238E27FC236}">
                <a16:creationId xmlns:a16="http://schemas.microsoft.com/office/drawing/2014/main" id="{80616250-E711-AC84-D258-6F51C05A1F5B}"/>
              </a:ext>
            </a:extLst>
          </p:cNvPr>
          <p:cNvSpPr txBox="1"/>
          <p:nvPr/>
        </p:nvSpPr>
        <p:spPr>
          <a:xfrm>
            <a:off x="4422483" y="1459731"/>
            <a:ext cx="3634844" cy="830997"/>
          </a:xfrm>
          <a:prstGeom prst="rect">
            <a:avLst/>
          </a:prstGeom>
          <a:noFill/>
        </p:spPr>
        <p:txBody>
          <a:bodyPr wrap="square" rtlCol="0">
            <a:spAutoFit/>
          </a:bodyPr>
          <a:lstStyle/>
          <a:p>
            <a:pPr algn="ctr"/>
            <a:r>
              <a:rPr lang="en-US" sz="1600" dirty="0">
                <a:latin typeface="Arial Nova" panose="020B0504020202020204" pitchFamily="34" charset="0"/>
              </a:rPr>
              <a:t>Number of Residents Whose Address one year ago was outside the UK (As a % of Resident Population), 2021</a:t>
            </a:r>
          </a:p>
        </p:txBody>
      </p:sp>
      <p:sp>
        <p:nvSpPr>
          <p:cNvPr id="19" name="TextBox 18">
            <a:extLst>
              <a:ext uri="{FF2B5EF4-FFF2-40B4-BE49-F238E27FC236}">
                <a16:creationId xmlns:a16="http://schemas.microsoft.com/office/drawing/2014/main" id="{30E74A5A-DEF6-41F1-CE8F-308DF6734932}"/>
              </a:ext>
            </a:extLst>
          </p:cNvPr>
          <p:cNvSpPr txBox="1"/>
          <p:nvPr/>
        </p:nvSpPr>
        <p:spPr>
          <a:xfrm>
            <a:off x="1997485" y="2309901"/>
            <a:ext cx="1175468" cy="276999"/>
          </a:xfrm>
          <a:prstGeom prst="rect">
            <a:avLst/>
          </a:prstGeom>
          <a:noFill/>
        </p:spPr>
        <p:txBody>
          <a:bodyPr wrap="square" rtlCol="0">
            <a:spAutoFit/>
          </a:bodyPr>
          <a:lstStyle/>
          <a:p>
            <a:pPr algn="ctr"/>
            <a:r>
              <a:rPr lang="en-US" sz="1200" dirty="0">
                <a:solidFill>
                  <a:schemeClr val="bg2">
                    <a:lumMod val="25000"/>
                  </a:schemeClr>
                </a:solidFill>
                <a:latin typeface="Arial Nova" panose="020B0504020202020204" pitchFamily="34" charset="0"/>
              </a:rPr>
              <a:t>105,966 (9%)</a:t>
            </a:r>
          </a:p>
        </p:txBody>
      </p:sp>
      <p:sp>
        <p:nvSpPr>
          <p:cNvPr id="20" name="TextBox 19">
            <a:extLst>
              <a:ext uri="{FF2B5EF4-FFF2-40B4-BE49-F238E27FC236}">
                <a16:creationId xmlns:a16="http://schemas.microsoft.com/office/drawing/2014/main" id="{21A7A170-3610-9023-F6E6-667D22405792}"/>
              </a:ext>
            </a:extLst>
          </p:cNvPr>
          <p:cNvSpPr txBox="1"/>
          <p:nvPr/>
        </p:nvSpPr>
        <p:spPr>
          <a:xfrm>
            <a:off x="2025719" y="2851445"/>
            <a:ext cx="1175468" cy="276999"/>
          </a:xfrm>
          <a:prstGeom prst="rect">
            <a:avLst/>
          </a:prstGeom>
          <a:noFill/>
        </p:spPr>
        <p:txBody>
          <a:bodyPr wrap="square" rtlCol="0">
            <a:spAutoFit/>
          </a:bodyPr>
          <a:lstStyle/>
          <a:p>
            <a:pPr algn="ctr"/>
            <a:r>
              <a:rPr lang="en-US" sz="1200" dirty="0">
                <a:solidFill>
                  <a:schemeClr val="bg2">
                    <a:lumMod val="25000"/>
                  </a:schemeClr>
                </a:solidFill>
                <a:latin typeface="Arial Nova" panose="020B0504020202020204" pitchFamily="34" charset="0"/>
              </a:rPr>
              <a:t>75,400 (10%)</a:t>
            </a:r>
          </a:p>
        </p:txBody>
      </p:sp>
      <p:sp>
        <p:nvSpPr>
          <p:cNvPr id="21" name="TextBox 20">
            <a:extLst>
              <a:ext uri="{FF2B5EF4-FFF2-40B4-BE49-F238E27FC236}">
                <a16:creationId xmlns:a16="http://schemas.microsoft.com/office/drawing/2014/main" id="{E326174D-4275-07E3-7238-2D858ED57599}"/>
              </a:ext>
            </a:extLst>
          </p:cNvPr>
          <p:cNvSpPr txBox="1"/>
          <p:nvPr/>
        </p:nvSpPr>
        <p:spPr>
          <a:xfrm>
            <a:off x="1995574" y="6448198"/>
            <a:ext cx="1491203" cy="276999"/>
          </a:xfrm>
          <a:prstGeom prst="rect">
            <a:avLst/>
          </a:prstGeom>
          <a:noFill/>
        </p:spPr>
        <p:txBody>
          <a:bodyPr wrap="square" rtlCol="0">
            <a:spAutoFit/>
          </a:bodyPr>
          <a:lstStyle/>
          <a:p>
            <a:pPr algn="ctr"/>
            <a:r>
              <a:rPr lang="en-US" sz="1200" dirty="0">
                <a:solidFill>
                  <a:schemeClr val="bg2">
                    <a:lumMod val="25000"/>
                  </a:schemeClr>
                </a:solidFill>
                <a:latin typeface="Arial Nova" panose="020B0504020202020204" pitchFamily="34" charset="0"/>
              </a:rPr>
              <a:t>5,343,417 (10%)</a:t>
            </a:r>
          </a:p>
        </p:txBody>
      </p:sp>
      <p:sp>
        <p:nvSpPr>
          <p:cNvPr id="22" name="TextBox 21">
            <a:extLst>
              <a:ext uri="{FF2B5EF4-FFF2-40B4-BE49-F238E27FC236}">
                <a16:creationId xmlns:a16="http://schemas.microsoft.com/office/drawing/2014/main" id="{BFBFD83E-35D4-E924-C531-5613A8869015}"/>
              </a:ext>
            </a:extLst>
          </p:cNvPr>
          <p:cNvSpPr txBox="1"/>
          <p:nvPr/>
        </p:nvSpPr>
        <p:spPr>
          <a:xfrm>
            <a:off x="5140969" y="2309900"/>
            <a:ext cx="1175468" cy="276999"/>
          </a:xfrm>
          <a:prstGeom prst="rect">
            <a:avLst/>
          </a:prstGeom>
          <a:noFill/>
        </p:spPr>
        <p:txBody>
          <a:bodyPr wrap="square" rtlCol="0">
            <a:spAutoFit/>
          </a:bodyPr>
          <a:lstStyle/>
          <a:p>
            <a:pPr algn="ctr"/>
            <a:r>
              <a:rPr lang="en-US" sz="1200" dirty="0">
                <a:solidFill>
                  <a:schemeClr val="bg2">
                    <a:lumMod val="25000"/>
                  </a:schemeClr>
                </a:solidFill>
                <a:latin typeface="Arial Nova" panose="020B0504020202020204" pitchFamily="34" charset="0"/>
              </a:rPr>
              <a:t>6,419 (0.6%)</a:t>
            </a:r>
          </a:p>
        </p:txBody>
      </p:sp>
      <p:sp>
        <p:nvSpPr>
          <p:cNvPr id="23" name="TextBox 22">
            <a:extLst>
              <a:ext uri="{FF2B5EF4-FFF2-40B4-BE49-F238E27FC236}">
                <a16:creationId xmlns:a16="http://schemas.microsoft.com/office/drawing/2014/main" id="{C8670B72-5BD6-6976-B4EE-1DBBF4E12B71}"/>
              </a:ext>
            </a:extLst>
          </p:cNvPr>
          <p:cNvSpPr txBox="1"/>
          <p:nvPr/>
        </p:nvSpPr>
        <p:spPr>
          <a:xfrm>
            <a:off x="5134654" y="2851444"/>
            <a:ext cx="1175468" cy="276999"/>
          </a:xfrm>
          <a:prstGeom prst="rect">
            <a:avLst/>
          </a:prstGeom>
          <a:noFill/>
        </p:spPr>
        <p:txBody>
          <a:bodyPr wrap="square" rtlCol="0">
            <a:spAutoFit/>
          </a:bodyPr>
          <a:lstStyle/>
          <a:p>
            <a:pPr algn="ctr"/>
            <a:r>
              <a:rPr lang="en-US" sz="1200" dirty="0">
                <a:solidFill>
                  <a:schemeClr val="bg2">
                    <a:lumMod val="25000"/>
                  </a:schemeClr>
                </a:solidFill>
                <a:latin typeface="Arial Nova" panose="020B0504020202020204" pitchFamily="34" charset="0"/>
              </a:rPr>
              <a:t>4,573 (0.6%)</a:t>
            </a:r>
          </a:p>
        </p:txBody>
      </p:sp>
      <p:sp>
        <p:nvSpPr>
          <p:cNvPr id="24" name="TextBox 23">
            <a:extLst>
              <a:ext uri="{FF2B5EF4-FFF2-40B4-BE49-F238E27FC236}">
                <a16:creationId xmlns:a16="http://schemas.microsoft.com/office/drawing/2014/main" id="{05F6F58F-8099-C0C1-EA12-1FF1A8E584EF}"/>
              </a:ext>
            </a:extLst>
          </p:cNvPr>
          <p:cNvSpPr txBox="1"/>
          <p:nvPr/>
        </p:nvSpPr>
        <p:spPr>
          <a:xfrm>
            <a:off x="5112244" y="6449875"/>
            <a:ext cx="1491203" cy="276999"/>
          </a:xfrm>
          <a:prstGeom prst="rect">
            <a:avLst/>
          </a:prstGeom>
          <a:noFill/>
        </p:spPr>
        <p:txBody>
          <a:bodyPr wrap="square" rtlCol="0">
            <a:spAutoFit/>
          </a:bodyPr>
          <a:lstStyle/>
          <a:p>
            <a:pPr algn="ctr"/>
            <a:r>
              <a:rPr lang="en-US" sz="1200" dirty="0">
                <a:solidFill>
                  <a:schemeClr val="bg2">
                    <a:lumMod val="25000"/>
                  </a:schemeClr>
                </a:solidFill>
                <a:latin typeface="Arial Nova" panose="020B0504020202020204" pitchFamily="34" charset="0"/>
              </a:rPr>
              <a:t>528,761 (0.9%)</a:t>
            </a:r>
          </a:p>
        </p:txBody>
      </p:sp>
      <p:sp>
        <p:nvSpPr>
          <p:cNvPr id="25" name="TextBox 24">
            <a:extLst>
              <a:ext uri="{FF2B5EF4-FFF2-40B4-BE49-F238E27FC236}">
                <a16:creationId xmlns:a16="http://schemas.microsoft.com/office/drawing/2014/main" id="{0C072519-CCD8-A473-3E2A-4A5E6599997A}"/>
              </a:ext>
            </a:extLst>
          </p:cNvPr>
          <p:cNvSpPr txBox="1"/>
          <p:nvPr/>
        </p:nvSpPr>
        <p:spPr>
          <a:xfrm>
            <a:off x="8094416" y="4660206"/>
            <a:ext cx="3828550" cy="1754326"/>
          </a:xfrm>
          <a:prstGeom prst="rect">
            <a:avLst/>
          </a:prstGeom>
          <a:noFill/>
          <a:ln>
            <a:noFill/>
          </a:ln>
        </p:spPr>
        <p:txBody>
          <a:bodyPr wrap="square" rtlCol="0">
            <a:spAutoFit/>
          </a:bodyPr>
          <a:lstStyle/>
          <a:p>
            <a:pPr lvl="0" defTabSz="457200">
              <a:defRPr/>
            </a:pPr>
            <a:r>
              <a:rPr lang="en-US" altLang="en-US" sz="1200" i="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Note that some data is not shown graphically for reasons of scale. </a:t>
            </a:r>
          </a:p>
          <a:p>
            <a:pPr lvl="0" defTabSz="457200">
              <a:defRPr/>
            </a:pPr>
            <a:r>
              <a:rPr lang="en-US" altLang="en-US" sz="1200" i="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The level of movement will be impacted by the pandemic. Internal movement numbers for geographies above unitary / district authority level (i.e., Lincolnshire, Greater Lincolnshire, and England) will include movements between unitary / district authority areas that they contain. This does not apply to movements into the UK from outside the UK.</a:t>
            </a:r>
            <a:endParaRPr lang="en-US" altLang="en-US" sz="1000" i="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2" name="TextBox 1">
            <a:extLst>
              <a:ext uri="{FF2B5EF4-FFF2-40B4-BE49-F238E27FC236}">
                <a16:creationId xmlns:a16="http://schemas.microsoft.com/office/drawing/2014/main" id="{348E6E9D-6B23-1F40-4A7D-FD3563C6F99B}"/>
              </a:ext>
            </a:extLst>
          </p:cNvPr>
          <p:cNvSpPr txBox="1"/>
          <p:nvPr/>
        </p:nvSpPr>
        <p:spPr>
          <a:xfrm>
            <a:off x="273571" y="733660"/>
            <a:ext cx="3889609"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pic>
        <p:nvPicPr>
          <p:cNvPr id="7" name="Picture 6">
            <a:extLst>
              <a:ext uri="{FF2B5EF4-FFF2-40B4-BE49-F238E27FC236}">
                <a16:creationId xmlns:a16="http://schemas.microsoft.com/office/drawing/2014/main" id="{9C66A73A-ECE5-B98B-E8EA-F22C1753A2B4}"/>
              </a:ext>
            </a:extLst>
          </p:cNvPr>
          <p:cNvPicPr>
            <a:picLocks noChangeAspect="1"/>
          </p:cNvPicPr>
          <p:nvPr/>
        </p:nvPicPr>
        <p:blipFill>
          <a:blip r:embed="rId7">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74747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people walking">
            <a:extLst>
              <a:ext uri="{FF2B5EF4-FFF2-40B4-BE49-F238E27FC236}">
                <a16:creationId xmlns:a16="http://schemas.microsoft.com/office/drawing/2014/main" id="{AE617B1D-05F8-F3DC-B45C-E08BA1090F11}"/>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6762" y="1531993"/>
            <a:ext cx="3836204" cy="505470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E39C9D8D-E359-C6DA-5182-19756051840A}"/>
              </a:ext>
            </a:extLst>
          </p:cNvPr>
          <p:cNvSpPr/>
          <p:nvPr/>
        </p:nvSpPr>
        <p:spPr>
          <a:xfrm>
            <a:off x="8088672"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EE4AF73-CEBA-5E6A-9CFA-88A6B6252E1C}"/>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ENGLISH NOT MAIN LANGUAGE</a:t>
            </a:r>
          </a:p>
        </p:txBody>
      </p:sp>
      <p:sp>
        <p:nvSpPr>
          <p:cNvPr id="3" name="TextBox 2">
            <a:extLst>
              <a:ext uri="{FF2B5EF4-FFF2-40B4-BE49-F238E27FC236}">
                <a16:creationId xmlns:a16="http://schemas.microsoft.com/office/drawing/2014/main" id="{3CE019CF-7B31-D20F-DDCC-2AB4A73500D2}"/>
              </a:ext>
            </a:extLst>
          </p:cNvPr>
          <p:cNvSpPr txBox="1"/>
          <p:nvPr/>
        </p:nvSpPr>
        <p:spPr>
          <a:xfrm>
            <a:off x="8094416" y="6132918"/>
            <a:ext cx="3828550" cy="461665"/>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2011 and 2021 Censuses, Office for National Statistics</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5" name="TextBox 4">
            <a:extLst>
              <a:ext uri="{FF2B5EF4-FFF2-40B4-BE49-F238E27FC236}">
                <a16:creationId xmlns:a16="http://schemas.microsoft.com/office/drawing/2014/main" id="{E0C208BC-FDB1-8299-ECE2-A654AB3B08E1}"/>
              </a:ext>
            </a:extLst>
          </p:cNvPr>
          <p:cNvSpPr txBox="1"/>
          <p:nvPr/>
        </p:nvSpPr>
        <p:spPr>
          <a:xfrm>
            <a:off x="8094416" y="1970492"/>
            <a:ext cx="3828550" cy="3663503"/>
          </a:xfrm>
          <a:prstGeom prst="rect">
            <a:avLst/>
          </a:prstGeom>
          <a:noFill/>
          <a:ln>
            <a:noFill/>
          </a:ln>
        </p:spPr>
        <p:txBody>
          <a:bodyPr wrap="square" rtlCol="0">
            <a:spAutoFit/>
          </a:bodyPr>
          <a:lstStyle/>
          <a:p>
            <a:pPr lvl="0">
              <a:lnSpc>
                <a:spcPct val="114000"/>
              </a:lnSpc>
              <a:spcAft>
                <a:spcPts val="600"/>
              </a:spcAft>
              <a:defRPr/>
            </a:pPr>
            <a:r>
              <a:rPr lang="en-US" altLang="en-US" sz="1400" dirty="0">
                <a:solidFill>
                  <a:schemeClr val="bg1"/>
                </a:solidFill>
                <a:latin typeface="Arial Nova" panose="020B0504020202020204" pitchFamily="34" charset="0"/>
              </a:rPr>
              <a:t>The number of residents who cannot ‘speak English ‘well’ has increased by nearly 4,000 between 2011 and 2021, with a high proportion of those non-English speakers based in Lincoln and Boston. </a:t>
            </a:r>
          </a:p>
          <a:p>
            <a:pPr lvl="0">
              <a:lnSpc>
                <a:spcPct val="114000"/>
              </a:lnSpc>
              <a:spcAft>
                <a:spcPts val="600"/>
              </a:spcAft>
              <a:defRPr/>
            </a:pPr>
            <a:r>
              <a:rPr lang="en-US" altLang="en-US" sz="1400" dirty="0">
                <a:solidFill>
                  <a:schemeClr val="bg1"/>
                </a:solidFill>
                <a:latin typeface="Arial Nova" panose="020B0504020202020204" pitchFamily="34" charset="0"/>
              </a:rPr>
              <a:t>10,000 more residents for whom English is not their main language now describe themselves as speaking English ‘well or very well’, which reflects either on their length of residence locally and/or specific local learning provision.</a:t>
            </a:r>
          </a:p>
          <a:p>
            <a:pPr lvl="0">
              <a:lnSpc>
                <a:spcPct val="114000"/>
              </a:lnSpc>
              <a:spcAft>
                <a:spcPts val="600"/>
              </a:spcAft>
              <a:defRPr/>
            </a:pPr>
            <a:r>
              <a:rPr lang="en-US" altLang="en-US" sz="1400" dirty="0">
                <a:solidFill>
                  <a:schemeClr val="bg1"/>
                </a:solidFill>
                <a:latin typeface="Arial Nova" panose="020B0504020202020204" pitchFamily="34" charset="0"/>
              </a:rPr>
              <a:t>Anecdotally, learning providers report increased demand from long-standing adult migrant residents now wanting to improve their English language skills.</a:t>
            </a:r>
          </a:p>
        </p:txBody>
      </p:sp>
      <p:pic>
        <p:nvPicPr>
          <p:cNvPr id="8" name="Picture 7">
            <a:extLst>
              <a:ext uri="{FF2B5EF4-FFF2-40B4-BE49-F238E27FC236}">
                <a16:creationId xmlns:a16="http://schemas.microsoft.com/office/drawing/2014/main" id="{961992B9-B6FE-6604-BC31-20E5293EDC98}"/>
              </a:ext>
            </a:extLst>
          </p:cNvPr>
          <p:cNvPicPr>
            <a:picLocks noChangeAspect="1"/>
          </p:cNvPicPr>
          <p:nvPr/>
        </p:nvPicPr>
        <p:blipFill>
          <a:blip r:embed="rId4"/>
          <a:stretch>
            <a:fillRect/>
          </a:stretch>
        </p:blipFill>
        <p:spPr>
          <a:xfrm>
            <a:off x="634541" y="1897438"/>
            <a:ext cx="6134100" cy="4787900"/>
          </a:xfrm>
          <a:prstGeom prst="rect">
            <a:avLst/>
          </a:prstGeom>
        </p:spPr>
      </p:pic>
      <p:sp>
        <p:nvSpPr>
          <p:cNvPr id="13" name="TextBox 12">
            <a:extLst>
              <a:ext uri="{FF2B5EF4-FFF2-40B4-BE49-F238E27FC236}">
                <a16:creationId xmlns:a16="http://schemas.microsoft.com/office/drawing/2014/main" id="{C317B27C-2EF1-C4BB-0634-29BF0A578ECE}"/>
              </a:ext>
            </a:extLst>
          </p:cNvPr>
          <p:cNvSpPr txBox="1"/>
          <p:nvPr/>
        </p:nvSpPr>
        <p:spPr>
          <a:xfrm>
            <a:off x="4203162" y="1990357"/>
            <a:ext cx="3639937" cy="830997"/>
          </a:xfrm>
          <a:prstGeom prst="rect">
            <a:avLst/>
          </a:prstGeom>
          <a:noFill/>
        </p:spPr>
        <p:txBody>
          <a:bodyPr wrap="square" rtlCol="0">
            <a:spAutoFit/>
          </a:bodyPr>
          <a:lstStyle/>
          <a:p>
            <a:pPr algn="ctr"/>
            <a:r>
              <a:rPr lang="en-US" sz="1600" dirty="0">
                <a:latin typeface="Arial Nova" panose="020B0504020202020204" pitchFamily="34" charset="0"/>
              </a:rPr>
              <a:t>Number of Residents Aged 3 and Over Whose Main Language is not English by Proficiency, 2011 and 2021</a:t>
            </a:r>
          </a:p>
        </p:txBody>
      </p:sp>
      <p:sp>
        <p:nvSpPr>
          <p:cNvPr id="10" name="TextBox 9">
            <a:extLst>
              <a:ext uri="{FF2B5EF4-FFF2-40B4-BE49-F238E27FC236}">
                <a16:creationId xmlns:a16="http://schemas.microsoft.com/office/drawing/2014/main" id="{C6A0C5E9-1772-6678-9926-6FD355DA7132}"/>
              </a:ext>
            </a:extLst>
          </p:cNvPr>
          <p:cNvSpPr txBox="1"/>
          <p:nvPr/>
        </p:nvSpPr>
        <p:spPr>
          <a:xfrm>
            <a:off x="1213968" y="3553514"/>
            <a:ext cx="926032" cy="307777"/>
          </a:xfrm>
          <a:prstGeom prst="rect">
            <a:avLst/>
          </a:prstGeom>
          <a:noFill/>
        </p:spPr>
        <p:txBody>
          <a:bodyPr wrap="square" rtlCol="0">
            <a:spAutoFit/>
          </a:bodyPr>
          <a:lstStyle/>
          <a:p>
            <a:pPr algn="ctr"/>
            <a:r>
              <a:rPr lang="en-US" sz="1400" dirty="0">
                <a:latin typeface="Arial Nova" panose="020B0504020202020204" pitchFamily="34" charset="0"/>
              </a:rPr>
              <a:t>39,652</a:t>
            </a:r>
          </a:p>
        </p:txBody>
      </p:sp>
      <p:sp>
        <p:nvSpPr>
          <p:cNvPr id="26" name="TextBox 25">
            <a:extLst>
              <a:ext uri="{FF2B5EF4-FFF2-40B4-BE49-F238E27FC236}">
                <a16:creationId xmlns:a16="http://schemas.microsoft.com/office/drawing/2014/main" id="{59056910-0C72-57DD-C5CF-A56E07A5E0B0}"/>
              </a:ext>
            </a:extLst>
          </p:cNvPr>
          <p:cNvSpPr txBox="1"/>
          <p:nvPr/>
        </p:nvSpPr>
        <p:spPr>
          <a:xfrm>
            <a:off x="2996370" y="2098079"/>
            <a:ext cx="926032" cy="307777"/>
          </a:xfrm>
          <a:prstGeom prst="rect">
            <a:avLst/>
          </a:prstGeom>
          <a:noFill/>
        </p:spPr>
        <p:txBody>
          <a:bodyPr wrap="square" rtlCol="0">
            <a:spAutoFit/>
          </a:bodyPr>
          <a:lstStyle/>
          <a:p>
            <a:pPr algn="ctr"/>
            <a:r>
              <a:rPr lang="en-US" sz="1400" dirty="0">
                <a:latin typeface="Arial Nova" panose="020B0504020202020204" pitchFamily="34" charset="0"/>
              </a:rPr>
              <a:t>63,414</a:t>
            </a:r>
          </a:p>
        </p:txBody>
      </p:sp>
      <p:sp>
        <p:nvSpPr>
          <p:cNvPr id="2" name="TextBox 1">
            <a:extLst>
              <a:ext uri="{FF2B5EF4-FFF2-40B4-BE49-F238E27FC236}">
                <a16:creationId xmlns:a16="http://schemas.microsoft.com/office/drawing/2014/main" id="{FAF18377-92C1-0077-2E0E-73AF8E1E0AD7}"/>
              </a:ext>
            </a:extLst>
          </p:cNvPr>
          <p:cNvSpPr txBox="1"/>
          <p:nvPr/>
        </p:nvSpPr>
        <p:spPr>
          <a:xfrm>
            <a:off x="273572" y="721162"/>
            <a:ext cx="3525162"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pic>
        <p:nvPicPr>
          <p:cNvPr id="7" name="Picture 6">
            <a:extLst>
              <a:ext uri="{FF2B5EF4-FFF2-40B4-BE49-F238E27FC236}">
                <a16:creationId xmlns:a16="http://schemas.microsoft.com/office/drawing/2014/main" id="{DC470560-9A1D-8891-4847-93B7C71EEE90}"/>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96943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erial view of people walking">
            <a:extLst>
              <a:ext uri="{FF2B5EF4-FFF2-40B4-BE49-F238E27FC236}">
                <a16:creationId xmlns:a16="http://schemas.microsoft.com/office/drawing/2014/main" id="{F673B613-E282-5473-F510-4611D5B9F840}"/>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6762" y="1531993"/>
            <a:ext cx="3836204" cy="5054705"/>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QUALIFICATION LEVELS</a:t>
            </a:r>
          </a:p>
        </p:txBody>
      </p:sp>
      <p:pic>
        <p:nvPicPr>
          <p:cNvPr id="3" name="Picture 2">
            <a:extLst>
              <a:ext uri="{FF2B5EF4-FFF2-40B4-BE49-F238E27FC236}">
                <a16:creationId xmlns:a16="http://schemas.microsoft.com/office/drawing/2014/main" id="{15E0AC1C-A995-D0E1-675E-D2000BBB2A77}"/>
              </a:ext>
            </a:extLst>
          </p:cNvPr>
          <p:cNvPicPr>
            <a:picLocks noChangeAspect="1"/>
          </p:cNvPicPr>
          <p:nvPr/>
        </p:nvPicPr>
        <p:blipFill>
          <a:blip r:embed="rId4"/>
          <a:stretch>
            <a:fillRect/>
          </a:stretch>
        </p:blipFill>
        <p:spPr>
          <a:xfrm>
            <a:off x="629264" y="1816982"/>
            <a:ext cx="6906797" cy="4833594"/>
          </a:xfrm>
          <a:prstGeom prst="rect">
            <a:avLst/>
          </a:prstGeom>
        </p:spPr>
      </p:pic>
      <p:sp>
        <p:nvSpPr>
          <p:cNvPr id="6" name="TextBox 5">
            <a:extLst>
              <a:ext uri="{FF2B5EF4-FFF2-40B4-BE49-F238E27FC236}">
                <a16:creationId xmlns:a16="http://schemas.microsoft.com/office/drawing/2014/main" id="{257FD139-61C6-B3FC-C291-5D40BBF42536}"/>
              </a:ext>
            </a:extLst>
          </p:cNvPr>
          <p:cNvSpPr txBox="1"/>
          <p:nvPr/>
        </p:nvSpPr>
        <p:spPr>
          <a:xfrm>
            <a:off x="1289955" y="1536677"/>
            <a:ext cx="5693495" cy="338554"/>
          </a:xfrm>
          <a:prstGeom prst="rect">
            <a:avLst/>
          </a:prstGeom>
          <a:noFill/>
        </p:spPr>
        <p:txBody>
          <a:bodyPr wrap="square" rtlCol="0">
            <a:spAutoFit/>
          </a:bodyPr>
          <a:lstStyle/>
          <a:p>
            <a:pPr algn="ctr"/>
            <a:r>
              <a:rPr lang="en-US" sz="1600" dirty="0">
                <a:latin typeface="Arial Nova" panose="020B0504020202020204" pitchFamily="34" charset="0"/>
              </a:rPr>
              <a:t>Qualification levels of residents aged 16 plus, 2011-2021 </a:t>
            </a:r>
          </a:p>
        </p:txBody>
      </p:sp>
      <p:sp>
        <p:nvSpPr>
          <p:cNvPr id="7" name="Rectangle 6">
            <a:extLst>
              <a:ext uri="{FF2B5EF4-FFF2-40B4-BE49-F238E27FC236}">
                <a16:creationId xmlns:a16="http://schemas.microsoft.com/office/drawing/2014/main" id="{417BF6C4-2C84-2D84-85E9-39CEDA2AFF14}"/>
              </a:ext>
            </a:extLst>
          </p:cNvPr>
          <p:cNvSpPr/>
          <p:nvPr/>
        </p:nvSpPr>
        <p:spPr>
          <a:xfrm>
            <a:off x="8088674" y="1531993"/>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6B0011EF-909A-6556-2C4F-3DB0F5609CEB}"/>
              </a:ext>
            </a:extLst>
          </p:cNvPr>
          <p:cNvSpPr txBox="1"/>
          <p:nvPr/>
        </p:nvSpPr>
        <p:spPr>
          <a:xfrm>
            <a:off x="8094416" y="2153664"/>
            <a:ext cx="3836204" cy="3172343"/>
          </a:xfrm>
          <a:prstGeom prst="rect">
            <a:avLst/>
          </a:prstGeom>
          <a:noFill/>
        </p:spPr>
        <p:txBody>
          <a:bodyPr wrap="square" rtlCol="0">
            <a:spAutoFit/>
          </a:bodyPr>
          <a:lstStyle/>
          <a:p>
            <a:pPr>
              <a:lnSpc>
                <a:spcPct val="114000"/>
              </a:lnSpc>
              <a:spcAft>
                <a:spcPts val="600"/>
              </a:spcAft>
            </a:pPr>
            <a:r>
              <a:rPr lang="en-US" sz="1400" dirty="0">
                <a:solidFill>
                  <a:schemeClr val="bg1"/>
                </a:solidFill>
                <a:latin typeface="Arial Nova" panose="020B0504020202020204" pitchFamily="34" charset="0"/>
              </a:rPr>
              <a:t>Qualification levels have improved over time across Greater Lincolnshire, with 43% of the resident population aged 16 plus with a Level 3 qualification or above.</a:t>
            </a:r>
          </a:p>
          <a:p>
            <a:pPr>
              <a:lnSpc>
                <a:spcPct val="114000"/>
              </a:lnSpc>
              <a:spcAft>
                <a:spcPts val="600"/>
              </a:spcAft>
            </a:pPr>
            <a:r>
              <a:rPr lang="en-US" sz="1400" dirty="0">
                <a:solidFill>
                  <a:schemeClr val="bg1"/>
                </a:solidFill>
                <a:latin typeface="Arial Nova" panose="020B0504020202020204" pitchFamily="34" charset="0"/>
              </a:rPr>
              <a:t>The proportion of the population with no qualifications has reduced to just over a fifth, whilst those with Level 1 and 2 qualifications has fallen from 32% to 26%.</a:t>
            </a:r>
          </a:p>
          <a:p>
            <a:pPr>
              <a:lnSpc>
                <a:spcPct val="114000"/>
              </a:lnSpc>
              <a:spcAft>
                <a:spcPts val="600"/>
              </a:spcAft>
            </a:pPr>
            <a:r>
              <a:rPr lang="en-US" sz="1400" dirty="0">
                <a:solidFill>
                  <a:schemeClr val="bg1"/>
                </a:solidFill>
                <a:latin typeface="Arial Nova" panose="020B0504020202020204" pitchFamily="34" charset="0"/>
              </a:rPr>
              <a:t>Since 2011, there is a significantly widening shortfall between local and national performance in terms of residents qualified at Level 4 and above.</a:t>
            </a:r>
          </a:p>
        </p:txBody>
      </p:sp>
      <p:sp>
        <p:nvSpPr>
          <p:cNvPr id="5" name="TextBox 4">
            <a:extLst>
              <a:ext uri="{FF2B5EF4-FFF2-40B4-BE49-F238E27FC236}">
                <a16:creationId xmlns:a16="http://schemas.microsoft.com/office/drawing/2014/main" id="{A488937B-101F-3277-7FBB-09DB678C378F}"/>
              </a:ext>
            </a:extLst>
          </p:cNvPr>
          <p:cNvSpPr txBox="1"/>
          <p:nvPr/>
        </p:nvSpPr>
        <p:spPr>
          <a:xfrm>
            <a:off x="8088674" y="6125033"/>
            <a:ext cx="3841946" cy="461665"/>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2011 and 2021 Censuses, Office for National Statistics</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0" name="TextBox 9">
            <a:extLst>
              <a:ext uri="{FF2B5EF4-FFF2-40B4-BE49-F238E27FC236}">
                <a16:creationId xmlns:a16="http://schemas.microsoft.com/office/drawing/2014/main" id="{4D368B3C-1427-8A67-51FE-C924FB222584}"/>
              </a:ext>
            </a:extLst>
          </p:cNvPr>
          <p:cNvSpPr txBox="1"/>
          <p:nvPr/>
        </p:nvSpPr>
        <p:spPr>
          <a:xfrm>
            <a:off x="273572" y="721162"/>
            <a:ext cx="3525162"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pic>
        <p:nvPicPr>
          <p:cNvPr id="2" name="Picture 1">
            <a:extLst>
              <a:ext uri="{FF2B5EF4-FFF2-40B4-BE49-F238E27FC236}">
                <a16:creationId xmlns:a16="http://schemas.microsoft.com/office/drawing/2014/main" id="{F604ACE3-C500-B9F5-5ADD-D297C6D77A31}"/>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07234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people walking">
            <a:extLst>
              <a:ext uri="{FF2B5EF4-FFF2-40B4-BE49-F238E27FC236}">
                <a16:creationId xmlns:a16="http://schemas.microsoft.com/office/drawing/2014/main" id="{03DC3269-1D3C-2410-6086-B44269EFD587}"/>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6762" y="1531993"/>
            <a:ext cx="3836204" cy="5054705"/>
          </a:xfrm>
          <a:prstGeom prst="rect">
            <a:avLst/>
          </a:prstGeom>
        </p:spPr>
      </p:pic>
      <p:pic>
        <p:nvPicPr>
          <p:cNvPr id="32" name="Picture 31">
            <a:extLst>
              <a:ext uri="{FF2B5EF4-FFF2-40B4-BE49-F238E27FC236}">
                <a16:creationId xmlns:a16="http://schemas.microsoft.com/office/drawing/2014/main" id="{0A3F7678-FB94-FB0C-6EBF-8DF4D24A00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2503"/>
          <a:stretch/>
        </p:blipFill>
        <p:spPr>
          <a:xfrm>
            <a:off x="667867" y="2125297"/>
            <a:ext cx="6096000" cy="4089270"/>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88036"/>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168050" y="515152"/>
            <a:ext cx="7822989"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LOCAL AUTHORITY RESIDENTS  QUALIFICATIONS SCORE RANKING</a:t>
            </a:r>
          </a:p>
        </p:txBody>
      </p:sp>
      <p:sp>
        <p:nvSpPr>
          <p:cNvPr id="5" name="TextBox 4">
            <a:extLst>
              <a:ext uri="{FF2B5EF4-FFF2-40B4-BE49-F238E27FC236}">
                <a16:creationId xmlns:a16="http://schemas.microsoft.com/office/drawing/2014/main" id="{36B3D83C-D648-592B-A9AE-9520CE9986B4}"/>
              </a:ext>
            </a:extLst>
          </p:cNvPr>
          <p:cNvSpPr txBox="1"/>
          <p:nvPr/>
        </p:nvSpPr>
        <p:spPr>
          <a:xfrm>
            <a:off x="1613450" y="1605742"/>
            <a:ext cx="5795037" cy="523220"/>
          </a:xfrm>
          <a:prstGeom prst="rect">
            <a:avLst/>
          </a:prstGeom>
          <a:noFill/>
        </p:spPr>
        <p:txBody>
          <a:bodyPr wrap="square" rtlCol="0">
            <a:spAutoFit/>
          </a:bodyPr>
          <a:lstStyle/>
          <a:p>
            <a:pPr algn="ctr"/>
            <a:r>
              <a:rPr lang="en-US" sz="1600" dirty="0">
                <a:latin typeface="Arial Nova" panose="020B0504020202020204" pitchFamily="34" charset="0"/>
              </a:rPr>
              <a:t>2021 Qualification Index Rank Highest = 1, Lowest = 331</a:t>
            </a:r>
          </a:p>
          <a:p>
            <a:pPr algn="ctr"/>
            <a:r>
              <a:rPr lang="en-US" sz="1200" dirty="0">
                <a:latin typeface="Arial Nova" panose="020B0504020202020204" pitchFamily="34" charset="0"/>
              </a:rPr>
              <a:t>(2011 Ranking out of 348 local authority areas)</a:t>
            </a:r>
          </a:p>
        </p:txBody>
      </p:sp>
      <p:grpSp>
        <p:nvGrpSpPr>
          <p:cNvPr id="8" name="Group 7">
            <a:extLst>
              <a:ext uri="{FF2B5EF4-FFF2-40B4-BE49-F238E27FC236}">
                <a16:creationId xmlns:a16="http://schemas.microsoft.com/office/drawing/2014/main" id="{9FD31C95-AE13-FDFF-FC74-ECD282E030A7}"/>
              </a:ext>
            </a:extLst>
          </p:cNvPr>
          <p:cNvGrpSpPr/>
          <p:nvPr/>
        </p:nvGrpSpPr>
        <p:grpSpPr>
          <a:xfrm>
            <a:off x="2233318" y="2288174"/>
            <a:ext cx="4619037" cy="4398873"/>
            <a:chOff x="-81888" y="-176781"/>
            <a:chExt cx="4619037" cy="4399364"/>
          </a:xfrm>
        </p:grpSpPr>
        <p:sp>
          <p:nvSpPr>
            <p:cNvPr id="10" name="Text Box 140">
              <a:extLst>
                <a:ext uri="{FF2B5EF4-FFF2-40B4-BE49-F238E27FC236}">
                  <a16:creationId xmlns:a16="http://schemas.microsoft.com/office/drawing/2014/main" id="{87E6F659-7C25-9B9D-46C4-D10767D7C14A}"/>
                </a:ext>
              </a:extLst>
            </p:cNvPr>
            <p:cNvSpPr txBox="1"/>
            <p:nvPr/>
          </p:nvSpPr>
          <p:spPr>
            <a:xfrm>
              <a:off x="212822" y="3633537"/>
              <a:ext cx="3840030" cy="240632"/>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effectLst/>
                  <a:latin typeface="Arial Nova" panose="020B0504020202020204" pitchFamily="34" charset="0"/>
                  <a:ea typeface="Calibri" panose="020F0502020204030204" pitchFamily="34" charset="0"/>
                  <a:cs typeface="Times New Roman" panose="02020603050405020304" pitchFamily="18" charset="0"/>
                </a:rPr>
                <a:t>  10%   20%   30%  40%  50%   60%  70%  80%  90%</a:t>
              </a:r>
            </a:p>
          </p:txBody>
        </p:sp>
        <p:sp>
          <p:nvSpPr>
            <p:cNvPr id="11" name="Text Box 142">
              <a:extLst>
                <a:ext uri="{FF2B5EF4-FFF2-40B4-BE49-F238E27FC236}">
                  <a16:creationId xmlns:a16="http://schemas.microsoft.com/office/drawing/2014/main" id="{B051B798-019B-857C-DF59-30B3594E2448}"/>
                </a:ext>
              </a:extLst>
            </p:cNvPr>
            <p:cNvSpPr txBox="1"/>
            <p:nvPr/>
          </p:nvSpPr>
          <p:spPr>
            <a:xfrm>
              <a:off x="421105" y="3874169"/>
              <a:ext cx="3465095" cy="3484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b="1" dirty="0">
                  <a:effectLst/>
                  <a:latin typeface="Arial Nova" panose="020B0504020202020204" pitchFamily="34" charset="0"/>
                  <a:ea typeface="Calibri" panose="020F0502020204030204" pitchFamily="34" charset="0"/>
                  <a:cs typeface="Times New Roman" panose="02020603050405020304" pitchFamily="18" charset="0"/>
                </a:rPr>
                <a:t>Decile</a:t>
              </a:r>
            </a:p>
          </p:txBody>
        </p:sp>
        <p:sp>
          <p:nvSpPr>
            <p:cNvPr id="12" name="Text Box 143">
              <a:extLst>
                <a:ext uri="{FF2B5EF4-FFF2-40B4-BE49-F238E27FC236}">
                  <a16:creationId xmlns:a16="http://schemas.microsoft.com/office/drawing/2014/main" id="{9C18EEEE-C762-C23C-C0D0-A04DFE47F87F}"/>
                </a:ext>
              </a:extLst>
            </p:cNvPr>
            <p:cNvSpPr txBox="1"/>
            <p:nvPr/>
          </p:nvSpPr>
          <p:spPr>
            <a:xfrm>
              <a:off x="-81888" y="3633537"/>
              <a:ext cx="444767" cy="457200"/>
            </a:xfrm>
            <a:prstGeom prst="rect">
              <a:avLst/>
            </a:prstGeom>
            <a:solidFill>
              <a:schemeClr val="bg1"/>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b="1" dirty="0">
                  <a:effectLst/>
                  <a:latin typeface="Arial Nova" panose="020B0504020202020204" pitchFamily="34" charset="0"/>
                  <a:ea typeface="Calibri" panose="020F0502020204030204" pitchFamily="34" charset="0"/>
                  <a:cs typeface="Times New Roman" panose="02020603050405020304" pitchFamily="18" charset="0"/>
                </a:rPr>
                <a:t>Rank 1</a:t>
              </a:r>
            </a:p>
          </p:txBody>
        </p:sp>
        <p:sp>
          <p:nvSpPr>
            <p:cNvPr id="13" name="Text Box 144">
              <a:extLst>
                <a:ext uri="{FF2B5EF4-FFF2-40B4-BE49-F238E27FC236}">
                  <a16:creationId xmlns:a16="http://schemas.microsoft.com/office/drawing/2014/main" id="{1ED24239-CEB6-B5A1-D82A-39E9804AD430}"/>
                </a:ext>
              </a:extLst>
            </p:cNvPr>
            <p:cNvSpPr txBox="1"/>
            <p:nvPr/>
          </p:nvSpPr>
          <p:spPr>
            <a:xfrm>
              <a:off x="3867539" y="3633537"/>
              <a:ext cx="445168" cy="457200"/>
            </a:xfrm>
            <a:prstGeom prst="rect">
              <a:avLst/>
            </a:prstGeom>
            <a:solidFill>
              <a:schemeClr val="bg1"/>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b="1" dirty="0">
                  <a:effectLst/>
                  <a:latin typeface="Arial Nova" panose="020B0504020202020204" pitchFamily="34" charset="0"/>
                  <a:ea typeface="Calibri" panose="020F0502020204030204" pitchFamily="34" charset="0"/>
                  <a:cs typeface="Times New Roman" panose="02020603050405020304" pitchFamily="18" charset="0"/>
                </a:rPr>
                <a:t>Rank 331</a:t>
              </a:r>
            </a:p>
          </p:txBody>
        </p:sp>
        <p:sp>
          <p:nvSpPr>
            <p:cNvPr id="14" name="Text Box 145">
              <a:extLst>
                <a:ext uri="{FF2B5EF4-FFF2-40B4-BE49-F238E27FC236}">
                  <a16:creationId xmlns:a16="http://schemas.microsoft.com/office/drawing/2014/main" id="{F94D8D8D-8173-DB8B-1A51-F51F6255B06B}"/>
                </a:ext>
              </a:extLst>
            </p:cNvPr>
            <p:cNvSpPr txBox="1"/>
            <p:nvPr/>
          </p:nvSpPr>
          <p:spPr>
            <a:xfrm>
              <a:off x="4091981" y="3331050"/>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331</a:t>
              </a:r>
            </a:p>
          </p:txBody>
        </p:sp>
        <p:sp>
          <p:nvSpPr>
            <p:cNvPr id="19" name="Text Box 146">
              <a:extLst>
                <a:ext uri="{FF2B5EF4-FFF2-40B4-BE49-F238E27FC236}">
                  <a16:creationId xmlns:a16="http://schemas.microsoft.com/office/drawing/2014/main" id="{887E9FE7-73C7-4C7E-3D47-7EFE6A9386A7}"/>
                </a:ext>
              </a:extLst>
            </p:cNvPr>
            <p:cNvSpPr txBox="1"/>
            <p:nvPr/>
          </p:nvSpPr>
          <p:spPr>
            <a:xfrm>
              <a:off x="3999913" y="2974740"/>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324</a:t>
              </a:r>
            </a:p>
          </p:txBody>
        </p:sp>
        <p:sp>
          <p:nvSpPr>
            <p:cNvPr id="20" name="Text Box 147">
              <a:extLst>
                <a:ext uri="{FF2B5EF4-FFF2-40B4-BE49-F238E27FC236}">
                  <a16:creationId xmlns:a16="http://schemas.microsoft.com/office/drawing/2014/main" id="{836930F9-1C7C-E99E-21FD-E269CC8D682E}"/>
                </a:ext>
              </a:extLst>
            </p:cNvPr>
            <p:cNvSpPr txBox="1"/>
            <p:nvPr/>
          </p:nvSpPr>
          <p:spPr>
            <a:xfrm>
              <a:off x="3955515" y="2600187"/>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321</a:t>
              </a:r>
            </a:p>
          </p:txBody>
        </p:sp>
        <p:sp>
          <p:nvSpPr>
            <p:cNvPr id="21" name="Text Box 148">
              <a:extLst>
                <a:ext uri="{FF2B5EF4-FFF2-40B4-BE49-F238E27FC236}">
                  <a16:creationId xmlns:a16="http://schemas.microsoft.com/office/drawing/2014/main" id="{4844D9D0-943C-6805-F67C-B2EAD5F6D7C1}"/>
                </a:ext>
              </a:extLst>
            </p:cNvPr>
            <p:cNvSpPr txBox="1"/>
            <p:nvPr/>
          </p:nvSpPr>
          <p:spPr>
            <a:xfrm>
              <a:off x="3931453" y="2275335"/>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320</a:t>
              </a:r>
            </a:p>
          </p:txBody>
        </p:sp>
        <p:sp>
          <p:nvSpPr>
            <p:cNvPr id="22" name="Text Box 149">
              <a:extLst>
                <a:ext uri="{FF2B5EF4-FFF2-40B4-BE49-F238E27FC236}">
                  <a16:creationId xmlns:a16="http://schemas.microsoft.com/office/drawing/2014/main" id="{74C12C4E-34FE-AC5A-4C2D-BBCA7A2F26C1}"/>
                </a:ext>
              </a:extLst>
            </p:cNvPr>
            <p:cNvSpPr txBox="1"/>
            <p:nvPr/>
          </p:nvSpPr>
          <p:spPr>
            <a:xfrm>
              <a:off x="3619088" y="1920205"/>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292</a:t>
              </a:r>
            </a:p>
          </p:txBody>
        </p:sp>
        <p:sp>
          <p:nvSpPr>
            <p:cNvPr id="23" name="Text Box 150">
              <a:extLst>
                <a:ext uri="{FF2B5EF4-FFF2-40B4-BE49-F238E27FC236}">
                  <a16:creationId xmlns:a16="http://schemas.microsoft.com/office/drawing/2014/main" id="{B8BD02E7-7D7E-773F-99F6-579ABA0D078B}"/>
                </a:ext>
              </a:extLst>
            </p:cNvPr>
            <p:cNvSpPr txBox="1"/>
            <p:nvPr/>
          </p:nvSpPr>
          <p:spPr>
            <a:xfrm>
              <a:off x="2478704" y="1571746"/>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197</a:t>
              </a:r>
            </a:p>
          </p:txBody>
        </p:sp>
        <p:sp>
          <p:nvSpPr>
            <p:cNvPr id="24" name="Text Box 151">
              <a:extLst>
                <a:ext uri="{FF2B5EF4-FFF2-40B4-BE49-F238E27FC236}">
                  <a16:creationId xmlns:a16="http://schemas.microsoft.com/office/drawing/2014/main" id="{95D5D159-C8F3-8C8C-6992-0AEC95E18B27}"/>
                </a:ext>
              </a:extLst>
            </p:cNvPr>
            <p:cNvSpPr txBox="1"/>
            <p:nvPr/>
          </p:nvSpPr>
          <p:spPr>
            <a:xfrm>
              <a:off x="2314448" y="1218710"/>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183</a:t>
              </a:r>
            </a:p>
          </p:txBody>
        </p:sp>
        <p:sp>
          <p:nvSpPr>
            <p:cNvPr id="25" name="Text Box 152">
              <a:extLst>
                <a:ext uri="{FF2B5EF4-FFF2-40B4-BE49-F238E27FC236}">
                  <a16:creationId xmlns:a16="http://schemas.microsoft.com/office/drawing/2014/main" id="{B544DD57-B589-91FB-315D-48E75D97DA81}"/>
                </a:ext>
              </a:extLst>
            </p:cNvPr>
            <p:cNvSpPr txBox="1"/>
            <p:nvPr/>
          </p:nvSpPr>
          <p:spPr>
            <a:xfrm>
              <a:off x="2232320" y="870249"/>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179</a:t>
              </a:r>
            </a:p>
          </p:txBody>
        </p:sp>
        <p:sp>
          <p:nvSpPr>
            <p:cNvPr id="26" name="Text Box 153">
              <a:extLst>
                <a:ext uri="{FF2B5EF4-FFF2-40B4-BE49-F238E27FC236}">
                  <a16:creationId xmlns:a16="http://schemas.microsoft.com/office/drawing/2014/main" id="{006D2609-8CCF-89B8-F6B1-DDC6CB3F30CF}"/>
                </a:ext>
              </a:extLst>
            </p:cNvPr>
            <p:cNvSpPr txBox="1"/>
            <p:nvPr/>
          </p:nvSpPr>
          <p:spPr>
            <a:xfrm>
              <a:off x="2007904" y="170843"/>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156</a:t>
              </a:r>
            </a:p>
          </p:txBody>
        </p:sp>
        <p:sp>
          <p:nvSpPr>
            <p:cNvPr id="27" name="Text Box 154">
              <a:extLst>
                <a:ext uri="{FF2B5EF4-FFF2-40B4-BE49-F238E27FC236}">
                  <a16:creationId xmlns:a16="http://schemas.microsoft.com/office/drawing/2014/main" id="{2196BBDB-BF1B-0F57-9791-4D4A78D7074B}"/>
                </a:ext>
              </a:extLst>
            </p:cNvPr>
            <p:cNvSpPr txBox="1"/>
            <p:nvPr/>
          </p:nvSpPr>
          <p:spPr>
            <a:xfrm>
              <a:off x="870492" y="-176781"/>
              <a:ext cx="445168" cy="300789"/>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600" dirty="0">
                  <a:effectLst/>
                  <a:latin typeface="Arial Nova" panose="020B0504020202020204" pitchFamily="34" charset="0"/>
                  <a:ea typeface="Calibri" panose="020F0502020204030204" pitchFamily="34" charset="0"/>
                  <a:cs typeface="Times New Roman" panose="02020603050405020304" pitchFamily="18" charset="0"/>
                </a:rPr>
                <a:t>60</a:t>
              </a:r>
            </a:p>
          </p:txBody>
        </p:sp>
      </p:grpSp>
      <p:sp>
        <p:nvSpPr>
          <p:cNvPr id="28" name="Oval 27">
            <a:extLst>
              <a:ext uri="{FF2B5EF4-FFF2-40B4-BE49-F238E27FC236}">
                <a16:creationId xmlns:a16="http://schemas.microsoft.com/office/drawing/2014/main" id="{BB2321CD-796B-1DC6-BD39-987DE339280B}"/>
              </a:ext>
            </a:extLst>
          </p:cNvPr>
          <p:cNvSpPr/>
          <p:nvPr/>
        </p:nvSpPr>
        <p:spPr>
          <a:xfrm>
            <a:off x="6314918" y="5904696"/>
            <a:ext cx="120015" cy="120015"/>
          </a:xfrm>
          <a:prstGeom prst="ellipse">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3" name="Oval 32">
            <a:extLst>
              <a:ext uri="{FF2B5EF4-FFF2-40B4-BE49-F238E27FC236}">
                <a16:creationId xmlns:a16="http://schemas.microsoft.com/office/drawing/2014/main" id="{725B92DF-5540-568E-8A52-DE16B303D70D}"/>
              </a:ext>
            </a:extLst>
          </p:cNvPr>
          <p:cNvSpPr/>
          <p:nvPr/>
        </p:nvSpPr>
        <p:spPr>
          <a:xfrm>
            <a:off x="6228781" y="5560140"/>
            <a:ext cx="120015" cy="120015"/>
          </a:xfrm>
          <a:prstGeom prst="ellipse">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4" name="Oval 33">
            <a:extLst>
              <a:ext uri="{FF2B5EF4-FFF2-40B4-BE49-F238E27FC236}">
                <a16:creationId xmlns:a16="http://schemas.microsoft.com/office/drawing/2014/main" id="{A53D015C-2527-5BBC-43EC-2D45A18DDDCA}"/>
              </a:ext>
            </a:extLst>
          </p:cNvPr>
          <p:cNvSpPr/>
          <p:nvPr/>
        </p:nvSpPr>
        <p:spPr>
          <a:xfrm>
            <a:off x="6182400" y="5185767"/>
            <a:ext cx="120015" cy="120015"/>
          </a:xfrm>
          <a:prstGeom prst="ellipse">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5" name="Oval 34">
            <a:extLst>
              <a:ext uri="{FF2B5EF4-FFF2-40B4-BE49-F238E27FC236}">
                <a16:creationId xmlns:a16="http://schemas.microsoft.com/office/drawing/2014/main" id="{6C8531D9-EDBA-A5FF-C6E4-AD6E2B4A47F1}"/>
              </a:ext>
            </a:extLst>
          </p:cNvPr>
          <p:cNvSpPr/>
          <p:nvPr/>
        </p:nvSpPr>
        <p:spPr>
          <a:xfrm>
            <a:off x="6155896" y="4861089"/>
            <a:ext cx="120015" cy="120015"/>
          </a:xfrm>
          <a:prstGeom prst="ellipse">
            <a:avLst/>
          </a:prstGeom>
          <a:solidFill>
            <a:srgbClr val="2D99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8" name="Oval 37">
            <a:extLst>
              <a:ext uri="{FF2B5EF4-FFF2-40B4-BE49-F238E27FC236}">
                <a16:creationId xmlns:a16="http://schemas.microsoft.com/office/drawing/2014/main" id="{1A791571-E0A9-1968-E19C-C2C7DFFF2E0D}"/>
              </a:ext>
            </a:extLst>
          </p:cNvPr>
          <p:cNvSpPr/>
          <p:nvPr/>
        </p:nvSpPr>
        <p:spPr>
          <a:xfrm>
            <a:off x="5831223" y="4496653"/>
            <a:ext cx="120015" cy="120015"/>
          </a:xfrm>
          <a:prstGeom prst="ellipse">
            <a:avLst/>
          </a:prstGeom>
          <a:solidFill>
            <a:srgbClr val="9465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9" name="Oval 38">
            <a:extLst>
              <a:ext uri="{FF2B5EF4-FFF2-40B4-BE49-F238E27FC236}">
                <a16:creationId xmlns:a16="http://schemas.microsoft.com/office/drawing/2014/main" id="{B7739220-CEF4-4A3C-32BB-279D6AAF0B1A}"/>
              </a:ext>
            </a:extLst>
          </p:cNvPr>
          <p:cNvSpPr/>
          <p:nvPr/>
        </p:nvSpPr>
        <p:spPr>
          <a:xfrm>
            <a:off x="4711413" y="4152096"/>
            <a:ext cx="120015" cy="120015"/>
          </a:xfrm>
          <a:prstGeom prst="ellipse">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0" name="Oval 39">
            <a:extLst>
              <a:ext uri="{FF2B5EF4-FFF2-40B4-BE49-F238E27FC236}">
                <a16:creationId xmlns:a16="http://schemas.microsoft.com/office/drawing/2014/main" id="{FC88A350-D4D9-A1DE-4AA0-F6B88360C893}"/>
              </a:ext>
            </a:extLst>
          </p:cNvPr>
          <p:cNvSpPr/>
          <p:nvPr/>
        </p:nvSpPr>
        <p:spPr>
          <a:xfrm>
            <a:off x="4542449" y="3794288"/>
            <a:ext cx="120015" cy="120015"/>
          </a:xfrm>
          <a:prstGeom prst="ellipse">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1" name="Oval 40">
            <a:extLst>
              <a:ext uri="{FF2B5EF4-FFF2-40B4-BE49-F238E27FC236}">
                <a16:creationId xmlns:a16="http://schemas.microsoft.com/office/drawing/2014/main" id="{873CF4E6-29DC-8043-9D2D-93E0EA2D6395}"/>
              </a:ext>
            </a:extLst>
          </p:cNvPr>
          <p:cNvSpPr/>
          <p:nvPr/>
        </p:nvSpPr>
        <p:spPr>
          <a:xfrm>
            <a:off x="4466251" y="3449731"/>
            <a:ext cx="120015" cy="120015"/>
          </a:xfrm>
          <a:prstGeom prst="ellipse">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2" name="Oval 41">
            <a:extLst>
              <a:ext uri="{FF2B5EF4-FFF2-40B4-BE49-F238E27FC236}">
                <a16:creationId xmlns:a16="http://schemas.microsoft.com/office/drawing/2014/main" id="{50B04F99-E5BB-2388-F79F-8F16103A80AC}"/>
              </a:ext>
            </a:extLst>
          </p:cNvPr>
          <p:cNvSpPr/>
          <p:nvPr/>
        </p:nvSpPr>
        <p:spPr>
          <a:xfrm>
            <a:off x="4250904" y="2747366"/>
            <a:ext cx="120015" cy="120015"/>
          </a:xfrm>
          <a:prstGeom prst="ellipse">
            <a:avLst/>
          </a:prstGeom>
          <a:solidFill>
            <a:srgbClr val="0A80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3" name="Oval 42">
            <a:extLst>
              <a:ext uri="{FF2B5EF4-FFF2-40B4-BE49-F238E27FC236}">
                <a16:creationId xmlns:a16="http://schemas.microsoft.com/office/drawing/2014/main" id="{684F828F-D6CF-ACC2-0852-765CFEC856B2}"/>
              </a:ext>
            </a:extLst>
          </p:cNvPr>
          <p:cNvSpPr/>
          <p:nvPr/>
        </p:nvSpPr>
        <p:spPr>
          <a:xfrm>
            <a:off x="4270781" y="3095235"/>
            <a:ext cx="120015" cy="120015"/>
          </a:xfrm>
          <a:prstGeom prst="ellipse">
            <a:avLst/>
          </a:prstGeom>
          <a:solidFill>
            <a:srgbClr val="D83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4" name="Oval 43">
            <a:extLst>
              <a:ext uri="{FF2B5EF4-FFF2-40B4-BE49-F238E27FC236}">
                <a16:creationId xmlns:a16="http://schemas.microsoft.com/office/drawing/2014/main" id="{0A592F42-69A1-3BC7-355A-D95DB8206B29}"/>
              </a:ext>
            </a:extLst>
          </p:cNvPr>
          <p:cNvSpPr/>
          <p:nvPr/>
        </p:nvSpPr>
        <p:spPr>
          <a:xfrm>
            <a:off x="3121156" y="2392870"/>
            <a:ext cx="120015" cy="120015"/>
          </a:xfrm>
          <a:prstGeom prst="ellipse">
            <a:avLst/>
          </a:prstGeom>
          <a:solidFill>
            <a:srgbClr val="EC9E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9" name="Rectangle 28">
            <a:extLst>
              <a:ext uri="{FF2B5EF4-FFF2-40B4-BE49-F238E27FC236}">
                <a16:creationId xmlns:a16="http://schemas.microsoft.com/office/drawing/2014/main" id="{79F6097E-C7FC-52C5-2BCF-380691AB2F58}"/>
              </a:ext>
            </a:extLst>
          </p:cNvPr>
          <p:cNvSpPr/>
          <p:nvPr/>
        </p:nvSpPr>
        <p:spPr>
          <a:xfrm>
            <a:off x="8088674" y="1531992"/>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101507B-ACA9-D72B-5BCA-E3CC21C37F61}"/>
              </a:ext>
            </a:extLst>
          </p:cNvPr>
          <p:cNvSpPr txBox="1"/>
          <p:nvPr/>
        </p:nvSpPr>
        <p:spPr>
          <a:xfrm>
            <a:off x="8096243" y="1536667"/>
            <a:ext cx="3836203" cy="4647170"/>
          </a:xfrm>
          <a:prstGeom prst="rect">
            <a:avLst/>
          </a:prstGeom>
          <a:noFill/>
        </p:spPr>
        <p:txBody>
          <a:bodyPr wrap="square" rtlCol="0">
            <a:spAutoFit/>
          </a:bodyPr>
          <a:lstStyle/>
          <a:p>
            <a:pPr>
              <a:lnSpc>
                <a:spcPct val="110000"/>
              </a:lnSpc>
              <a:spcAft>
                <a:spcPts val="600"/>
              </a:spcAft>
            </a:pPr>
            <a:r>
              <a:rPr lang="en-US" sz="1400" dirty="0">
                <a:solidFill>
                  <a:schemeClr val="bg1"/>
                </a:solidFill>
                <a:latin typeface="Arial Nova" panose="020B0504020202020204" pitchFamily="34" charset="0"/>
              </a:rPr>
              <a:t>The Office for National Statistics has created an index score for each local authority in England and Wales based on an average qualification level, which summarises how qualified local residents are.</a:t>
            </a:r>
          </a:p>
          <a:p>
            <a:pPr>
              <a:lnSpc>
                <a:spcPct val="110000"/>
              </a:lnSpc>
              <a:spcAft>
                <a:spcPts val="600"/>
              </a:spcAft>
            </a:pPr>
            <a:r>
              <a:rPr lang="en-US" sz="1400" dirty="0">
                <a:solidFill>
                  <a:schemeClr val="bg1"/>
                </a:solidFill>
                <a:latin typeface="Arial Nova" panose="020B0504020202020204" pitchFamily="34" charset="0"/>
              </a:rPr>
              <a:t>Boston is currently ranked lowest nationally out of 331 local authorities based on this average qualification measure. </a:t>
            </a:r>
          </a:p>
          <a:p>
            <a:pPr>
              <a:lnSpc>
                <a:spcPct val="110000"/>
              </a:lnSpc>
              <a:spcAft>
                <a:spcPts val="600"/>
              </a:spcAft>
            </a:pPr>
            <a:r>
              <a:rPr lang="en-US" sz="1400" dirty="0">
                <a:solidFill>
                  <a:schemeClr val="bg1"/>
                </a:solidFill>
                <a:latin typeface="Arial Nova" panose="020B0504020202020204" pitchFamily="34" charset="0"/>
              </a:rPr>
              <a:t>Across Greater Lincolnshire, only North Kesteven and Rutland are at or above the national average rank.</a:t>
            </a:r>
          </a:p>
          <a:p>
            <a:pPr>
              <a:lnSpc>
                <a:spcPct val="110000"/>
              </a:lnSpc>
              <a:spcAft>
                <a:spcPts val="600"/>
              </a:spcAft>
            </a:pPr>
            <a:r>
              <a:rPr lang="en-US" sz="1400" dirty="0">
                <a:solidFill>
                  <a:schemeClr val="bg1"/>
                </a:solidFill>
                <a:latin typeface="Arial Nova" panose="020B0504020202020204" pitchFamily="34" charset="0"/>
              </a:rPr>
              <a:t>East Lindsey (ranked 321) and South Holland (ranked 324) join Boston in the bottom ten ranked local authority areas. </a:t>
            </a:r>
          </a:p>
          <a:p>
            <a:pPr>
              <a:lnSpc>
                <a:spcPct val="110000"/>
              </a:lnSpc>
              <a:spcAft>
                <a:spcPts val="600"/>
              </a:spcAft>
            </a:pPr>
            <a:r>
              <a:rPr lang="en-US" sz="1400" dirty="0">
                <a:solidFill>
                  <a:schemeClr val="bg1"/>
                </a:solidFill>
                <a:latin typeface="Arial Nova" panose="020B0504020202020204" pitchFamily="34" charset="0"/>
              </a:rPr>
              <a:t>North East Lincolnshire (rank 320) also joins the aforementioned local authorities in the bottom 3 percent of local authorities nationally based on this measure.</a:t>
            </a:r>
          </a:p>
        </p:txBody>
      </p:sp>
      <p:sp>
        <p:nvSpPr>
          <p:cNvPr id="7" name="TextBox 6">
            <a:extLst>
              <a:ext uri="{FF2B5EF4-FFF2-40B4-BE49-F238E27FC236}">
                <a16:creationId xmlns:a16="http://schemas.microsoft.com/office/drawing/2014/main" id="{E1444486-23C4-2816-FDC9-7B9C1116C6FC}"/>
              </a:ext>
            </a:extLst>
          </p:cNvPr>
          <p:cNvSpPr txBox="1"/>
          <p:nvPr/>
        </p:nvSpPr>
        <p:spPr>
          <a:xfrm>
            <a:off x="8094271" y="6309698"/>
            <a:ext cx="3615234" cy="276999"/>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2021 Census, Office for National Statistics</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3" name="TextBox 2">
            <a:extLst>
              <a:ext uri="{FF2B5EF4-FFF2-40B4-BE49-F238E27FC236}">
                <a16:creationId xmlns:a16="http://schemas.microsoft.com/office/drawing/2014/main" id="{27D857AC-BD3A-899C-C14F-0B6CDE1B9379}"/>
              </a:ext>
            </a:extLst>
          </p:cNvPr>
          <p:cNvSpPr txBox="1"/>
          <p:nvPr/>
        </p:nvSpPr>
        <p:spPr>
          <a:xfrm>
            <a:off x="273572" y="721162"/>
            <a:ext cx="3525162"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DEMOGRAPHICS</a:t>
            </a:r>
          </a:p>
        </p:txBody>
      </p:sp>
      <p:sp>
        <p:nvSpPr>
          <p:cNvPr id="6" name="Text Box 154">
            <a:extLst>
              <a:ext uri="{FF2B5EF4-FFF2-40B4-BE49-F238E27FC236}">
                <a16:creationId xmlns:a16="http://schemas.microsoft.com/office/drawing/2014/main" id="{EC7BC34F-D48C-5EE8-F405-5327C4D5695F}"/>
              </a:ext>
            </a:extLst>
          </p:cNvPr>
          <p:cNvSpPr txBox="1"/>
          <p:nvPr/>
        </p:nvSpPr>
        <p:spPr>
          <a:xfrm>
            <a:off x="3454851" y="2329268"/>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(52)</a:t>
            </a:r>
          </a:p>
        </p:txBody>
      </p:sp>
      <p:sp>
        <p:nvSpPr>
          <p:cNvPr id="30" name="Text Box 154">
            <a:extLst>
              <a:ext uri="{FF2B5EF4-FFF2-40B4-BE49-F238E27FC236}">
                <a16:creationId xmlns:a16="http://schemas.microsoft.com/office/drawing/2014/main" id="{2EF270C6-C5F0-6858-7621-25D67CF47332}"/>
              </a:ext>
            </a:extLst>
          </p:cNvPr>
          <p:cNvSpPr txBox="1"/>
          <p:nvPr/>
        </p:nvSpPr>
        <p:spPr>
          <a:xfrm>
            <a:off x="4718146" y="2675590"/>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(164)</a:t>
            </a:r>
          </a:p>
        </p:txBody>
      </p:sp>
      <p:sp>
        <p:nvSpPr>
          <p:cNvPr id="31" name="Text Box 154">
            <a:extLst>
              <a:ext uri="{FF2B5EF4-FFF2-40B4-BE49-F238E27FC236}">
                <a16:creationId xmlns:a16="http://schemas.microsoft.com/office/drawing/2014/main" id="{5DD54375-C957-7A9F-5EA5-7B115F076FDE}"/>
              </a:ext>
            </a:extLst>
          </p:cNvPr>
          <p:cNvSpPr txBox="1"/>
          <p:nvPr/>
        </p:nvSpPr>
        <p:spPr>
          <a:xfrm>
            <a:off x="4917296" y="3369045"/>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(167)</a:t>
            </a:r>
          </a:p>
        </p:txBody>
      </p:sp>
      <p:sp>
        <p:nvSpPr>
          <p:cNvPr id="36" name="Text Box 154">
            <a:extLst>
              <a:ext uri="{FF2B5EF4-FFF2-40B4-BE49-F238E27FC236}">
                <a16:creationId xmlns:a16="http://schemas.microsoft.com/office/drawing/2014/main" id="{461740C6-821E-9CDF-82B2-1B28B13C2699}"/>
              </a:ext>
            </a:extLst>
          </p:cNvPr>
          <p:cNvSpPr txBox="1"/>
          <p:nvPr/>
        </p:nvSpPr>
        <p:spPr>
          <a:xfrm>
            <a:off x="5014628" y="3721354"/>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(196)</a:t>
            </a:r>
          </a:p>
        </p:txBody>
      </p:sp>
      <p:sp>
        <p:nvSpPr>
          <p:cNvPr id="37" name="Text Box 154">
            <a:extLst>
              <a:ext uri="{FF2B5EF4-FFF2-40B4-BE49-F238E27FC236}">
                <a16:creationId xmlns:a16="http://schemas.microsoft.com/office/drawing/2014/main" id="{5ABB5AEC-2720-E835-67B0-A0C6DC14C6F4}"/>
              </a:ext>
            </a:extLst>
          </p:cNvPr>
          <p:cNvSpPr txBox="1"/>
          <p:nvPr/>
        </p:nvSpPr>
        <p:spPr>
          <a:xfrm>
            <a:off x="5161623" y="4075637"/>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(183)</a:t>
            </a:r>
          </a:p>
        </p:txBody>
      </p:sp>
      <p:sp>
        <p:nvSpPr>
          <p:cNvPr id="45" name="Text Box 154">
            <a:extLst>
              <a:ext uri="{FF2B5EF4-FFF2-40B4-BE49-F238E27FC236}">
                <a16:creationId xmlns:a16="http://schemas.microsoft.com/office/drawing/2014/main" id="{B9BBF841-1D7E-15D8-0392-AD5B4DA4B2A9}"/>
              </a:ext>
            </a:extLst>
          </p:cNvPr>
          <p:cNvSpPr txBox="1"/>
          <p:nvPr/>
        </p:nvSpPr>
        <p:spPr>
          <a:xfrm>
            <a:off x="6322211" y="4416161"/>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(284)</a:t>
            </a:r>
          </a:p>
        </p:txBody>
      </p:sp>
      <p:sp>
        <p:nvSpPr>
          <p:cNvPr id="46" name="Text Box 154">
            <a:extLst>
              <a:ext uri="{FF2B5EF4-FFF2-40B4-BE49-F238E27FC236}">
                <a16:creationId xmlns:a16="http://schemas.microsoft.com/office/drawing/2014/main" id="{3B2B2D53-E552-B619-18ED-6DFD24154B7D}"/>
              </a:ext>
            </a:extLst>
          </p:cNvPr>
          <p:cNvSpPr txBox="1"/>
          <p:nvPr/>
        </p:nvSpPr>
        <p:spPr>
          <a:xfrm>
            <a:off x="6620676" y="4763159"/>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(328)</a:t>
            </a:r>
          </a:p>
        </p:txBody>
      </p:sp>
      <p:sp>
        <p:nvSpPr>
          <p:cNvPr id="47" name="Text Box 154">
            <a:extLst>
              <a:ext uri="{FF2B5EF4-FFF2-40B4-BE49-F238E27FC236}">
                <a16:creationId xmlns:a16="http://schemas.microsoft.com/office/drawing/2014/main" id="{E827D456-9D42-6894-5B48-2B8AC17FD772}"/>
              </a:ext>
            </a:extLst>
          </p:cNvPr>
          <p:cNvSpPr txBox="1"/>
          <p:nvPr/>
        </p:nvSpPr>
        <p:spPr>
          <a:xfrm>
            <a:off x="6629604" y="5095396"/>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(330)</a:t>
            </a:r>
          </a:p>
        </p:txBody>
      </p:sp>
      <p:sp>
        <p:nvSpPr>
          <p:cNvPr id="48" name="Text Box 154">
            <a:extLst>
              <a:ext uri="{FF2B5EF4-FFF2-40B4-BE49-F238E27FC236}">
                <a16:creationId xmlns:a16="http://schemas.microsoft.com/office/drawing/2014/main" id="{A167A35C-A486-3D3E-7F7D-4FB5A18FAA4C}"/>
              </a:ext>
            </a:extLst>
          </p:cNvPr>
          <p:cNvSpPr txBox="1"/>
          <p:nvPr/>
        </p:nvSpPr>
        <p:spPr>
          <a:xfrm>
            <a:off x="6681368" y="5467178"/>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(339)</a:t>
            </a:r>
          </a:p>
        </p:txBody>
      </p:sp>
      <p:sp>
        <p:nvSpPr>
          <p:cNvPr id="49" name="Text Box 154">
            <a:extLst>
              <a:ext uri="{FF2B5EF4-FFF2-40B4-BE49-F238E27FC236}">
                <a16:creationId xmlns:a16="http://schemas.microsoft.com/office/drawing/2014/main" id="{74EFD06E-D3A6-69B4-2B21-C605FC56A995}"/>
              </a:ext>
            </a:extLst>
          </p:cNvPr>
          <p:cNvSpPr txBox="1"/>
          <p:nvPr/>
        </p:nvSpPr>
        <p:spPr>
          <a:xfrm>
            <a:off x="6767379" y="5837134"/>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200" dirty="0">
                <a:effectLst/>
                <a:latin typeface="Arial Nova" panose="020B0504020202020204" pitchFamily="34" charset="0"/>
                <a:ea typeface="Calibri" panose="020F0502020204030204" pitchFamily="34" charset="0"/>
                <a:cs typeface="Times New Roman" panose="02020603050405020304" pitchFamily="18" charset="0"/>
              </a:rPr>
              <a:t>(346)</a:t>
            </a:r>
          </a:p>
        </p:txBody>
      </p:sp>
      <p:pic>
        <p:nvPicPr>
          <p:cNvPr id="50" name="Picture 49">
            <a:extLst>
              <a:ext uri="{FF2B5EF4-FFF2-40B4-BE49-F238E27FC236}">
                <a16:creationId xmlns:a16="http://schemas.microsoft.com/office/drawing/2014/main" id="{CEBDA58E-BC0A-5B3B-D1EE-DBE7A31AC0FE}"/>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268063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shaking hands">
            <a:extLst>
              <a:ext uri="{FF2B5EF4-FFF2-40B4-BE49-F238E27FC236}">
                <a16:creationId xmlns:a16="http://schemas.microsoft.com/office/drawing/2014/main" id="{F3D690D5-0AA4-8370-5BA6-31593E2E522E}"/>
              </a:ext>
            </a:extLst>
          </p:cNvPr>
          <p:cNvPicPr>
            <a:picLocks noChangeAspect="1"/>
          </p:cNvPicPr>
          <p:nvPr/>
        </p:nvPicPr>
        <p:blipFill rotWithShape="1">
          <a:blip r:embed="rId3" cstate="email">
            <a:alphaModFix amt="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46" b="486"/>
          <a:stretch/>
        </p:blipFill>
        <p:spPr>
          <a:xfrm>
            <a:off x="8088672" y="1522160"/>
            <a:ext cx="3834294" cy="5054706"/>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ACKNOWLEDGEMENTS &amp; DISCLAIMER</a:t>
            </a:r>
          </a:p>
        </p:txBody>
      </p:sp>
      <p:sp>
        <p:nvSpPr>
          <p:cNvPr id="2" name="TextBox 1">
            <a:extLst>
              <a:ext uri="{FF2B5EF4-FFF2-40B4-BE49-F238E27FC236}">
                <a16:creationId xmlns:a16="http://schemas.microsoft.com/office/drawing/2014/main" id="{452984D9-E041-4FA9-B011-4D47EED52240}"/>
              </a:ext>
            </a:extLst>
          </p:cNvPr>
          <p:cNvSpPr txBox="1"/>
          <p:nvPr/>
        </p:nvSpPr>
        <p:spPr>
          <a:xfrm>
            <a:off x="267122" y="1741827"/>
            <a:ext cx="7788294" cy="4607030"/>
          </a:xfrm>
          <a:prstGeom prst="rect">
            <a:avLst/>
          </a:prstGeom>
          <a:noFill/>
        </p:spPr>
        <p:txBody>
          <a:bodyPr wrap="square" rtlCol="0">
            <a:spAutoFit/>
          </a:bodyPr>
          <a:lstStyle/>
          <a:p>
            <a:pPr lvl="0"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BrowalliaUPC" panose="020B0604020202020204" pitchFamily="34" charset="-34"/>
              </a:rPr>
              <a:t>The SkillsReach team (Roy Harper and Adam Peacock) acknowledges the support and important contributions (individually and collectively) from a range of stakeholders, including the Lincolnshire Learning Board and two area-based Regional Learning Provider Forums. A full list of stakeholders and references is available by request to roy.harper@skillsreach.co.uk </a:t>
            </a:r>
          </a:p>
          <a:p>
            <a:pPr lvl="0"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BrowalliaUPC" panose="020B0604020202020204" pitchFamily="34" charset="-34"/>
              </a:rPr>
              <a:t>This document contains data made available under an Open License and accessed via the Department for Education, the Department for Work and Pensions, the Office for Students, and the Office for National Statistics. </a:t>
            </a:r>
          </a:p>
          <a:p>
            <a:pPr lvl="0"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BrowalliaUPC" panose="020B0604020202020204" pitchFamily="34" charset="-34"/>
              </a:rPr>
              <a:t>SkillsReach and its associates are not responsible for data verification nor data-cleaning, and data has been analysed as is, with any faults. As such, all data-driven conclusions in this report are based purely on the data available for public access at the time of writing. All data used in this document is either the most up-to-date available at the time of the data review or the most relevant.</a:t>
            </a:r>
          </a:p>
          <a:p>
            <a:pPr lvl="0"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BrowalliaUPC" panose="020B0604020202020204" pitchFamily="34" charset="-34"/>
              </a:rPr>
              <a:t>All maps have been produced using the open-source Geographic Information Systems software ‘QGIS,’ produced by the QGIS Development Team (2023) and made possible by the Geospatial Foundation Project. </a:t>
            </a:r>
            <a:endParaRPr lang="en-US" alt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a:p>
            <a:pPr defTabSz="457200">
              <a:spcAft>
                <a:spcPts val="1200"/>
              </a:spcAft>
              <a:defRPr/>
            </a:pPr>
            <a:r>
              <a:rPr lang="en-US" altLang="en-US" sz="1400" b="1" dirty="0">
                <a:latin typeface="Arial Nova" panose="020B0504020202020204" pitchFamily="34" charset="0"/>
                <a:ea typeface="Segoe UI Historic" panose="020B0502040204020203" pitchFamily="34" charset="0"/>
                <a:cs typeface="BrowalliaUPC" panose="020B0604020202020204" pitchFamily="34" charset="-34"/>
              </a:rPr>
              <a:t>The SkillsReach Team – May 2023</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F29B694-D71D-3B90-8D65-B965C512197A}"/>
              </a:ext>
            </a:extLst>
          </p:cNvPr>
          <p:cNvSpPr/>
          <p:nvPr/>
        </p:nvSpPr>
        <p:spPr>
          <a:xfrm>
            <a:off x="8088674" y="1522160"/>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466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udience raising hands during work presentation">
            <a:extLst>
              <a:ext uri="{FF2B5EF4-FFF2-40B4-BE49-F238E27FC236}">
                <a16:creationId xmlns:a16="http://schemas.microsoft.com/office/drawing/2014/main" id="{A00BC611-7C61-A4FA-2794-F623510881A3}"/>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t="1" b="248"/>
          <a:stretch/>
        </p:blipFill>
        <p:spPr>
          <a:xfrm>
            <a:off x="267122" y="1527823"/>
            <a:ext cx="11657756" cy="5058876"/>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GREATER LINCOLNSHIRE SUMMARY</a:t>
            </a:r>
          </a:p>
        </p:txBody>
      </p:sp>
      <p:sp>
        <p:nvSpPr>
          <p:cNvPr id="3" name="TextBox 2">
            <a:extLst>
              <a:ext uri="{FF2B5EF4-FFF2-40B4-BE49-F238E27FC236}">
                <a16:creationId xmlns:a16="http://schemas.microsoft.com/office/drawing/2014/main" id="{6306086A-74C3-C2E5-41A1-17E656A64E08}"/>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sp>
        <p:nvSpPr>
          <p:cNvPr id="2" name="Rectangle 1">
            <a:extLst>
              <a:ext uri="{FF2B5EF4-FFF2-40B4-BE49-F238E27FC236}">
                <a16:creationId xmlns:a16="http://schemas.microsoft.com/office/drawing/2014/main" id="{C6205824-641C-6F68-5BB6-313DB581795D}"/>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ACC2ED0F-404A-AA40-E349-0FFE01093C43}"/>
              </a:ext>
            </a:extLst>
          </p:cNvPr>
          <p:cNvSpPr txBox="1"/>
          <p:nvPr/>
        </p:nvSpPr>
        <p:spPr>
          <a:xfrm>
            <a:off x="276428" y="1487925"/>
            <a:ext cx="7902372" cy="5159618"/>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kumimoji="0" lang="en-US" sz="1400" b="0" i="0" u="none" strike="noStrike" kern="1200" cap="none" spc="0" normalizeH="0" baseline="0" noProof="0" dirty="0">
                <a:ln>
                  <a:noFill/>
                </a:ln>
                <a:effectLst/>
                <a:uLnTx/>
                <a:uFillTx/>
                <a:latin typeface="Arial Nova" panose="020B0504020202020204" pitchFamily="34" charset="0"/>
                <a:ea typeface="+mn-ea"/>
                <a:cs typeface="+mn-cs"/>
              </a:rPr>
              <a:t>Greater Lincolnshire post 16 destinations are broadly similar to England </a:t>
            </a:r>
            <a:r>
              <a:rPr lang="en-US" sz="1400" dirty="0">
                <a:latin typeface="Arial Nova" panose="020B0504020202020204" pitchFamily="34" charset="0"/>
              </a:rPr>
              <a:t>overall, </a:t>
            </a:r>
            <a:r>
              <a:rPr kumimoji="0" lang="en-US" sz="1400" b="0" i="0" u="none" strike="noStrike" kern="1200" cap="none" spc="0" normalizeH="0" baseline="0" noProof="0" dirty="0">
                <a:ln>
                  <a:noFill/>
                </a:ln>
                <a:effectLst/>
                <a:uLnTx/>
                <a:uFillTx/>
                <a:latin typeface="Arial Nova" panose="020B0504020202020204" pitchFamily="34" charset="0"/>
                <a:ea typeface="+mn-ea"/>
                <a:cs typeface="+mn-cs"/>
              </a:rPr>
              <a:t>with the main difference being th</a:t>
            </a:r>
            <a:r>
              <a:rPr lang="en-US" sz="1400" dirty="0">
                <a:latin typeface="Arial Nova" panose="020B0504020202020204" pitchFamily="34" charset="0"/>
              </a:rPr>
              <a:t>e prominence of sixth-form colleges rather than FE colleges in North and North East Lincolnshire</a:t>
            </a:r>
            <a:r>
              <a:rPr kumimoji="0" lang="en-US" sz="1400" b="0" i="0" u="none" strike="noStrike" kern="1200" cap="none" spc="0" normalizeH="0" baseline="0" noProof="0" dirty="0">
                <a:ln>
                  <a:noFill/>
                </a:ln>
                <a:effectLst/>
                <a:uLnTx/>
                <a:uFillTx/>
                <a:latin typeface="Arial Nova" panose="020B0504020202020204" pitchFamily="34" charset="0"/>
                <a:ea typeface="+mn-ea"/>
                <a:cs typeface="+mn-cs"/>
              </a:rPr>
              <a:t> </a:t>
            </a:r>
          </a:p>
          <a:p>
            <a:pPr marL="285750" indent="-285750">
              <a:lnSpc>
                <a:spcPct val="110000"/>
              </a:lnSpc>
              <a:spcAft>
                <a:spcPts val="300"/>
              </a:spcAft>
              <a:buFont typeface="Wingdings" pitchFamily="2" charset="2"/>
              <a:buChar char="§"/>
              <a:defRPr/>
            </a:pPr>
            <a:r>
              <a:rPr lang="en-US" sz="1400" dirty="0">
                <a:latin typeface="Arial Nova" panose="020B0504020202020204" pitchFamily="34" charset="0"/>
              </a:rPr>
              <a:t>Lincolnshire is broadly in line with national figures in respect of school post-16 attainment, with Rutland ahead and North and North East Lincolnshire reporting notably lower attainment</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NEET numbers increased over the last year and are now above national figures, which have reduced over the last twelve months</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Locally and nationally, there has been a large pandemic-related increase in HE starts</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The lowest levels of HE participation by young people can be seen in built-up urban areas and across the Lincolnshire coast.</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Although there has been a slow start to T Levels locally, Apprenticeship starts have continued to grow with the latest growth, fuelled by younger people under 25, meaning that Greater Lincolnshire is ahead of England in starts per 1,000 employees</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Male apprenticeship participation is increasing vis-à-vis females, although this may relate to locally growing male-dominated sectors such as construction</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‘Health, Public Services, and Care’ is now the most popular sector subject area for Apprenticeships, having overtaken ‘Business Administration and Law’</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Participation in ‘Education and Training’ continues to fall overall whilst it is increasing nationally</a:t>
            </a:r>
          </a:p>
          <a:p>
            <a:pPr marL="285750" marR="0" lvl="0" indent="-285750" algn="l" defTabSz="914400" rtl="0" eaLnBrk="1" fontAlgn="auto" latinLnBrk="0" hangingPunct="1">
              <a:lnSpc>
                <a:spcPct val="110000"/>
              </a:lnSpc>
              <a:spcBef>
                <a:spcPts val="0"/>
              </a:spcBef>
              <a:spcAft>
                <a:spcPts val="300"/>
              </a:spcAft>
              <a:buClrTx/>
              <a:buSzTx/>
              <a:buFont typeface="Wingdings" pitchFamily="2" charset="2"/>
              <a:buChar char="§"/>
              <a:tabLst/>
              <a:defRPr/>
            </a:pPr>
            <a:r>
              <a:rPr lang="en-US" sz="1400" dirty="0">
                <a:latin typeface="Arial Nova" panose="020B0504020202020204" pitchFamily="34" charset="0"/>
              </a:rPr>
              <a:t>Community Learning participation is ahead of England rates in almost every part of Greater Lincolnshire</a:t>
            </a:r>
          </a:p>
        </p:txBody>
      </p:sp>
      <p:pic>
        <p:nvPicPr>
          <p:cNvPr id="4" name="Picture 3">
            <a:extLst>
              <a:ext uri="{FF2B5EF4-FFF2-40B4-BE49-F238E27FC236}">
                <a16:creationId xmlns:a16="http://schemas.microsoft.com/office/drawing/2014/main" id="{560B7F40-6AA3-3AB2-BDBE-1A02B5B1D642}"/>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14530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udience raising hands during work presentation">
            <a:extLst>
              <a:ext uri="{FF2B5EF4-FFF2-40B4-BE49-F238E27FC236}">
                <a16:creationId xmlns:a16="http://schemas.microsoft.com/office/drawing/2014/main" id="{48E3A8C4-CDAD-513F-807D-60A12AC8E693}"/>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6" name="Rectangle 5">
            <a:extLst>
              <a:ext uri="{FF2B5EF4-FFF2-40B4-BE49-F238E27FC236}">
                <a16:creationId xmlns:a16="http://schemas.microsoft.com/office/drawing/2014/main" id="{47FC0948-BB56-76D0-6987-F6592B9ED832}"/>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5697940" y="732089"/>
            <a:ext cx="4649925"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POST 16 DESTINATIONS</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A6B13D12-16E7-521B-E7BF-85E333E135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117"/>
          <a:stretch/>
        </p:blipFill>
        <p:spPr>
          <a:xfrm>
            <a:off x="126460" y="1855784"/>
            <a:ext cx="7745664" cy="4999719"/>
          </a:xfrm>
          <a:prstGeom prst="rect">
            <a:avLst/>
          </a:prstGeom>
        </p:spPr>
      </p:pic>
      <p:sp>
        <p:nvSpPr>
          <p:cNvPr id="10" name="TextBox 9">
            <a:extLst>
              <a:ext uri="{FF2B5EF4-FFF2-40B4-BE49-F238E27FC236}">
                <a16:creationId xmlns:a16="http://schemas.microsoft.com/office/drawing/2014/main" id="{968BB415-0D9C-7713-C02C-F4D6094C850E}"/>
              </a:ext>
            </a:extLst>
          </p:cNvPr>
          <p:cNvSpPr txBox="1"/>
          <p:nvPr/>
        </p:nvSpPr>
        <p:spPr>
          <a:xfrm>
            <a:off x="8079905" y="6240349"/>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2" name="TextBox 1">
            <a:extLst>
              <a:ext uri="{FF2B5EF4-FFF2-40B4-BE49-F238E27FC236}">
                <a16:creationId xmlns:a16="http://schemas.microsoft.com/office/drawing/2014/main" id="{B6E04169-D4A2-B7FD-53DC-0CFC267CF7C8}"/>
              </a:ext>
            </a:extLst>
          </p:cNvPr>
          <p:cNvSpPr txBox="1"/>
          <p:nvPr/>
        </p:nvSpPr>
        <p:spPr>
          <a:xfrm>
            <a:off x="8074074" y="1550019"/>
            <a:ext cx="3804857" cy="4645824"/>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Post-16 destinations differ across the local education authority areas that make up Greater Lincolnshire, primarily as due to the prominence of sixth-form colleges rather than school sixth-forms in North Lincolnshire, and North East Lincolnshire. </a:t>
            </a:r>
          </a:p>
          <a:p>
            <a:pPr>
              <a:lnSpc>
                <a:spcPct val="114000"/>
              </a:lnSpc>
              <a:spcAft>
                <a:spcPts val="600"/>
              </a:spcAft>
            </a:pPr>
            <a:r>
              <a:rPr lang="en-US" sz="1400" dirty="0">
                <a:latin typeface="Arial Nova" panose="020B0504020202020204" pitchFamily="34" charset="0"/>
              </a:rPr>
              <a:t>Almost half of the young people in North East Lincolnshire go into Further Education, compared to 37% in Lincolnshire, which is close to the national averages.</a:t>
            </a:r>
          </a:p>
          <a:p>
            <a:pPr>
              <a:lnSpc>
                <a:spcPct val="114000"/>
              </a:lnSpc>
              <a:spcAft>
                <a:spcPts val="600"/>
              </a:spcAft>
            </a:pPr>
            <a:r>
              <a:rPr lang="en-US" sz="1400" dirty="0">
                <a:latin typeface="Arial Nova" panose="020B0504020202020204" pitchFamily="34" charset="0"/>
              </a:rPr>
              <a:t>No data is available on local T Level participation, with only Lincoln and Grantham Colleges, Lincoln UTC, and University Academy Holbeach presently delivering in Lincolnshire (LCC). This represents low take-up compared to national figures and is currently not significant in terms of either student choice or destination locally.</a:t>
            </a:r>
          </a:p>
        </p:txBody>
      </p:sp>
      <p:sp>
        <p:nvSpPr>
          <p:cNvPr id="12" name="TextBox 11">
            <a:extLst>
              <a:ext uri="{FF2B5EF4-FFF2-40B4-BE49-F238E27FC236}">
                <a16:creationId xmlns:a16="http://schemas.microsoft.com/office/drawing/2014/main" id="{3391CF8E-8B31-E915-FAE3-F4BAB889A5E0}"/>
              </a:ext>
            </a:extLst>
          </p:cNvPr>
          <p:cNvSpPr txBox="1"/>
          <p:nvPr/>
        </p:nvSpPr>
        <p:spPr>
          <a:xfrm>
            <a:off x="1289955" y="1536677"/>
            <a:ext cx="5693495" cy="338554"/>
          </a:xfrm>
          <a:prstGeom prst="rect">
            <a:avLst/>
          </a:prstGeom>
          <a:noFill/>
        </p:spPr>
        <p:txBody>
          <a:bodyPr wrap="square" rtlCol="0">
            <a:spAutoFit/>
          </a:bodyPr>
          <a:lstStyle/>
          <a:p>
            <a:pPr algn="ctr"/>
            <a:r>
              <a:rPr lang="en-US" sz="1600" dirty="0">
                <a:latin typeface="Arial Nova" panose="020B0504020202020204" pitchFamily="34" charset="0"/>
              </a:rPr>
              <a:t>Destinations of 2020/21 Key Stage 4 Cohort </a:t>
            </a:r>
          </a:p>
        </p:txBody>
      </p:sp>
      <p:sp>
        <p:nvSpPr>
          <p:cNvPr id="3" name="TextBox 2">
            <a:extLst>
              <a:ext uri="{FF2B5EF4-FFF2-40B4-BE49-F238E27FC236}">
                <a16:creationId xmlns:a16="http://schemas.microsoft.com/office/drawing/2014/main" id="{E43D17BB-6776-411B-877B-38FB8BCB5F8D}"/>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5" name="Picture 4">
            <a:extLst>
              <a:ext uri="{FF2B5EF4-FFF2-40B4-BE49-F238E27FC236}">
                <a16:creationId xmlns:a16="http://schemas.microsoft.com/office/drawing/2014/main" id="{8C878CCB-95DD-F679-7F57-1EE3E5D8C52D}"/>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57099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dience raising hands during work presentation">
            <a:extLst>
              <a:ext uri="{FF2B5EF4-FFF2-40B4-BE49-F238E27FC236}">
                <a16:creationId xmlns:a16="http://schemas.microsoft.com/office/drawing/2014/main" id="{EA88C49B-FC1B-DFAE-1711-A6F8FC54669B}"/>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23" name="TextBox 22">
            <a:extLst>
              <a:ext uri="{FF2B5EF4-FFF2-40B4-BE49-F238E27FC236}">
                <a16:creationId xmlns:a16="http://schemas.microsoft.com/office/drawing/2014/main" id="{FF3F47A2-CD90-B9D0-8C24-353130325F99}"/>
              </a:ext>
            </a:extLst>
          </p:cNvPr>
          <p:cNvSpPr txBox="1"/>
          <p:nvPr/>
        </p:nvSpPr>
        <p:spPr>
          <a:xfrm>
            <a:off x="8056853" y="6250181"/>
            <a:ext cx="3615234" cy="276999"/>
          </a:xfrm>
          <a:prstGeom prst="rect">
            <a:avLst/>
          </a:prstGeom>
          <a:noFill/>
          <a:ln>
            <a:noFill/>
          </a:ln>
        </p:spPr>
        <p:txBody>
          <a:bodyPr wrap="square" rtlCol="0">
            <a:spAutoFit/>
          </a:bodyPr>
          <a:lstStyle/>
          <a:p>
            <a:pPr lvl="0" defTabSz="457200">
              <a:defRPr/>
            </a:pPr>
            <a:r>
              <a:rPr lang="en-US" altLang="en-US" sz="1200" b="1"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solidFill>
                <a:schemeClr val="bg1"/>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24" name="TextBox 23">
            <a:extLst>
              <a:ext uri="{FF2B5EF4-FFF2-40B4-BE49-F238E27FC236}">
                <a16:creationId xmlns:a16="http://schemas.microsoft.com/office/drawing/2014/main" id="{C8BA6530-682A-D7B5-C97D-92B5561AD724}"/>
              </a:ext>
            </a:extLst>
          </p:cNvPr>
          <p:cNvSpPr txBox="1"/>
          <p:nvPr/>
        </p:nvSpPr>
        <p:spPr>
          <a:xfrm>
            <a:off x="8104347" y="2997928"/>
            <a:ext cx="3804857" cy="307777"/>
          </a:xfrm>
          <a:prstGeom prst="rect">
            <a:avLst/>
          </a:prstGeom>
          <a:noFill/>
        </p:spPr>
        <p:txBody>
          <a:bodyPr wrap="square" rtlCol="0">
            <a:spAutoFit/>
          </a:bodyPr>
          <a:lstStyle/>
          <a:p>
            <a:r>
              <a:rPr lang="en-US" sz="1400" dirty="0">
                <a:solidFill>
                  <a:schemeClr val="bg1"/>
                </a:solidFill>
                <a:latin typeface="Arial Nova" panose="020B0504020202020204" pitchFamily="34" charset="0"/>
              </a:rPr>
              <a:t>Text here</a:t>
            </a:r>
          </a:p>
        </p:txBody>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5236746" y="732208"/>
            <a:ext cx="6147550" cy="523220"/>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SCHOOL LEVEL ATTAINMENT</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6FFFD5A9-687A-CA72-2FDF-AAD048F546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7019" b="1328"/>
          <a:stretch/>
        </p:blipFill>
        <p:spPr>
          <a:xfrm>
            <a:off x="274547" y="2013677"/>
            <a:ext cx="3679854" cy="4587205"/>
          </a:xfrm>
          <a:prstGeom prst="rect">
            <a:avLst/>
          </a:prstGeom>
        </p:spPr>
      </p:pic>
      <p:pic>
        <p:nvPicPr>
          <p:cNvPr id="6" name="Picture 5">
            <a:extLst>
              <a:ext uri="{FF2B5EF4-FFF2-40B4-BE49-F238E27FC236}">
                <a16:creationId xmlns:a16="http://schemas.microsoft.com/office/drawing/2014/main" id="{1A684B11-7B0B-6B8A-7146-64E88817F9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3522" t="10618"/>
          <a:stretch/>
        </p:blipFill>
        <p:spPr>
          <a:xfrm>
            <a:off x="4448365" y="2013679"/>
            <a:ext cx="3564721" cy="4670300"/>
          </a:xfrm>
          <a:prstGeom prst="rect">
            <a:avLst/>
          </a:prstGeom>
        </p:spPr>
      </p:pic>
      <p:cxnSp>
        <p:nvCxnSpPr>
          <p:cNvPr id="7" name="Straight Connector 6">
            <a:extLst>
              <a:ext uri="{FF2B5EF4-FFF2-40B4-BE49-F238E27FC236}">
                <a16:creationId xmlns:a16="http://schemas.microsoft.com/office/drawing/2014/main" id="{565D761D-F495-0CAD-96D2-443980AD793D}"/>
              </a:ext>
            </a:extLst>
          </p:cNvPr>
          <p:cNvCxnSpPr>
            <a:cxnSpLocks/>
          </p:cNvCxnSpPr>
          <p:nvPr/>
        </p:nvCxnSpPr>
        <p:spPr>
          <a:xfrm flipH="1">
            <a:off x="337422" y="2944467"/>
            <a:ext cx="7558703"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979A42-CD42-1B40-6CA5-0D94734993FF}"/>
              </a:ext>
            </a:extLst>
          </p:cNvPr>
          <p:cNvCxnSpPr>
            <a:cxnSpLocks/>
          </p:cNvCxnSpPr>
          <p:nvPr/>
        </p:nvCxnSpPr>
        <p:spPr>
          <a:xfrm flipH="1">
            <a:off x="336074" y="3850971"/>
            <a:ext cx="7560051"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A90336-4EC2-A064-4967-242BF6604D0E}"/>
              </a:ext>
            </a:extLst>
          </p:cNvPr>
          <p:cNvCxnSpPr>
            <a:cxnSpLocks/>
          </p:cNvCxnSpPr>
          <p:nvPr/>
        </p:nvCxnSpPr>
        <p:spPr>
          <a:xfrm flipH="1">
            <a:off x="334726" y="4747747"/>
            <a:ext cx="7561399"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B5F4A-FF5D-576B-D862-FAE566D4EA64}"/>
              </a:ext>
            </a:extLst>
          </p:cNvPr>
          <p:cNvCxnSpPr>
            <a:cxnSpLocks/>
          </p:cNvCxnSpPr>
          <p:nvPr/>
        </p:nvCxnSpPr>
        <p:spPr>
          <a:xfrm flipH="1">
            <a:off x="333378" y="5650979"/>
            <a:ext cx="756274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5138273-B559-4388-25E5-4AB47C78AB52}"/>
              </a:ext>
            </a:extLst>
          </p:cNvPr>
          <p:cNvSpPr txBox="1"/>
          <p:nvPr/>
        </p:nvSpPr>
        <p:spPr>
          <a:xfrm>
            <a:off x="175848" y="1578564"/>
            <a:ext cx="3960283" cy="307777"/>
          </a:xfrm>
          <a:prstGeom prst="rect">
            <a:avLst/>
          </a:prstGeom>
          <a:noFill/>
        </p:spPr>
        <p:txBody>
          <a:bodyPr wrap="square" rtlCol="0">
            <a:spAutoFit/>
          </a:bodyPr>
          <a:lstStyle/>
          <a:p>
            <a:pPr algn="ctr"/>
            <a:r>
              <a:rPr lang="en-US" sz="1400" dirty="0">
                <a:latin typeface="Arial Nova" panose="020B0504020202020204" pitchFamily="34" charset="0"/>
              </a:rPr>
              <a:t>Average Attainment 8 Score per pupil, 2021/22</a:t>
            </a:r>
          </a:p>
        </p:txBody>
      </p:sp>
      <p:sp>
        <p:nvSpPr>
          <p:cNvPr id="21" name="TextBox 20">
            <a:extLst>
              <a:ext uri="{FF2B5EF4-FFF2-40B4-BE49-F238E27FC236}">
                <a16:creationId xmlns:a16="http://schemas.microsoft.com/office/drawing/2014/main" id="{AD0BB404-2603-985A-D42C-7CF4D32D0BFD}"/>
              </a:ext>
            </a:extLst>
          </p:cNvPr>
          <p:cNvSpPr txBox="1"/>
          <p:nvPr/>
        </p:nvSpPr>
        <p:spPr>
          <a:xfrm>
            <a:off x="4404598" y="1487571"/>
            <a:ext cx="3491527" cy="523220"/>
          </a:xfrm>
          <a:prstGeom prst="rect">
            <a:avLst/>
          </a:prstGeom>
          <a:noFill/>
        </p:spPr>
        <p:txBody>
          <a:bodyPr wrap="square" rtlCol="0">
            <a:spAutoFit/>
          </a:bodyPr>
          <a:lstStyle/>
          <a:p>
            <a:pPr algn="ctr"/>
            <a:r>
              <a:rPr lang="en-US" sz="1400" dirty="0">
                <a:latin typeface="Arial Nova" panose="020B0504020202020204" pitchFamily="34" charset="0"/>
              </a:rPr>
              <a:t>% of pupils who achieved a 9-4 pass in English and Maths GCSE, 2021/22</a:t>
            </a:r>
          </a:p>
        </p:txBody>
      </p:sp>
      <p:sp>
        <p:nvSpPr>
          <p:cNvPr id="9" name="Rectangle 8">
            <a:extLst>
              <a:ext uri="{FF2B5EF4-FFF2-40B4-BE49-F238E27FC236}">
                <a16:creationId xmlns:a16="http://schemas.microsoft.com/office/drawing/2014/main" id="{95D5D08D-D864-CEAC-8184-B37487455FD8}"/>
              </a:ext>
            </a:extLst>
          </p:cNvPr>
          <p:cNvSpPr/>
          <p:nvPr/>
        </p:nvSpPr>
        <p:spPr>
          <a:xfrm>
            <a:off x="8088672" y="1531992"/>
            <a:ext cx="3836204" cy="5054706"/>
          </a:xfrm>
          <a:prstGeom prst="rect">
            <a:avLst/>
          </a:prstGeom>
          <a:solidFill>
            <a:srgbClr val="EFBF7A">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chemeClr val="tx1"/>
              </a:solidFill>
            </a:endParaRPr>
          </a:p>
        </p:txBody>
      </p:sp>
      <p:sp>
        <p:nvSpPr>
          <p:cNvPr id="2" name="TextBox 1">
            <a:extLst>
              <a:ext uri="{FF2B5EF4-FFF2-40B4-BE49-F238E27FC236}">
                <a16:creationId xmlns:a16="http://schemas.microsoft.com/office/drawing/2014/main" id="{78EA9662-DA62-821F-25F9-50BDDBD84F33}"/>
              </a:ext>
            </a:extLst>
          </p:cNvPr>
          <p:cNvSpPr txBox="1"/>
          <p:nvPr/>
        </p:nvSpPr>
        <p:spPr>
          <a:xfrm>
            <a:off x="8088674" y="6257746"/>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4" name="TextBox 3">
            <a:extLst>
              <a:ext uri="{FF2B5EF4-FFF2-40B4-BE49-F238E27FC236}">
                <a16:creationId xmlns:a16="http://schemas.microsoft.com/office/drawing/2014/main" id="{099DDD58-AD55-99AF-0CF9-D59F3215D0A3}"/>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sp>
        <p:nvSpPr>
          <p:cNvPr id="11" name="TextBox 10">
            <a:extLst>
              <a:ext uri="{FF2B5EF4-FFF2-40B4-BE49-F238E27FC236}">
                <a16:creationId xmlns:a16="http://schemas.microsoft.com/office/drawing/2014/main" id="{0EDB1963-13F8-3744-7BC3-5BC3752A8234}"/>
              </a:ext>
            </a:extLst>
          </p:cNvPr>
          <p:cNvSpPr txBox="1"/>
          <p:nvPr/>
        </p:nvSpPr>
        <p:spPr>
          <a:xfrm>
            <a:off x="8106118" y="2754130"/>
            <a:ext cx="3804857" cy="2435603"/>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For the two indicators of school attainment, Rutland is ahead of national levels for both, whilst Lincolnshire is broadly in line. </a:t>
            </a:r>
          </a:p>
          <a:p>
            <a:pPr>
              <a:lnSpc>
                <a:spcPct val="114000"/>
              </a:lnSpc>
              <a:spcAft>
                <a:spcPts val="600"/>
              </a:spcAft>
            </a:pPr>
            <a:r>
              <a:rPr lang="en-US" sz="1400" dirty="0">
                <a:latin typeface="Arial Nova" panose="020B0504020202020204" pitchFamily="34" charset="0"/>
              </a:rPr>
              <a:t>North and North East Lincolnshire have notably lower reported attainment levels than the national figures, with North East Lincolnshire significantly lower on both indicators in 2021/22.</a:t>
            </a:r>
          </a:p>
          <a:p>
            <a:pPr>
              <a:lnSpc>
                <a:spcPct val="114000"/>
              </a:lnSpc>
              <a:spcAft>
                <a:spcPts val="600"/>
              </a:spcAft>
            </a:pPr>
            <a:endParaRPr lang="en-US" sz="1400" dirty="0">
              <a:latin typeface="Arial Nova" panose="020B0504020202020204" pitchFamily="34" charset="0"/>
            </a:endParaRPr>
          </a:p>
        </p:txBody>
      </p:sp>
      <p:pic>
        <p:nvPicPr>
          <p:cNvPr id="5" name="Picture 4">
            <a:extLst>
              <a:ext uri="{FF2B5EF4-FFF2-40B4-BE49-F238E27FC236}">
                <a16:creationId xmlns:a16="http://schemas.microsoft.com/office/drawing/2014/main" id="{7C7B5C92-4BEC-3449-4D9B-70052CA2CD36}"/>
              </a:ext>
            </a:extLst>
          </p:cNvPr>
          <p:cNvPicPr>
            <a:picLocks noChangeAspect="1"/>
          </p:cNvPicPr>
          <p:nvPr/>
        </p:nvPicPr>
        <p:blipFill>
          <a:blip r:embed="rId7">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70898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udience raising hands during work presentation">
            <a:extLst>
              <a:ext uri="{FF2B5EF4-FFF2-40B4-BE49-F238E27FC236}">
                <a16:creationId xmlns:a16="http://schemas.microsoft.com/office/drawing/2014/main" id="{1B935BEE-EBDB-A9D1-D102-BDEEA15C7B9D}"/>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5" name="Rectangle 4">
            <a:extLst>
              <a:ext uri="{FF2B5EF4-FFF2-40B4-BE49-F238E27FC236}">
                <a16:creationId xmlns:a16="http://schemas.microsoft.com/office/drawing/2014/main" id="{0040FBF8-8847-4E98-313D-27D37C2C0136}"/>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5" y="520593"/>
            <a:ext cx="11655844"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25128"/>
            <a:ext cx="6254616" cy="518475"/>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LEVELS OF ‘NEET’</a:t>
            </a:r>
          </a:p>
        </p:txBody>
      </p:sp>
      <p:sp>
        <p:nvSpPr>
          <p:cNvPr id="8" name="TextBox 7">
            <a:extLst>
              <a:ext uri="{FF2B5EF4-FFF2-40B4-BE49-F238E27FC236}">
                <a16:creationId xmlns:a16="http://schemas.microsoft.com/office/drawing/2014/main" id="{5365A410-3639-D4C5-F79D-BDB0876B9501}"/>
              </a:ext>
            </a:extLst>
          </p:cNvPr>
          <p:cNvSpPr txBox="1"/>
          <p:nvPr/>
        </p:nvSpPr>
        <p:spPr>
          <a:xfrm>
            <a:off x="8096150" y="6309165"/>
            <a:ext cx="3867551"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0" name="TextBox 9">
            <a:extLst>
              <a:ext uri="{FF2B5EF4-FFF2-40B4-BE49-F238E27FC236}">
                <a16:creationId xmlns:a16="http://schemas.microsoft.com/office/drawing/2014/main" id="{7B9E49B9-A640-F6EF-671B-B0FFCC7A4AD7}"/>
              </a:ext>
            </a:extLst>
          </p:cNvPr>
          <p:cNvSpPr txBox="1"/>
          <p:nvPr/>
        </p:nvSpPr>
        <p:spPr>
          <a:xfrm>
            <a:off x="8084936" y="2647229"/>
            <a:ext cx="3836204" cy="2604239"/>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2022 data on those ‘not in education, employment, training, or their activity is unknown’ (NEET), shows that numbers have increased locally over the last year, and the rate is now above the national average (5.9% compared to 4.8%).</a:t>
            </a:r>
          </a:p>
          <a:p>
            <a:pPr>
              <a:lnSpc>
                <a:spcPct val="114000"/>
              </a:lnSpc>
              <a:spcAft>
                <a:spcPts val="600"/>
              </a:spcAft>
            </a:pPr>
            <a:r>
              <a:rPr lang="en-US" sz="1400" dirty="0">
                <a:latin typeface="Arial Nova" panose="020B0504020202020204" pitchFamily="34" charset="0"/>
              </a:rPr>
              <a:t>This latest increase also bucks the national trend, which saw numbers drop and brings to an end the downward trend we have seen over the last few years.</a:t>
            </a:r>
          </a:p>
        </p:txBody>
      </p:sp>
      <p:sp>
        <p:nvSpPr>
          <p:cNvPr id="3" name="TextBox 2">
            <a:extLst>
              <a:ext uri="{FF2B5EF4-FFF2-40B4-BE49-F238E27FC236}">
                <a16:creationId xmlns:a16="http://schemas.microsoft.com/office/drawing/2014/main" id="{A640ECEF-7A8B-2BB9-AE1C-5156FC39AF30}"/>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12" name="Picture 11">
            <a:extLst>
              <a:ext uri="{FF2B5EF4-FFF2-40B4-BE49-F238E27FC236}">
                <a16:creationId xmlns:a16="http://schemas.microsoft.com/office/drawing/2014/main" id="{D181CDCF-5EC4-8313-B46E-DF68F2FCAC6A}"/>
              </a:ext>
            </a:extLst>
          </p:cNvPr>
          <p:cNvPicPr>
            <a:picLocks noChangeAspect="1"/>
          </p:cNvPicPr>
          <p:nvPr/>
        </p:nvPicPr>
        <p:blipFill>
          <a:blip r:embed="rId4"/>
          <a:stretch>
            <a:fillRect/>
          </a:stretch>
        </p:blipFill>
        <p:spPr>
          <a:xfrm>
            <a:off x="491803" y="1914875"/>
            <a:ext cx="7289800" cy="4584700"/>
          </a:xfrm>
          <a:prstGeom prst="rect">
            <a:avLst/>
          </a:prstGeom>
        </p:spPr>
      </p:pic>
      <p:sp>
        <p:nvSpPr>
          <p:cNvPr id="13" name="Text Box 149">
            <a:extLst>
              <a:ext uri="{FF2B5EF4-FFF2-40B4-BE49-F238E27FC236}">
                <a16:creationId xmlns:a16="http://schemas.microsoft.com/office/drawing/2014/main" id="{8DEEB0C2-7ED6-FB7D-922F-7C4541722BEF}"/>
              </a:ext>
            </a:extLst>
          </p:cNvPr>
          <p:cNvSpPr txBox="1"/>
          <p:nvPr/>
        </p:nvSpPr>
        <p:spPr>
          <a:xfrm>
            <a:off x="744230" y="2676325"/>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effectLst/>
                <a:latin typeface="Arial Nova" panose="020B0504020202020204" pitchFamily="34" charset="0"/>
                <a:ea typeface="Calibri" panose="020F0502020204030204" pitchFamily="34" charset="0"/>
                <a:cs typeface="Times New Roman" panose="02020603050405020304" pitchFamily="18" charset="0"/>
              </a:rPr>
              <a:t>6.0%</a:t>
            </a:r>
          </a:p>
        </p:txBody>
      </p:sp>
      <p:sp>
        <p:nvSpPr>
          <p:cNvPr id="14" name="Text Box 149">
            <a:extLst>
              <a:ext uri="{FF2B5EF4-FFF2-40B4-BE49-F238E27FC236}">
                <a16:creationId xmlns:a16="http://schemas.microsoft.com/office/drawing/2014/main" id="{AB247110-891C-24E1-72FA-8FB2EA292F5F}"/>
              </a:ext>
            </a:extLst>
          </p:cNvPr>
          <p:cNvSpPr txBox="1"/>
          <p:nvPr/>
        </p:nvSpPr>
        <p:spPr>
          <a:xfrm>
            <a:off x="1327378" y="2911875"/>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5.5</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19" name="Text Box 149">
            <a:extLst>
              <a:ext uri="{FF2B5EF4-FFF2-40B4-BE49-F238E27FC236}">
                <a16:creationId xmlns:a16="http://schemas.microsoft.com/office/drawing/2014/main" id="{F98A06EE-E1E7-EA1B-B1AD-333868155CE5}"/>
              </a:ext>
            </a:extLst>
          </p:cNvPr>
          <p:cNvSpPr txBox="1"/>
          <p:nvPr/>
        </p:nvSpPr>
        <p:spPr>
          <a:xfrm>
            <a:off x="1920519" y="2918411"/>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5.5</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D080B04F-97A7-934A-95D1-780CF02C579E}"/>
              </a:ext>
            </a:extLst>
          </p:cNvPr>
          <p:cNvSpPr txBox="1"/>
          <p:nvPr/>
        </p:nvSpPr>
        <p:spPr>
          <a:xfrm>
            <a:off x="943664" y="1681840"/>
            <a:ext cx="6062840" cy="584775"/>
          </a:xfrm>
          <a:prstGeom prst="rect">
            <a:avLst/>
          </a:prstGeom>
          <a:noFill/>
        </p:spPr>
        <p:txBody>
          <a:bodyPr wrap="square" rtlCol="0">
            <a:spAutoFit/>
          </a:bodyPr>
          <a:lstStyle/>
          <a:p>
            <a:pPr algn="ctr"/>
            <a:r>
              <a:rPr lang="en-US" sz="1600" dirty="0">
                <a:latin typeface="Arial Nova" panose="020B0504020202020204" pitchFamily="34" charset="0"/>
              </a:rPr>
              <a:t>Levels of NEET and ‘activity not known’ as a proportion of 16 and 17-year-olds known to the local authority, 2018 - 2022 </a:t>
            </a:r>
          </a:p>
        </p:txBody>
      </p:sp>
      <p:sp>
        <p:nvSpPr>
          <p:cNvPr id="20" name="Text Box 149">
            <a:extLst>
              <a:ext uri="{FF2B5EF4-FFF2-40B4-BE49-F238E27FC236}">
                <a16:creationId xmlns:a16="http://schemas.microsoft.com/office/drawing/2014/main" id="{37C3A97E-38A8-B715-5500-5169FD955DE4}"/>
              </a:ext>
            </a:extLst>
          </p:cNvPr>
          <p:cNvSpPr txBox="1"/>
          <p:nvPr/>
        </p:nvSpPr>
        <p:spPr>
          <a:xfrm>
            <a:off x="2501185" y="2920339"/>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5.5</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21" name="Text Box 149">
            <a:extLst>
              <a:ext uri="{FF2B5EF4-FFF2-40B4-BE49-F238E27FC236}">
                <a16:creationId xmlns:a16="http://schemas.microsoft.com/office/drawing/2014/main" id="{AC028A7B-2E7E-BB86-BEB8-306873BA842B}"/>
              </a:ext>
            </a:extLst>
          </p:cNvPr>
          <p:cNvSpPr txBox="1"/>
          <p:nvPr/>
        </p:nvSpPr>
        <p:spPr>
          <a:xfrm>
            <a:off x="3093424" y="3304232"/>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4.7</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22" name="Text Box 149">
            <a:extLst>
              <a:ext uri="{FF2B5EF4-FFF2-40B4-BE49-F238E27FC236}">
                <a16:creationId xmlns:a16="http://schemas.microsoft.com/office/drawing/2014/main" id="{B49CCF8A-D7BD-52C9-F06C-607E7DBF073D}"/>
              </a:ext>
            </a:extLst>
          </p:cNvPr>
          <p:cNvSpPr txBox="1"/>
          <p:nvPr/>
        </p:nvSpPr>
        <p:spPr>
          <a:xfrm>
            <a:off x="3685660" y="2310737"/>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6.8</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23" name="Text Box 149">
            <a:extLst>
              <a:ext uri="{FF2B5EF4-FFF2-40B4-BE49-F238E27FC236}">
                <a16:creationId xmlns:a16="http://schemas.microsoft.com/office/drawing/2014/main" id="{108B3349-1B14-C6B2-0AAF-732583559857}"/>
              </a:ext>
            </a:extLst>
          </p:cNvPr>
          <p:cNvSpPr txBox="1"/>
          <p:nvPr/>
        </p:nvSpPr>
        <p:spPr>
          <a:xfrm>
            <a:off x="4269495" y="2965505"/>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5.4</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24" name="Text Box 149">
            <a:extLst>
              <a:ext uri="{FF2B5EF4-FFF2-40B4-BE49-F238E27FC236}">
                <a16:creationId xmlns:a16="http://schemas.microsoft.com/office/drawing/2014/main" id="{4ADDDB4D-EA83-6DE3-B3E6-C60433A793A8}"/>
              </a:ext>
            </a:extLst>
          </p:cNvPr>
          <p:cNvSpPr txBox="1"/>
          <p:nvPr/>
        </p:nvSpPr>
        <p:spPr>
          <a:xfrm>
            <a:off x="4873309" y="3198130"/>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4.9</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25" name="Text Box 149">
            <a:extLst>
              <a:ext uri="{FF2B5EF4-FFF2-40B4-BE49-F238E27FC236}">
                <a16:creationId xmlns:a16="http://schemas.microsoft.com/office/drawing/2014/main" id="{0A28C5E5-85AD-7C56-F24E-60B8EBA49E09}"/>
              </a:ext>
            </a:extLst>
          </p:cNvPr>
          <p:cNvSpPr txBox="1"/>
          <p:nvPr/>
        </p:nvSpPr>
        <p:spPr>
          <a:xfrm>
            <a:off x="5453973" y="3257930"/>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4.8</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sp>
        <p:nvSpPr>
          <p:cNvPr id="26" name="Text Box 149">
            <a:extLst>
              <a:ext uri="{FF2B5EF4-FFF2-40B4-BE49-F238E27FC236}">
                <a16:creationId xmlns:a16="http://schemas.microsoft.com/office/drawing/2014/main" id="{AD15DE7E-358A-C36F-6448-8ED7FA9A10E9}"/>
              </a:ext>
            </a:extLst>
          </p:cNvPr>
          <p:cNvSpPr txBox="1"/>
          <p:nvPr/>
        </p:nvSpPr>
        <p:spPr>
          <a:xfrm>
            <a:off x="6049380" y="2897375"/>
            <a:ext cx="445168" cy="3007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r>
              <a:rPr lang="en-GB" sz="1400" dirty="0">
                <a:latin typeface="Arial Nova" panose="020B0504020202020204" pitchFamily="34" charset="0"/>
                <a:ea typeface="Calibri" panose="020F0502020204030204" pitchFamily="34" charset="0"/>
                <a:cs typeface="Times New Roman" panose="02020603050405020304" pitchFamily="18" charset="0"/>
              </a:rPr>
              <a:t>5.6</a:t>
            </a:r>
            <a:r>
              <a:rPr lang="en-GB" sz="1400" dirty="0">
                <a:effectLst/>
                <a:latin typeface="Arial Nova" panose="020B0504020202020204" pitchFamily="34" charset="0"/>
                <a:ea typeface="Calibri" panose="020F050202020403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3F56FB99-EEEA-2E0A-C5F5-E92A1F90FD8E}"/>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313418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udience raising hands during work presentation">
            <a:extLst>
              <a:ext uri="{FF2B5EF4-FFF2-40B4-BE49-F238E27FC236}">
                <a16:creationId xmlns:a16="http://schemas.microsoft.com/office/drawing/2014/main" id="{FE50550A-0A2B-3C47-9654-79CB7F2A9756}"/>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8" name="Rectangle 7">
            <a:extLst>
              <a:ext uri="{FF2B5EF4-FFF2-40B4-BE49-F238E27FC236}">
                <a16:creationId xmlns:a16="http://schemas.microsoft.com/office/drawing/2014/main" id="{6C71A111-1B73-9C67-0BEB-E7E871008A7D}"/>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HIGHER EDUCATION STARTS</a:t>
            </a:r>
          </a:p>
        </p:txBody>
      </p:sp>
      <p:sp>
        <p:nvSpPr>
          <p:cNvPr id="3" name="TextBox 2">
            <a:extLst>
              <a:ext uri="{FF2B5EF4-FFF2-40B4-BE49-F238E27FC236}">
                <a16:creationId xmlns:a16="http://schemas.microsoft.com/office/drawing/2014/main" id="{257E2E1D-7C8E-8F2C-6535-07B06B833C7C}"/>
              </a:ext>
            </a:extLst>
          </p:cNvPr>
          <p:cNvSpPr txBox="1"/>
          <p:nvPr/>
        </p:nvSpPr>
        <p:spPr>
          <a:xfrm>
            <a:off x="1245525" y="1676119"/>
            <a:ext cx="5673121" cy="338554"/>
          </a:xfrm>
          <a:prstGeom prst="rect">
            <a:avLst/>
          </a:prstGeom>
          <a:noFill/>
        </p:spPr>
        <p:txBody>
          <a:bodyPr wrap="square" rtlCol="0">
            <a:spAutoFit/>
          </a:bodyPr>
          <a:lstStyle/>
          <a:p>
            <a:pPr algn="ctr"/>
            <a:r>
              <a:rPr lang="en-US" sz="1600" dirty="0">
                <a:latin typeface="Arial Nova" panose="020B0504020202020204" pitchFamily="34" charset="0"/>
              </a:rPr>
              <a:t>Change in Undergraduate/Postgraduate starts</a:t>
            </a:r>
          </a:p>
        </p:txBody>
      </p:sp>
      <p:sp>
        <p:nvSpPr>
          <p:cNvPr id="10" name="TextBox 9">
            <a:extLst>
              <a:ext uri="{FF2B5EF4-FFF2-40B4-BE49-F238E27FC236}">
                <a16:creationId xmlns:a16="http://schemas.microsoft.com/office/drawing/2014/main" id="{7CBAC7B2-8E80-9B7E-BCC1-805373AD267B}"/>
              </a:ext>
            </a:extLst>
          </p:cNvPr>
          <p:cNvSpPr txBox="1"/>
          <p:nvPr/>
        </p:nvSpPr>
        <p:spPr>
          <a:xfrm>
            <a:off x="8094416" y="1532423"/>
            <a:ext cx="3836204" cy="4645824"/>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Before 2019/20,  at both Greater Lincolnshire and national levels, we note that there have been year-on-year increases in the numbers of people (residents) going into or remaining in higher education. We note however that over this period, the rate of growth in these numbers for Greater Lincolnshire was slowing and that actually, in 2019/20 these numbers dropped. </a:t>
            </a:r>
          </a:p>
          <a:p>
            <a:pPr>
              <a:lnSpc>
                <a:spcPct val="114000"/>
              </a:lnSpc>
              <a:spcAft>
                <a:spcPts val="600"/>
              </a:spcAft>
            </a:pPr>
            <a:r>
              <a:rPr lang="en-US" sz="1400" dirty="0">
                <a:latin typeface="Arial Nova" panose="020B0504020202020204" pitchFamily="34" charset="0"/>
              </a:rPr>
              <a:t>Both nationally and at a Greater Lincolnshire level, we can see a large, pandemic-related upturn in higher education starts in 2020/21, as people chose this route over what would be at the time a very locked-down labour market. </a:t>
            </a:r>
          </a:p>
          <a:p>
            <a:pPr>
              <a:lnSpc>
                <a:spcPct val="114000"/>
              </a:lnSpc>
              <a:spcAft>
                <a:spcPts val="600"/>
              </a:spcAft>
            </a:pPr>
            <a:r>
              <a:rPr lang="en-US" sz="1400" dirty="0">
                <a:latin typeface="Arial Nova" panose="020B0504020202020204" pitchFamily="34" charset="0"/>
              </a:rPr>
              <a:t>Undergraduate and postgraduate starts in 2021/22 remain high despite lower levels of year-on-year change when compared to 2020/21 levels. </a:t>
            </a:r>
          </a:p>
        </p:txBody>
      </p:sp>
      <p:sp>
        <p:nvSpPr>
          <p:cNvPr id="5" name="TextBox 4">
            <a:extLst>
              <a:ext uri="{FF2B5EF4-FFF2-40B4-BE49-F238E27FC236}">
                <a16:creationId xmlns:a16="http://schemas.microsoft.com/office/drawing/2014/main" id="{BA7DA2AF-01B3-5255-E104-6DB20E3AFD8A}"/>
              </a:ext>
            </a:extLst>
          </p:cNvPr>
          <p:cNvSpPr txBox="1"/>
          <p:nvPr/>
        </p:nvSpPr>
        <p:spPr>
          <a:xfrm>
            <a:off x="8083850" y="6252731"/>
            <a:ext cx="3385061"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Higher Education Statistics Agency</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2" name="TextBox 1">
            <a:extLst>
              <a:ext uri="{FF2B5EF4-FFF2-40B4-BE49-F238E27FC236}">
                <a16:creationId xmlns:a16="http://schemas.microsoft.com/office/drawing/2014/main" id="{4210B754-07EF-AA4A-BF07-5DD7BE75F53E}"/>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sp>
        <p:nvSpPr>
          <p:cNvPr id="7" name="TextBox 6">
            <a:extLst>
              <a:ext uri="{FF2B5EF4-FFF2-40B4-BE49-F238E27FC236}">
                <a16:creationId xmlns:a16="http://schemas.microsoft.com/office/drawing/2014/main" id="{17B78B3E-4B2B-4AAF-A5B5-9BEA89DAD27B}"/>
              </a:ext>
            </a:extLst>
          </p:cNvPr>
          <p:cNvSpPr txBox="1"/>
          <p:nvPr/>
        </p:nvSpPr>
        <p:spPr>
          <a:xfrm>
            <a:off x="184734" y="1553008"/>
            <a:ext cx="1087404" cy="461665"/>
          </a:xfrm>
          <a:prstGeom prst="rect">
            <a:avLst/>
          </a:prstGeom>
          <a:noFill/>
        </p:spPr>
        <p:txBody>
          <a:bodyPr wrap="square" rtlCol="0">
            <a:spAutoFit/>
          </a:bodyPr>
          <a:lstStyle/>
          <a:p>
            <a:pPr algn="ctr"/>
            <a:r>
              <a:rPr lang="en-US" sz="1200" dirty="0">
                <a:latin typeface="Arial Nova" panose="020B0504020202020204" pitchFamily="34" charset="0"/>
              </a:rPr>
              <a:t>Year on year % change</a:t>
            </a:r>
          </a:p>
        </p:txBody>
      </p:sp>
      <p:sp>
        <p:nvSpPr>
          <p:cNvPr id="13" name="TextBox 12">
            <a:extLst>
              <a:ext uri="{FF2B5EF4-FFF2-40B4-BE49-F238E27FC236}">
                <a16:creationId xmlns:a16="http://schemas.microsoft.com/office/drawing/2014/main" id="{3AFEC6AA-2AA3-D6D6-3E48-C61363A13A8F}"/>
              </a:ext>
            </a:extLst>
          </p:cNvPr>
          <p:cNvSpPr txBox="1"/>
          <p:nvPr/>
        </p:nvSpPr>
        <p:spPr>
          <a:xfrm>
            <a:off x="7007012" y="1553008"/>
            <a:ext cx="1087404" cy="461665"/>
          </a:xfrm>
          <a:prstGeom prst="rect">
            <a:avLst/>
          </a:prstGeom>
          <a:noFill/>
        </p:spPr>
        <p:txBody>
          <a:bodyPr wrap="square" rtlCol="0">
            <a:spAutoFit/>
          </a:bodyPr>
          <a:lstStyle/>
          <a:p>
            <a:pPr algn="ctr"/>
            <a:r>
              <a:rPr lang="en-US" sz="1200" dirty="0">
                <a:latin typeface="Arial Nova" panose="020B0504020202020204" pitchFamily="34" charset="0"/>
              </a:rPr>
              <a:t>Number of starts</a:t>
            </a:r>
          </a:p>
        </p:txBody>
      </p:sp>
      <p:pic>
        <p:nvPicPr>
          <p:cNvPr id="4" name="Picture 3">
            <a:extLst>
              <a:ext uri="{FF2B5EF4-FFF2-40B4-BE49-F238E27FC236}">
                <a16:creationId xmlns:a16="http://schemas.microsoft.com/office/drawing/2014/main" id="{A4FC3174-3706-C163-F782-07EDEF8DDCF5}"/>
              </a:ext>
            </a:extLst>
          </p:cNvPr>
          <p:cNvPicPr>
            <a:picLocks noChangeAspect="1"/>
          </p:cNvPicPr>
          <p:nvPr/>
        </p:nvPicPr>
        <p:blipFill>
          <a:blip r:embed="rId5"/>
          <a:stretch>
            <a:fillRect/>
          </a:stretch>
        </p:blipFill>
        <p:spPr>
          <a:xfrm>
            <a:off x="377503" y="2006740"/>
            <a:ext cx="7518400" cy="4635500"/>
          </a:xfrm>
          <a:prstGeom prst="rect">
            <a:avLst/>
          </a:prstGeom>
        </p:spPr>
      </p:pic>
      <p:pic>
        <p:nvPicPr>
          <p:cNvPr id="6" name="Picture 5">
            <a:extLst>
              <a:ext uri="{FF2B5EF4-FFF2-40B4-BE49-F238E27FC236}">
                <a16:creationId xmlns:a16="http://schemas.microsoft.com/office/drawing/2014/main" id="{ED202D5C-11A2-2DE1-E41E-0D8EA5637D7B}"/>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41591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udience raising hands during work presentation">
            <a:extLst>
              <a:ext uri="{FF2B5EF4-FFF2-40B4-BE49-F238E27FC236}">
                <a16:creationId xmlns:a16="http://schemas.microsoft.com/office/drawing/2014/main" id="{FE50550A-0A2B-3C47-9654-79CB7F2A9756}"/>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8" name="Rectangle 7">
            <a:extLst>
              <a:ext uri="{FF2B5EF4-FFF2-40B4-BE49-F238E27FC236}">
                <a16:creationId xmlns:a16="http://schemas.microsoft.com/office/drawing/2014/main" id="{6C71A111-1B73-9C67-0BEB-E7E871008A7D}"/>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HIGHER EDUCATION PARTICIPATION</a:t>
            </a:r>
          </a:p>
        </p:txBody>
      </p:sp>
      <p:sp>
        <p:nvSpPr>
          <p:cNvPr id="3" name="TextBox 2">
            <a:extLst>
              <a:ext uri="{FF2B5EF4-FFF2-40B4-BE49-F238E27FC236}">
                <a16:creationId xmlns:a16="http://schemas.microsoft.com/office/drawing/2014/main" id="{257E2E1D-7C8E-8F2C-6535-07B06B833C7C}"/>
              </a:ext>
            </a:extLst>
          </p:cNvPr>
          <p:cNvSpPr txBox="1"/>
          <p:nvPr/>
        </p:nvSpPr>
        <p:spPr>
          <a:xfrm>
            <a:off x="172499" y="1485726"/>
            <a:ext cx="7955370" cy="338554"/>
          </a:xfrm>
          <a:prstGeom prst="rect">
            <a:avLst/>
          </a:prstGeom>
          <a:noFill/>
        </p:spPr>
        <p:txBody>
          <a:bodyPr wrap="square" rtlCol="0">
            <a:spAutoFit/>
          </a:bodyPr>
          <a:lstStyle/>
          <a:p>
            <a:pPr algn="ctr"/>
            <a:r>
              <a:rPr lang="en-US" sz="1600" dirty="0">
                <a:latin typeface="Arial Nova" panose="020B0504020202020204" pitchFamily="34" charset="0"/>
              </a:rPr>
              <a:t>Higher Education participation amongst younger people across Greater Lincolnshire</a:t>
            </a:r>
          </a:p>
        </p:txBody>
      </p:sp>
      <p:sp>
        <p:nvSpPr>
          <p:cNvPr id="10" name="TextBox 9">
            <a:extLst>
              <a:ext uri="{FF2B5EF4-FFF2-40B4-BE49-F238E27FC236}">
                <a16:creationId xmlns:a16="http://schemas.microsoft.com/office/drawing/2014/main" id="{7CBAC7B2-8E80-9B7E-BCC1-805373AD267B}"/>
              </a:ext>
            </a:extLst>
          </p:cNvPr>
          <p:cNvSpPr txBox="1"/>
          <p:nvPr/>
        </p:nvSpPr>
        <p:spPr>
          <a:xfrm>
            <a:off x="8088674" y="1534298"/>
            <a:ext cx="3836204" cy="4231608"/>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TUNDRA (Tracking UNDer-Representation by Area) is an area-based measure that uses tracking of state-funded mainstream school pupils in England to calculate young people’s level of participation in higher education.</a:t>
            </a:r>
          </a:p>
          <a:p>
            <a:pPr>
              <a:lnSpc>
                <a:spcPct val="114000"/>
              </a:lnSpc>
              <a:spcAft>
                <a:spcPts val="600"/>
              </a:spcAft>
            </a:pPr>
            <a:r>
              <a:rPr lang="en-US" sz="1400" dirty="0">
                <a:latin typeface="Arial Nova" panose="020B0504020202020204" pitchFamily="34" charset="0"/>
              </a:rPr>
              <a:t>TUNDRA classifies local areas across England into five equal groups – or quintiles - based on the proportion of 16-year-old state-funded mainstream school pupils who participate in higher education aged 18 or 19.</a:t>
            </a:r>
          </a:p>
          <a:p>
            <a:pPr>
              <a:lnSpc>
                <a:spcPct val="114000"/>
              </a:lnSpc>
              <a:spcAft>
                <a:spcPts val="600"/>
              </a:spcAft>
            </a:pPr>
            <a:r>
              <a:rPr lang="en-US" sz="1400" dirty="0">
                <a:latin typeface="Arial Nova" panose="020B0504020202020204" pitchFamily="34" charset="0"/>
              </a:rPr>
              <a:t>Quintile one shows the lowest rate of participation. Quintile five shows the highest rate of participation.</a:t>
            </a:r>
          </a:p>
          <a:p>
            <a:pPr>
              <a:lnSpc>
                <a:spcPct val="114000"/>
              </a:lnSpc>
              <a:spcAft>
                <a:spcPts val="600"/>
              </a:spcAft>
            </a:pPr>
            <a:r>
              <a:rPr lang="en-US" sz="1400" dirty="0">
                <a:latin typeface="Arial Nova" panose="020B0504020202020204" pitchFamily="34" charset="0"/>
              </a:rPr>
              <a:t>As the map shows, areas in the lowest quintile tend to be in built-up urban areas and along the Lincolnshire coast. </a:t>
            </a:r>
          </a:p>
        </p:txBody>
      </p:sp>
      <p:sp>
        <p:nvSpPr>
          <p:cNvPr id="5" name="TextBox 4">
            <a:extLst>
              <a:ext uri="{FF2B5EF4-FFF2-40B4-BE49-F238E27FC236}">
                <a16:creationId xmlns:a16="http://schemas.microsoft.com/office/drawing/2014/main" id="{BA7DA2AF-01B3-5255-E104-6DB20E3AFD8A}"/>
              </a:ext>
            </a:extLst>
          </p:cNvPr>
          <p:cNvSpPr txBox="1"/>
          <p:nvPr/>
        </p:nvSpPr>
        <p:spPr>
          <a:xfrm>
            <a:off x="8083850" y="6252731"/>
            <a:ext cx="3385061"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Office for Students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pic>
        <p:nvPicPr>
          <p:cNvPr id="12" name="Picture 11">
            <a:extLst>
              <a:ext uri="{FF2B5EF4-FFF2-40B4-BE49-F238E27FC236}">
                <a16:creationId xmlns:a16="http://schemas.microsoft.com/office/drawing/2014/main" id="{CFA3D27A-046B-D50B-08DD-C9C2C05021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44382" y="1837682"/>
            <a:ext cx="3166806" cy="4754760"/>
          </a:xfrm>
          <a:prstGeom prst="rect">
            <a:avLst/>
          </a:prstGeom>
        </p:spPr>
      </p:pic>
      <p:pic>
        <p:nvPicPr>
          <p:cNvPr id="13" name="Picture 12">
            <a:extLst>
              <a:ext uri="{FF2B5EF4-FFF2-40B4-BE49-F238E27FC236}">
                <a16:creationId xmlns:a16="http://schemas.microsoft.com/office/drawing/2014/main" id="{962ADD74-EDE6-D3FA-7B3B-2484A63DCF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9556" y="3688599"/>
            <a:ext cx="334678" cy="1065246"/>
          </a:xfrm>
          <a:prstGeom prst="rect">
            <a:avLst/>
          </a:prstGeom>
        </p:spPr>
      </p:pic>
      <p:sp>
        <p:nvSpPr>
          <p:cNvPr id="14" name="TextBox 13">
            <a:extLst>
              <a:ext uri="{FF2B5EF4-FFF2-40B4-BE49-F238E27FC236}">
                <a16:creationId xmlns:a16="http://schemas.microsoft.com/office/drawing/2014/main" id="{22FCCFDA-55D9-8593-7A4A-E7A04737D9F4}"/>
              </a:ext>
            </a:extLst>
          </p:cNvPr>
          <p:cNvSpPr txBox="1"/>
          <p:nvPr/>
        </p:nvSpPr>
        <p:spPr>
          <a:xfrm>
            <a:off x="6869967" y="3167390"/>
            <a:ext cx="1127271" cy="523220"/>
          </a:xfrm>
          <a:prstGeom prst="rect">
            <a:avLst/>
          </a:prstGeom>
          <a:noFill/>
        </p:spPr>
        <p:txBody>
          <a:bodyPr wrap="square" rtlCol="0">
            <a:spAutoFit/>
          </a:bodyPr>
          <a:lstStyle/>
          <a:p>
            <a:pPr algn="ctr"/>
            <a:r>
              <a:rPr lang="en-US" sz="1400" dirty="0">
                <a:latin typeface="Arial Nova" panose="020B0504020202020204" pitchFamily="34" charset="0"/>
              </a:rPr>
              <a:t>TUNDRA Quintile</a:t>
            </a:r>
          </a:p>
        </p:txBody>
      </p:sp>
      <p:sp>
        <p:nvSpPr>
          <p:cNvPr id="19" name="TextBox 18">
            <a:extLst>
              <a:ext uri="{FF2B5EF4-FFF2-40B4-BE49-F238E27FC236}">
                <a16:creationId xmlns:a16="http://schemas.microsoft.com/office/drawing/2014/main" id="{49E9883F-0FF9-43F1-721C-139BD9D79CA5}"/>
              </a:ext>
            </a:extLst>
          </p:cNvPr>
          <p:cNvSpPr txBox="1"/>
          <p:nvPr/>
        </p:nvSpPr>
        <p:spPr>
          <a:xfrm>
            <a:off x="7396965" y="3639256"/>
            <a:ext cx="332699" cy="307777"/>
          </a:xfrm>
          <a:prstGeom prst="rect">
            <a:avLst/>
          </a:prstGeom>
          <a:noFill/>
        </p:spPr>
        <p:txBody>
          <a:bodyPr wrap="square" rtlCol="0">
            <a:spAutoFit/>
          </a:bodyPr>
          <a:lstStyle/>
          <a:p>
            <a:pPr algn="ctr"/>
            <a:r>
              <a:rPr lang="en-US" sz="1400" dirty="0">
                <a:latin typeface="Arial Nova" panose="020B0504020202020204" pitchFamily="34" charset="0"/>
              </a:rPr>
              <a:t>1</a:t>
            </a:r>
          </a:p>
        </p:txBody>
      </p:sp>
      <p:sp>
        <p:nvSpPr>
          <p:cNvPr id="20" name="TextBox 19">
            <a:extLst>
              <a:ext uri="{FF2B5EF4-FFF2-40B4-BE49-F238E27FC236}">
                <a16:creationId xmlns:a16="http://schemas.microsoft.com/office/drawing/2014/main" id="{2B5A1E7A-ACB6-37D7-73AA-A416B41B17BF}"/>
              </a:ext>
            </a:extLst>
          </p:cNvPr>
          <p:cNvSpPr txBox="1"/>
          <p:nvPr/>
        </p:nvSpPr>
        <p:spPr>
          <a:xfrm>
            <a:off x="7407083" y="3842487"/>
            <a:ext cx="332699" cy="307777"/>
          </a:xfrm>
          <a:prstGeom prst="rect">
            <a:avLst/>
          </a:prstGeom>
          <a:noFill/>
        </p:spPr>
        <p:txBody>
          <a:bodyPr wrap="square" rtlCol="0">
            <a:spAutoFit/>
          </a:bodyPr>
          <a:lstStyle/>
          <a:p>
            <a:pPr algn="ctr"/>
            <a:r>
              <a:rPr lang="en-US" sz="1400" dirty="0">
                <a:latin typeface="Arial Nova" panose="020B0504020202020204" pitchFamily="34" charset="0"/>
              </a:rPr>
              <a:t>2</a:t>
            </a:r>
          </a:p>
        </p:txBody>
      </p:sp>
      <p:sp>
        <p:nvSpPr>
          <p:cNvPr id="21" name="TextBox 20">
            <a:extLst>
              <a:ext uri="{FF2B5EF4-FFF2-40B4-BE49-F238E27FC236}">
                <a16:creationId xmlns:a16="http://schemas.microsoft.com/office/drawing/2014/main" id="{B6D8FADB-B03B-905F-4C3C-24138A2DCF64}"/>
              </a:ext>
            </a:extLst>
          </p:cNvPr>
          <p:cNvSpPr txBox="1"/>
          <p:nvPr/>
        </p:nvSpPr>
        <p:spPr>
          <a:xfrm>
            <a:off x="7407081" y="4042661"/>
            <a:ext cx="332699" cy="307777"/>
          </a:xfrm>
          <a:prstGeom prst="rect">
            <a:avLst/>
          </a:prstGeom>
          <a:noFill/>
        </p:spPr>
        <p:txBody>
          <a:bodyPr wrap="square" rtlCol="0">
            <a:spAutoFit/>
          </a:bodyPr>
          <a:lstStyle/>
          <a:p>
            <a:pPr algn="ctr"/>
            <a:r>
              <a:rPr lang="en-US" sz="1400" dirty="0">
                <a:latin typeface="Arial Nova" panose="020B0504020202020204" pitchFamily="34" charset="0"/>
              </a:rPr>
              <a:t>3</a:t>
            </a:r>
          </a:p>
        </p:txBody>
      </p:sp>
      <p:sp>
        <p:nvSpPr>
          <p:cNvPr id="22" name="TextBox 21">
            <a:extLst>
              <a:ext uri="{FF2B5EF4-FFF2-40B4-BE49-F238E27FC236}">
                <a16:creationId xmlns:a16="http://schemas.microsoft.com/office/drawing/2014/main" id="{3A3FEB0C-9D41-B7C5-5B06-09E381BDC34C}"/>
              </a:ext>
            </a:extLst>
          </p:cNvPr>
          <p:cNvSpPr txBox="1"/>
          <p:nvPr/>
        </p:nvSpPr>
        <p:spPr>
          <a:xfrm>
            <a:off x="7414517" y="4239665"/>
            <a:ext cx="332699" cy="307777"/>
          </a:xfrm>
          <a:prstGeom prst="rect">
            <a:avLst/>
          </a:prstGeom>
          <a:noFill/>
        </p:spPr>
        <p:txBody>
          <a:bodyPr wrap="square" rtlCol="0">
            <a:spAutoFit/>
          </a:bodyPr>
          <a:lstStyle/>
          <a:p>
            <a:pPr algn="ctr"/>
            <a:r>
              <a:rPr lang="en-US" sz="1400" dirty="0">
                <a:latin typeface="Arial Nova" panose="020B0504020202020204" pitchFamily="34" charset="0"/>
              </a:rPr>
              <a:t>4</a:t>
            </a:r>
          </a:p>
        </p:txBody>
      </p:sp>
      <p:sp>
        <p:nvSpPr>
          <p:cNvPr id="23" name="TextBox 22">
            <a:extLst>
              <a:ext uri="{FF2B5EF4-FFF2-40B4-BE49-F238E27FC236}">
                <a16:creationId xmlns:a16="http://schemas.microsoft.com/office/drawing/2014/main" id="{0D25EBD4-E53E-EB42-A753-47E44CFB6AD3}"/>
              </a:ext>
            </a:extLst>
          </p:cNvPr>
          <p:cNvSpPr txBox="1"/>
          <p:nvPr/>
        </p:nvSpPr>
        <p:spPr>
          <a:xfrm>
            <a:off x="7407592" y="4436669"/>
            <a:ext cx="332699" cy="307777"/>
          </a:xfrm>
          <a:prstGeom prst="rect">
            <a:avLst/>
          </a:prstGeom>
          <a:noFill/>
        </p:spPr>
        <p:txBody>
          <a:bodyPr wrap="square" rtlCol="0">
            <a:spAutoFit/>
          </a:bodyPr>
          <a:lstStyle/>
          <a:p>
            <a:pPr algn="ctr"/>
            <a:r>
              <a:rPr lang="en-US" sz="1400" dirty="0">
                <a:latin typeface="Arial Nova" panose="020B0504020202020204" pitchFamily="34" charset="0"/>
              </a:rPr>
              <a:t>5</a:t>
            </a:r>
          </a:p>
        </p:txBody>
      </p:sp>
      <p:sp>
        <p:nvSpPr>
          <p:cNvPr id="2" name="TextBox 1">
            <a:extLst>
              <a:ext uri="{FF2B5EF4-FFF2-40B4-BE49-F238E27FC236}">
                <a16:creationId xmlns:a16="http://schemas.microsoft.com/office/drawing/2014/main" id="{AB1D51DF-0327-CFF4-2345-185BAAEDA9AF}"/>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4" name="Picture 3">
            <a:extLst>
              <a:ext uri="{FF2B5EF4-FFF2-40B4-BE49-F238E27FC236}">
                <a16:creationId xmlns:a16="http://schemas.microsoft.com/office/drawing/2014/main" id="{CE77A38B-AB46-C012-59BB-6B42D4254AC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0432" y="1950459"/>
            <a:ext cx="1147555" cy="880174"/>
          </a:xfrm>
          <a:prstGeom prst="rect">
            <a:avLst/>
          </a:prstGeom>
          <a:ln w="25400">
            <a:solidFill>
              <a:srgbClr val="D8397E"/>
            </a:solidFill>
          </a:ln>
        </p:spPr>
      </p:pic>
      <p:sp>
        <p:nvSpPr>
          <p:cNvPr id="30" name="Rectangle 29">
            <a:extLst>
              <a:ext uri="{FF2B5EF4-FFF2-40B4-BE49-F238E27FC236}">
                <a16:creationId xmlns:a16="http://schemas.microsoft.com/office/drawing/2014/main" id="{0A9BE574-A404-8B81-62CC-D0B5F857DC92}"/>
              </a:ext>
            </a:extLst>
          </p:cNvPr>
          <p:cNvSpPr/>
          <p:nvPr/>
        </p:nvSpPr>
        <p:spPr>
          <a:xfrm>
            <a:off x="2571750" y="2266949"/>
            <a:ext cx="438150" cy="390525"/>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9A5B4E9-BAD6-07F7-A602-8E9EE4C9189F}"/>
              </a:ext>
            </a:extLst>
          </p:cNvPr>
          <p:cNvSpPr/>
          <p:nvPr/>
        </p:nvSpPr>
        <p:spPr>
          <a:xfrm>
            <a:off x="2428875" y="3056191"/>
            <a:ext cx="304800" cy="225660"/>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0DFD1AE-61D6-5B6D-BC31-0855EB7D9687}"/>
              </a:ext>
            </a:extLst>
          </p:cNvPr>
          <p:cNvSpPr/>
          <p:nvPr/>
        </p:nvSpPr>
        <p:spPr>
          <a:xfrm>
            <a:off x="2844711" y="3649770"/>
            <a:ext cx="438150" cy="390525"/>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986016DC-88DC-7DAF-8CAD-D5B1B1C0CECA}"/>
              </a:ext>
            </a:extLst>
          </p:cNvPr>
          <p:cNvCxnSpPr>
            <a:cxnSpLocks/>
          </p:cNvCxnSpPr>
          <p:nvPr/>
        </p:nvCxnSpPr>
        <p:spPr>
          <a:xfrm flipV="1">
            <a:off x="1468870" y="2454852"/>
            <a:ext cx="1112405" cy="1"/>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07D0413-0087-765C-1895-63EC6FAFDC4E}"/>
              </a:ext>
            </a:extLst>
          </p:cNvPr>
          <p:cNvSpPr txBox="1"/>
          <p:nvPr/>
        </p:nvSpPr>
        <p:spPr>
          <a:xfrm>
            <a:off x="1318528" y="2163788"/>
            <a:ext cx="1127271" cy="276999"/>
          </a:xfrm>
          <a:prstGeom prst="rect">
            <a:avLst/>
          </a:prstGeom>
          <a:noFill/>
        </p:spPr>
        <p:txBody>
          <a:bodyPr wrap="square" rtlCol="0">
            <a:spAutoFit/>
          </a:bodyPr>
          <a:lstStyle/>
          <a:p>
            <a:pPr algn="ctr"/>
            <a:r>
              <a:rPr lang="en-US" sz="1200" dirty="0">
                <a:latin typeface="Arial Nova" panose="020B0504020202020204" pitchFamily="34" charset="0"/>
              </a:rPr>
              <a:t>Scunthorpe</a:t>
            </a:r>
          </a:p>
        </p:txBody>
      </p:sp>
      <p:cxnSp>
        <p:nvCxnSpPr>
          <p:cNvPr id="37" name="Straight Connector 36">
            <a:extLst>
              <a:ext uri="{FF2B5EF4-FFF2-40B4-BE49-F238E27FC236}">
                <a16:creationId xmlns:a16="http://schemas.microsoft.com/office/drawing/2014/main" id="{01E3A1DA-E71D-CF1B-8967-702C26FE4D44}"/>
              </a:ext>
            </a:extLst>
          </p:cNvPr>
          <p:cNvCxnSpPr>
            <a:cxnSpLocks/>
          </p:cNvCxnSpPr>
          <p:nvPr/>
        </p:nvCxnSpPr>
        <p:spPr>
          <a:xfrm flipV="1">
            <a:off x="1315688" y="3170804"/>
            <a:ext cx="1112405" cy="1"/>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98B23AF-A562-126D-2FB3-0F44D32CB98A}"/>
              </a:ext>
            </a:extLst>
          </p:cNvPr>
          <p:cNvSpPr txBox="1"/>
          <p:nvPr/>
        </p:nvSpPr>
        <p:spPr>
          <a:xfrm>
            <a:off x="1397461" y="3218513"/>
            <a:ext cx="1171288" cy="276999"/>
          </a:xfrm>
          <a:prstGeom prst="rect">
            <a:avLst/>
          </a:prstGeom>
          <a:noFill/>
        </p:spPr>
        <p:txBody>
          <a:bodyPr wrap="square" rtlCol="0">
            <a:spAutoFit/>
          </a:bodyPr>
          <a:lstStyle/>
          <a:p>
            <a:pPr algn="ctr"/>
            <a:r>
              <a:rPr lang="en-US" sz="1200" dirty="0">
                <a:latin typeface="Arial Nova" panose="020B0504020202020204" pitchFamily="34" charset="0"/>
              </a:rPr>
              <a:t>Gainsborough</a:t>
            </a:r>
          </a:p>
        </p:txBody>
      </p:sp>
      <p:pic>
        <p:nvPicPr>
          <p:cNvPr id="33" name="Picture 32">
            <a:extLst>
              <a:ext uri="{FF2B5EF4-FFF2-40B4-BE49-F238E27FC236}">
                <a16:creationId xmlns:a16="http://schemas.microsoft.com/office/drawing/2014/main" id="{C70466A3-741F-BD04-55AC-809E7D681B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97969" y="2924693"/>
            <a:ext cx="1154677" cy="760657"/>
          </a:xfrm>
          <a:prstGeom prst="rect">
            <a:avLst/>
          </a:prstGeom>
          <a:ln w="25400">
            <a:solidFill>
              <a:srgbClr val="D8397E"/>
            </a:solidFill>
          </a:ln>
        </p:spPr>
      </p:pic>
      <p:cxnSp>
        <p:nvCxnSpPr>
          <p:cNvPr id="39" name="Straight Connector 38">
            <a:extLst>
              <a:ext uri="{FF2B5EF4-FFF2-40B4-BE49-F238E27FC236}">
                <a16:creationId xmlns:a16="http://schemas.microsoft.com/office/drawing/2014/main" id="{7CBAB766-A6DA-0F27-86B3-75F01D1AACB4}"/>
              </a:ext>
            </a:extLst>
          </p:cNvPr>
          <p:cNvCxnSpPr>
            <a:cxnSpLocks/>
          </p:cNvCxnSpPr>
          <p:nvPr/>
        </p:nvCxnSpPr>
        <p:spPr>
          <a:xfrm>
            <a:off x="1318528" y="4999332"/>
            <a:ext cx="1438047"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EBFAC1C-086F-7015-F07A-D3B4B14DCC4E}"/>
              </a:ext>
            </a:extLst>
          </p:cNvPr>
          <p:cNvSpPr/>
          <p:nvPr/>
        </p:nvSpPr>
        <p:spPr>
          <a:xfrm>
            <a:off x="2758986" y="4886503"/>
            <a:ext cx="304800" cy="225660"/>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DBEE670-9C65-1840-AE21-31ED842D185C}"/>
              </a:ext>
            </a:extLst>
          </p:cNvPr>
          <p:cNvSpPr txBox="1"/>
          <p:nvPr/>
        </p:nvSpPr>
        <p:spPr>
          <a:xfrm>
            <a:off x="1453794" y="4973663"/>
            <a:ext cx="1171288" cy="276999"/>
          </a:xfrm>
          <a:prstGeom prst="rect">
            <a:avLst/>
          </a:prstGeom>
          <a:noFill/>
        </p:spPr>
        <p:txBody>
          <a:bodyPr wrap="square" rtlCol="0">
            <a:spAutoFit/>
          </a:bodyPr>
          <a:lstStyle/>
          <a:p>
            <a:pPr algn="ctr"/>
            <a:r>
              <a:rPr lang="en-US" sz="1200" dirty="0">
                <a:latin typeface="Arial Nova" panose="020B0504020202020204" pitchFamily="34" charset="0"/>
              </a:rPr>
              <a:t>Grantham</a:t>
            </a:r>
          </a:p>
        </p:txBody>
      </p:sp>
      <p:sp>
        <p:nvSpPr>
          <p:cNvPr id="43" name="Rectangle 42">
            <a:extLst>
              <a:ext uri="{FF2B5EF4-FFF2-40B4-BE49-F238E27FC236}">
                <a16:creationId xmlns:a16="http://schemas.microsoft.com/office/drawing/2014/main" id="{A958DA5F-7585-445E-7B55-EED3F27CA89D}"/>
              </a:ext>
            </a:extLst>
          </p:cNvPr>
          <p:cNvSpPr/>
          <p:nvPr/>
        </p:nvSpPr>
        <p:spPr>
          <a:xfrm>
            <a:off x="3181349" y="5904453"/>
            <a:ext cx="247561" cy="126435"/>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4760DA5-66F6-FCB8-2701-A95FE52CBB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6453" y="4824966"/>
            <a:ext cx="1185467" cy="820328"/>
          </a:xfrm>
          <a:prstGeom prst="rect">
            <a:avLst/>
          </a:prstGeom>
          <a:ln w="25400">
            <a:solidFill>
              <a:srgbClr val="D8397E"/>
            </a:solidFill>
          </a:ln>
        </p:spPr>
      </p:pic>
      <p:cxnSp>
        <p:nvCxnSpPr>
          <p:cNvPr id="44" name="Straight Connector 43">
            <a:extLst>
              <a:ext uri="{FF2B5EF4-FFF2-40B4-BE49-F238E27FC236}">
                <a16:creationId xmlns:a16="http://schemas.microsoft.com/office/drawing/2014/main" id="{B2333022-1095-96E3-392B-70D77FBAEA84}"/>
              </a:ext>
            </a:extLst>
          </p:cNvPr>
          <p:cNvCxnSpPr>
            <a:cxnSpLocks/>
          </p:cNvCxnSpPr>
          <p:nvPr/>
        </p:nvCxnSpPr>
        <p:spPr>
          <a:xfrm>
            <a:off x="1413734" y="6003456"/>
            <a:ext cx="1772774"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4F261FCC-9040-2053-CF68-8C343372105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6453" y="5737435"/>
            <a:ext cx="1196172" cy="566152"/>
          </a:xfrm>
          <a:prstGeom prst="rect">
            <a:avLst/>
          </a:prstGeom>
          <a:ln w="25400">
            <a:solidFill>
              <a:srgbClr val="D8397E"/>
            </a:solidFill>
          </a:ln>
        </p:spPr>
      </p:pic>
      <p:sp>
        <p:nvSpPr>
          <p:cNvPr id="46" name="TextBox 45">
            <a:extLst>
              <a:ext uri="{FF2B5EF4-FFF2-40B4-BE49-F238E27FC236}">
                <a16:creationId xmlns:a16="http://schemas.microsoft.com/office/drawing/2014/main" id="{2FDCE71E-37FD-B655-238B-F82EEA13127E}"/>
              </a:ext>
            </a:extLst>
          </p:cNvPr>
          <p:cNvSpPr txBox="1"/>
          <p:nvPr/>
        </p:nvSpPr>
        <p:spPr>
          <a:xfrm>
            <a:off x="1413732" y="5705082"/>
            <a:ext cx="1171288" cy="276999"/>
          </a:xfrm>
          <a:prstGeom prst="rect">
            <a:avLst/>
          </a:prstGeom>
          <a:noFill/>
        </p:spPr>
        <p:txBody>
          <a:bodyPr wrap="square" rtlCol="0">
            <a:spAutoFit/>
          </a:bodyPr>
          <a:lstStyle/>
          <a:p>
            <a:pPr algn="ctr"/>
            <a:r>
              <a:rPr lang="en-US" sz="1200" dirty="0">
                <a:latin typeface="Arial Nova" panose="020B0504020202020204" pitchFamily="34" charset="0"/>
              </a:rPr>
              <a:t>Stamford</a:t>
            </a:r>
          </a:p>
        </p:txBody>
      </p:sp>
      <p:cxnSp>
        <p:nvCxnSpPr>
          <p:cNvPr id="47" name="Straight Connector 46">
            <a:extLst>
              <a:ext uri="{FF2B5EF4-FFF2-40B4-BE49-F238E27FC236}">
                <a16:creationId xmlns:a16="http://schemas.microsoft.com/office/drawing/2014/main" id="{EE170DF8-8091-75FB-B4F1-7E3EF445604D}"/>
              </a:ext>
            </a:extLst>
          </p:cNvPr>
          <p:cNvCxnSpPr>
            <a:cxnSpLocks/>
          </p:cNvCxnSpPr>
          <p:nvPr/>
        </p:nvCxnSpPr>
        <p:spPr>
          <a:xfrm>
            <a:off x="650454" y="4254581"/>
            <a:ext cx="1772774"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D67F8AD-6CD6-D094-370D-8722934941B6}"/>
              </a:ext>
            </a:extLst>
          </p:cNvPr>
          <p:cNvSpPr txBox="1"/>
          <p:nvPr/>
        </p:nvSpPr>
        <p:spPr>
          <a:xfrm>
            <a:off x="1356074" y="3996375"/>
            <a:ext cx="1171288" cy="276999"/>
          </a:xfrm>
          <a:prstGeom prst="rect">
            <a:avLst/>
          </a:prstGeom>
          <a:noFill/>
        </p:spPr>
        <p:txBody>
          <a:bodyPr wrap="square" rtlCol="0">
            <a:spAutoFit/>
          </a:bodyPr>
          <a:lstStyle/>
          <a:p>
            <a:pPr algn="ctr"/>
            <a:r>
              <a:rPr lang="en-US" sz="1200" dirty="0">
                <a:latin typeface="Arial Nova" panose="020B0504020202020204" pitchFamily="34" charset="0"/>
              </a:rPr>
              <a:t>Lincoln</a:t>
            </a:r>
          </a:p>
        </p:txBody>
      </p:sp>
      <p:pic>
        <p:nvPicPr>
          <p:cNvPr id="6" name="Picture 5">
            <a:extLst>
              <a:ext uri="{FF2B5EF4-FFF2-40B4-BE49-F238E27FC236}">
                <a16:creationId xmlns:a16="http://schemas.microsoft.com/office/drawing/2014/main" id="{3E2F9A49-7A82-D468-47D7-F3447C716B4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6013" y="3774474"/>
            <a:ext cx="1168327" cy="958351"/>
          </a:xfrm>
          <a:prstGeom prst="rect">
            <a:avLst/>
          </a:prstGeom>
          <a:ln w="25400">
            <a:solidFill>
              <a:srgbClr val="D8397E"/>
            </a:solidFill>
          </a:ln>
        </p:spPr>
      </p:pic>
      <p:cxnSp>
        <p:nvCxnSpPr>
          <p:cNvPr id="49" name="Straight Connector 48">
            <a:extLst>
              <a:ext uri="{FF2B5EF4-FFF2-40B4-BE49-F238E27FC236}">
                <a16:creationId xmlns:a16="http://schemas.microsoft.com/office/drawing/2014/main" id="{7E731433-5413-B54D-9BCA-D31952DDC28E}"/>
              </a:ext>
            </a:extLst>
          </p:cNvPr>
          <p:cNvCxnSpPr>
            <a:cxnSpLocks/>
          </p:cNvCxnSpPr>
          <p:nvPr/>
        </p:nvCxnSpPr>
        <p:spPr>
          <a:xfrm>
            <a:off x="2423228" y="3853619"/>
            <a:ext cx="421481"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675156C-C56E-1CE1-2808-7B7BA7B3CC5A}"/>
              </a:ext>
            </a:extLst>
          </p:cNvPr>
          <p:cNvCxnSpPr>
            <a:cxnSpLocks/>
          </p:cNvCxnSpPr>
          <p:nvPr/>
        </p:nvCxnSpPr>
        <p:spPr>
          <a:xfrm flipV="1">
            <a:off x="2423228" y="3842487"/>
            <a:ext cx="0" cy="420564"/>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6552FCB-4E08-D1C6-F316-36DB717B3EB1}"/>
              </a:ext>
            </a:extLst>
          </p:cNvPr>
          <p:cNvSpPr/>
          <p:nvPr/>
        </p:nvSpPr>
        <p:spPr>
          <a:xfrm>
            <a:off x="3981175" y="2392416"/>
            <a:ext cx="304800" cy="225660"/>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4959452C-C055-4B89-C494-4DB0433FCDB9}"/>
              </a:ext>
            </a:extLst>
          </p:cNvPr>
          <p:cNvCxnSpPr>
            <a:cxnSpLocks/>
          </p:cNvCxnSpPr>
          <p:nvPr/>
        </p:nvCxnSpPr>
        <p:spPr>
          <a:xfrm>
            <a:off x="4285975" y="2505247"/>
            <a:ext cx="1549651"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9BAA1D41-7EA0-1605-00F4-576750AB7D68}"/>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708531" y="2044650"/>
            <a:ext cx="1168327" cy="905443"/>
          </a:xfrm>
          <a:prstGeom prst="rect">
            <a:avLst/>
          </a:prstGeom>
          <a:ln w="25400">
            <a:solidFill>
              <a:srgbClr val="D8397E"/>
            </a:solidFill>
          </a:ln>
        </p:spPr>
      </p:pic>
      <p:sp>
        <p:nvSpPr>
          <p:cNvPr id="41" name="Rectangle 40">
            <a:extLst>
              <a:ext uri="{FF2B5EF4-FFF2-40B4-BE49-F238E27FC236}">
                <a16:creationId xmlns:a16="http://schemas.microsoft.com/office/drawing/2014/main" id="{C64D156D-ABA4-10DB-F2C8-05578C993D94}"/>
              </a:ext>
            </a:extLst>
          </p:cNvPr>
          <p:cNvSpPr/>
          <p:nvPr/>
        </p:nvSpPr>
        <p:spPr>
          <a:xfrm>
            <a:off x="4910668" y="3572520"/>
            <a:ext cx="304800" cy="577744"/>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0832DA6A-B0FF-5175-3740-6209598B9BAB}"/>
              </a:ext>
            </a:extLst>
          </p:cNvPr>
          <p:cNvCxnSpPr>
            <a:cxnSpLocks/>
          </p:cNvCxnSpPr>
          <p:nvPr/>
        </p:nvCxnSpPr>
        <p:spPr>
          <a:xfrm flipV="1">
            <a:off x="5215468" y="3802668"/>
            <a:ext cx="1112405" cy="1"/>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A20B846-5A4E-2550-DC10-1C349C53DFA1}"/>
              </a:ext>
            </a:extLst>
          </p:cNvPr>
          <p:cNvSpPr txBox="1"/>
          <p:nvPr/>
        </p:nvSpPr>
        <p:spPr>
          <a:xfrm>
            <a:off x="5116589" y="3546850"/>
            <a:ext cx="1127271" cy="276999"/>
          </a:xfrm>
          <a:prstGeom prst="rect">
            <a:avLst/>
          </a:prstGeom>
          <a:noFill/>
        </p:spPr>
        <p:txBody>
          <a:bodyPr wrap="square" rtlCol="0">
            <a:spAutoFit/>
          </a:bodyPr>
          <a:lstStyle/>
          <a:p>
            <a:pPr algn="ctr"/>
            <a:r>
              <a:rPr lang="en-US" sz="1200" dirty="0">
                <a:latin typeface="Arial Nova" panose="020B0504020202020204" pitchFamily="34" charset="0"/>
              </a:rPr>
              <a:t>Mablethorpe</a:t>
            </a:r>
          </a:p>
        </p:txBody>
      </p:sp>
      <p:sp>
        <p:nvSpPr>
          <p:cNvPr id="52" name="TextBox 51">
            <a:extLst>
              <a:ext uri="{FF2B5EF4-FFF2-40B4-BE49-F238E27FC236}">
                <a16:creationId xmlns:a16="http://schemas.microsoft.com/office/drawing/2014/main" id="{79FC237C-4428-EE50-C665-C02C4486FDE2}"/>
              </a:ext>
            </a:extLst>
          </p:cNvPr>
          <p:cNvSpPr txBox="1"/>
          <p:nvPr/>
        </p:nvSpPr>
        <p:spPr>
          <a:xfrm>
            <a:off x="5116589" y="3781800"/>
            <a:ext cx="1127271" cy="276999"/>
          </a:xfrm>
          <a:prstGeom prst="rect">
            <a:avLst/>
          </a:prstGeom>
          <a:noFill/>
        </p:spPr>
        <p:txBody>
          <a:bodyPr wrap="square" rtlCol="0">
            <a:spAutoFit/>
          </a:bodyPr>
          <a:lstStyle/>
          <a:p>
            <a:pPr algn="ctr"/>
            <a:r>
              <a:rPr lang="en-US" sz="1200" dirty="0">
                <a:latin typeface="Arial Nova" panose="020B0504020202020204" pitchFamily="34" charset="0"/>
              </a:rPr>
              <a:t>Skegness</a:t>
            </a:r>
          </a:p>
        </p:txBody>
      </p:sp>
      <p:pic>
        <p:nvPicPr>
          <p:cNvPr id="27" name="Picture 26">
            <a:extLst>
              <a:ext uri="{FF2B5EF4-FFF2-40B4-BE49-F238E27FC236}">
                <a16:creationId xmlns:a16="http://schemas.microsoft.com/office/drawing/2014/main" id="{4912F34E-DFA6-77BE-9233-05FBFC797DD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166485" y="3042650"/>
            <a:ext cx="715529" cy="1016150"/>
          </a:xfrm>
          <a:prstGeom prst="rect">
            <a:avLst/>
          </a:prstGeom>
          <a:ln w="25400">
            <a:solidFill>
              <a:srgbClr val="D8397E"/>
            </a:solidFill>
          </a:ln>
        </p:spPr>
      </p:pic>
      <p:sp>
        <p:nvSpPr>
          <p:cNvPr id="56" name="Rectangle 55">
            <a:extLst>
              <a:ext uri="{FF2B5EF4-FFF2-40B4-BE49-F238E27FC236}">
                <a16:creationId xmlns:a16="http://schemas.microsoft.com/office/drawing/2014/main" id="{D0282ECA-E5C0-2A95-6E51-FC6C7A87E42C}"/>
              </a:ext>
            </a:extLst>
          </p:cNvPr>
          <p:cNvSpPr/>
          <p:nvPr/>
        </p:nvSpPr>
        <p:spPr>
          <a:xfrm>
            <a:off x="4209775" y="3122666"/>
            <a:ext cx="239015" cy="225660"/>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909EF9C1-082A-BFE2-4895-8021A8A4B11E}"/>
              </a:ext>
            </a:extLst>
          </p:cNvPr>
          <p:cNvCxnSpPr>
            <a:cxnSpLocks/>
          </p:cNvCxnSpPr>
          <p:nvPr/>
        </p:nvCxnSpPr>
        <p:spPr>
          <a:xfrm>
            <a:off x="4444725" y="3241847"/>
            <a:ext cx="1549651"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940FB6C3-5436-D944-A575-CC2E3911277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708530" y="3042823"/>
            <a:ext cx="423767" cy="452695"/>
          </a:xfrm>
          <a:prstGeom prst="rect">
            <a:avLst/>
          </a:prstGeom>
          <a:ln w="25400">
            <a:solidFill>
              <a:srgbClr val="D8397E"/>
            </a:solidFill>
          </a:ln>
        </p:spPr>
      </p:pic>
      <p:sp>
        <p:nvSpPr>
          <p:cNvPr id="58" name="Rectangle 57">
            <a:extLst>
              <a:ext uri="{FF2B5EF4-FFF2-40B4-BE49-F238E27FC236}">
                <a16:creationId xmlns:a16="http://schemas.microsoft.com/office/drawing/2014/main" id="{7236D5D3-67B6-FCF5-9A09-962ADEC728E4}"/>
              </a:ext>
            </a:extLst>
          </p:cNvPr>
          <p:cNvSpPr/>
          <p:nvPr/>
        </p:nvSpPr>
        <p:spPr>
          <a:xfrm>
            <a:off x="4203425" y="4583166"/>
            <a:ext cx="239015" cy="225660"/>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9EE769C9-7AB3-A299-5B9A-754F4692F89F}"/>
              </a:ext>
            </a:extLst>
          </p:cNvPr>
          <p:cNvCxnSpPr>
            <a:cxnSpLocks/>
          </p:cNvCxnSpPr>
          <p:nvPr/>
        </p:nvCxnSpPr>
        <p:spPr>
          <a:xfrm>
            <a:off x="4448790" y="4695997"/>
            <a:ext cx="1549651"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409B9FE-E5C7-EC3D-571D-4C49CC7DB0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699274" y="4138857"/>
            <a:ext cx="1178641" cy="662599"/>
          </a:xfrm>
          <a:prstGeom prst="rect">
            <a:avLst/>
          </a:prstGeom>
          <a:ln w="25400">
            <a:solidFill>
              <a:srgbClr val="D8397E"/>
            </a:solidFill>
          </a:ln>
        </p:spPr>
      </p:pic>
      <p:sp>
        <p:nvSpPr>
          <p:cNvPr id="60" name="Rectangle 59">
            <a:extLst>
              <a:ext uri="{FF2B5EF4-FFF2-40B4-BE49-F238E27FC236}">
                <a16:creationId xmlns:a16="http://schemas.microsoft.com/office/drawing/2014/main" id="{E6A5A577-C45D-4701-2578-AEC1FB84F91B}"/>
              </a:ext>
            </a:extLst>
          </p:cNvPr>
          <p:cNvSpPr/>
          <p:nvPr/>
        </p:nvSpPr>
        <p:spPr>
          <a:xfrm>
            <a:off x="3257275" y="4532366"/>
            <a:ext cx="304800" cy="225660"/>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52D282CF-908F-A845-B333-B471B6CBEE96}"/>
              </a:ext>
            </a:extLst>
          </p:cNvPr>
          <p:cNvSpPr txBox="1"/>
          <p:nvPr/>
        </p:nvSpPr>
        <p:spPr>
          <a:xfrm>
            <a:off x="4428760" y="2250982"/>
            <a:ext cx="1127271" cy="276999"/>
          </a:xfrm>
          <a:prstGeom prst="rect">
            <a:avLst/>
          </a:prstGeom>
          <a:noFill/>
        </p:spPr>
        <p:txBody>
          <a:bodyPr wrap="square" rtlCol="0">
            <a:spAutoFit/>
          </a:bodyPr>
          <a:lstStyle/>
          <a:p>
            <a:pPr algn="ctr"/>
            <a:r>
              <a:rPr lang="en-US" sz="1200" dirty="0">
                <a:latin typeface="Arial Nova" panose="020B0504020202020204" pitchFamily="34" charset="0"/>
              </a:rPr>
              <a:t>Grimsby</a:t>
            </a:r>
          </a:p>
        </p:txBody>
      </p:sp>
      <p:sp>
        <p:nvSpPr>
          <p:cNvPr id="62" name="TextBox 61">
            <a:extLst>
              <a:ext uri="{FF2B5EF4-FFF2-40B4-BE49-F238E27FC236}">
                <a16:creationId xmlns:a16="http://schemas.microsoft.com/office/drawing/2014/main" id="{7D04AB17-8488-E20A-0A9B-60FDA90295B9}"/>
              </a:ext>
            </a:extLst>
          </p:cNvPr>
          <p:cNvSpPr txBox="1"/>
          <p:nvPr/>
        </p:nvSpPr>
        <p:spPr>
          <a:xfrm>
            <a:off x="4710018" y="2986293"/>
            <a:ext cx="1127271" cy="276999"/>
          </a:xfrm>
          <a:prstGeom prst="rect">
            <a:avLst/>
          </a:prstGeom>
          <a:noFill/>
        </p:spPr>
        <p:txBody>
          <a:bodyPr wrap="square" rtlCol="0">
            <a:spAutoFit/>
          </a:bodyPr>
          <a:lstStyle/>
          <a:p>
            <a:pPr algn="ctr"/>
            <a:r>
              <a:rPr lang="en-US" sz="1200" dirty="0">
                <a:latin typeface="Arial Nova" panose="020B0504020202020204" pitchFamily="34" charset="0"/>
              </a:rPr>
              <a:t>Louth</a:t>
            </a:r>
          </a:p>
        </p:txBody>
      </p:sp>
      <p:sp>
        <p:nvSpPr>
          <p:cNvPr id="63" name="TextBox 62">
            <a:extLst>
              <a:ext uri="{FF2B5EF4-FFF2-40B4-BE49-F238E27FC236}">
                <a16:creationId xmlns:a16="http://schemas.microsoft.com/office/drawing/2014/main" id="{78CB1DD1-C71A-6118-19F1-BCF016A730D1}"/>
              </a:ext>
            </a:extLst>
          </p:cNvPr>
          <p:cNvSpPr txBox="1"/>
          <p:nvPr/>
        </p:nvSpPr>
        <p:spPr>
          <a:xfrm>
            <a:off x="4582665" y="4447661"/>
            <a:ext cx="1127271" cy="276999"/>
          </a:xfrm>
          <a:prstGeom prst="rect">
            <a:avLst/>
          </a:prstGeom>
          <a:noFill/>
        </p:spPr>
        <p:txBody>
          <a:bodyPr wrap="square" rtlCol="0">
            <a:spAutoFit/>
          </a:bodyPr>
          <a:lstStyle/>
          <a:p>
            <a:pPr algn="ctr"/>
            <a:r>
              <a:rPr lang="en-US" sz="1200" dirty="0">
                <a:latin typeface="Arial Nova" panose="020B0504020202020204" pitchFamily="34" charset="0"/>
              </a:rPr>
              <a:t>Boston</a:t>
            </a:r>
          </a:p>
        </p:txBody>
      </p:sp>
      <p:cxnSp>
        <p:nvCxnSpPr>
          <p:cNvPr id="66" name="Straight Connector 65">
            <a:extLst>
              <a:ext uri="{FF2B5EF4-FFF2-40B4-BE49-F238E27FC236}">
                <a16:creationId xmlns:a16="http://schemas.microsoft.com/office/drawing/2014/main" id="{C5121DDA-502A-90F9-5F0E-BF18752D0AFB}"/>
              </a:ext>
            </a:extLst>
          </p:cNvPr>
          <p:cNvCxnSpPr>
            <a:cxnSpLocks/>
          </p:cNvCxnSpPr>
          <p:nvPr/>
        </p:nvCxnSpPr>
        <p:spPr>
          <a:xfrm>
            <a:off x="3409675" y="5159023"/>
            <a:ext cx="2686325"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992B0E-1882-683E-A6F8-3163D8E9864F}"/>
              </a:ext>
            </a:extLst>
          </p:cNvPr>
          <p:cNvCxnSpPr>
            <a:cxnSpLocks/>
          </p:cNvCxnSpPr>
          <p:nvPr/>
        </p:nvCxnSpPr>
        <p:spPr>
          <a:xfrm flipV="1">
            <a:off x="3413828" y="4750537"/>
            <a:ext cx="0" cy="420564"/>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298EB04C-A3F5-C7FD-256F-E8470226C07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086202" y="4886503"/>
            <a:ext cx="799739" cy="545040"/>
          </a:xfrm>
          <a:prstGeom prst="rect">
            <a:avLst/>
          </a:prstGeom>
          <a:ln w="25400">
            <a:solidFill>
              <a:srgbClr val="D8397E"/>
            </a:solidFill>
          </a:ln>
        </p:spPr>
      </p:pic>
      <p:sp>
        <p:nvSpPr>
          <p:cNvPr id="69" name="TextBox 68">
            <a:extLst>
              <a:ext uri="{FF2B5EF4-FFF2-40B4-BE49-F238E27FC236}">
                <a16:creationId xmlns:a16="http://schemas.microsoft.com/office/drawing/2014/main" id="{7639A0EE-B4FF-19BA-8616-8530405268BC}"/>
              </a:ext>
            </a:extLst>
          </p:cNvPr>
          <p:cNvSpPr txBox="1"/>
          <p:nvPr/>
        </p:nvSpPr>
        <p:spPr>
          <a:xfrm>
            <a:off x="4800380" y="4898643"/>
            <a:ext cx="1127271" cy="276999"/>
          </a:xfrm>
          <a:prstGeom prst="rect">
            <a:avLst/>
          </a:prstGeom>
          <a:noFill/>
        </p:spPr>
        <p:txBody>
          <a:bodyPr wrap="square" rtlCol="0">
            <a:spAutoFit/>
          </a:bodyPr>
          <a:lstStyle/>
          <a:p>
            <a:pPr algn="ctr"/>
            <a:r>
              <a:rPr lang="en-US" sz="1200" dirty="0">
                <a:latin typeface="Arial Nova" panose="020B0504020202020204" pitchFamily="34" charset="0"/>
              </a:rPr>
              <a:t>Sleaford</a:t>
            </a:r>
          </a:p>
        </p:txBody>
      </p:sp>
      <p:sp>
        <p:nvSpPr>
          <p:cNvPr id="70" name="Rectangle 69">
            <a:extLst>
              <a:ext uri="{FF2B5EF4-FFF2-40B4-BE49-F238E27FC236}">
                <a16:creationId xmlns:a16="http://schemas.microsoft.com/office/drawing/2014/main" id="{7E8A2984-B2CB-E451-5CBE-7532A4833C19}"/>
              </a:ext>
            </a:extLst>
          </p:cNvPr>
          <p:cNvSpPr/>
          <p:nvPr/>
        </p:nvSpPr>
        <p:spPr>
          <a:xfrm>
            <a:off x="3930375" y="5300715"/>
            <a:ext cx="279400" cy="321333"/>
          </a:xfrm>
          <a:prstGeom prst="rect">
            <a:avLst/>
          </a:prstGeom>
          <a:noFill/>
          <a:ln w="25400">
            <a:solidFill>
              <a:srgbClr val="D83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a:extLst>
              <a:ext uri="{FF2B5EF4-FFF2-40B4-BE49-F238E27FC236}">
                <a16:creationId xmlns:a16="http://schemas.microsoft.com/office/drawing/2014/main" id="{20135A17-4A62-29B3-D312-FA1D02549F11}"/>
              </a:ext>
            </a:extLst>
          </p:cNvPr>
          <p:cNvCxnSpPr>
            <a:cxnSpLocks/>
          </p:cNvCxnSpPr>
          <p:nvPr/>
        </p:nvCxnSpPr>
        <p:spPr>
          <a:xfrm>
            <a:off x="4082086" y="5858733"/>
            <a:ext cx="2476544" cy="0"/>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7355CA3-1885-3A97-54A5-A893E01294E5}"/>
              </a:ext>
            </a:extLst>
          </p:cNvPr>
          <p:cNvCxnSpPr>
            <a:cxnSpLocks/>
            <a:endCxn id="70" idx="2"/>
          </p:cNvCxnSpPr>
          <p:nvPr/>
        </p:nvCxnSpPr>
        <p:spPr>
          <a:xfrm flipH="1" flipV="1">
            <a:off x="4070075" y="5622048"/>
            <a:ext cx="4153" cy="247553"/>
          </a:xfrm>
          <a:prstGeom prst="line">
            <a:avLst/>
          </a:prstGeom>
          <a:ln w="25400">
            <a:solidFill>
              <a:srgbClr val="D8397E"/>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CF01C0C-46EE-831D-791F-A1F3F55E94F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076871" y="5509221"/>
            <a:ext cx="822885" cy="691741"/>
          </a:xfrm>
          <a:prstGeom prst="rect">
            <a:avLst/>
          </a:prstGeom>
          <a:ln w="25400">
            <a:solidFill>
              <a:srgbClr val="D8397E"/>
            </a:solidFill>
          </a:ln>
        </p:spPr>
      </p:pic>
      <p:sp>
        <p:nvSpPr>
          <p:cNvPr id="53" name="TextBox 52">
            <a:extLst>
              <a:ext uri="{FF2B5EF4-FFF2-40B4-BE49-F238E27FC236}">
                <a16:creationId xmlns:a16="http://schemas.microsoft.com/office/drawing/2014/main" id="{A8C25A86-F5AE-58D5-4E2B-A7D9FFCC8FB4}"/>
              </a:ext>
            </a:extLst>
          </p:cNvPr>
          <p:cNvSpPr txBox="1"/>
          <p:nvPr/>
        </p:nvSpPr>
        <p:spPr>
          <a:xfrm>
            <a:off x="4770096" y="5598733"/>
            <a:ext cx="1127271" cy="276999"/>
          </a:xfrm>
          <a:prstGeom prst="rect">
            <a:avLst/>
          </a:prstGeom>
          <a:noFill/>
        </p:spPr>
        <p:txBody>
          <a:bodyPr wrap="square" rtlCol="0">
            <a:spAutoFit/>
          </a:bodyPr>
          <a:lstStyle/>
          <a:p>
            <a:pPr algn="ctr"/>
            <a:r>
              <a:rPr lang="en-US" sz="1200" dirty="0">
                <a:latin typeface="Arial Nova" panose="020B0504020202020204" pitchFamily="34" charset="0"/>
              </a:rPr>
              <a:t>Spalding</a:t>
            </a:r>
          </a:p>
        </p:txBody>
      </p:sp>
      <p:pic>
        <p:nvPicPr>
          <p:cNvPr id="64" name="Picture 63">
            <a:extLst>
              <a:ext uri="{FF2B5EF4-FFF2-40B4-BE49-F238E27FC236}">
                <a16:creationId xmlns:a16="http://schemas.microsoft.com/office/drawing/2014/main" id="{229E7CCD-E976-F7B5-6BA0-AC2BB1C0AB40}"/>
              </a:ext>
            </a:extLst>
          </p:cNvPr>
          <p:cNvPicPr>
            <a:picLocks noChangeAspect="1"/>
          </p:cNvPicPr>
          <p:nvPr/>
        </p:nvPicPr>
        <p:blipFill>
          <a:blip r:embed="rId18">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776130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6528D-1081-3BEE-2ADC-2C07070BDDE4}"/>
              </a:ext>
            </a:extLst>
          </p:cNvPr>
          <p:cNvPicPr>
            <a:picLocks noChangeAspect="1"/>
          </p:cNvPicPr>
          <p:nvPr/>
        </p:nvPicPr>
        <p:blipFill>
          <a:blip r:embed="rId3"/>
          <a:stretch>
            <a:fillRect/>
          </a:stretch>
        </p:blipFill>
        <p:spPr>
          <a:xfrm>
            <a:off x="187818" y="2249830"/>
            <a:ext cx="4140200" cy="4279900"/>
          </a:xfrm>
          <a:prstGeom prst="rect">
            <a:avLst/>
          </a:prstGeom>
        </p:spPr>
      </p:pic>
      <p:pic>
        <p:nvPicPr>
          <p:cNvPr id="11" name="Picture 10" descr="Audience raising hands during work presentation">
            <a:extLst>
              <a:ext uri="{FF2B5EF4-FFF2-40B4-BE49-F238E27FC236}">
                <a16:creationId xmlns:a16="http://schemas.microsoft.com/office/drawing/2014/main" id="{FE50550A-0A2B-3C47-9654-79CB7F2A9756}"/>
              </a:ext>
            </a:extLst>
          </p:cNvPr>
          <p:cNvPicPr>
            <a:picLocks noChangeAspect="1"/>
          </p:cNvPicPr>
          <p:nvPr/>
        </p:nvPicPr>
        <p:blipFill rotWithShape="1">
          <a:blip r:embed="rId4" cstate="email">
            <a:alphaModFix amt="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8" name="Rectangle 7">
            <a:extLst>
              <a:ext uri="{FF2B5EF4-FFF2-40B4-BE49-F238E27FC236}">
                <a16:creationId xmlns:a16="http://schemas.microsoft.com/office/drawing/2014/main" id="{6C71A111-1B73-9C67-0BEB-E7E871008A7D}"/>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5106596" y="520827"/>
            <a:ext cx="5933940"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HIGHER EDUCATION PARTICIPATION Cont.</a:t>
            </a:r>
          </a:p>
        </p:txBody>
      </p:sp>
      <p:sp>
        <p:nvSpPr>
          <p:cNvPr id="3" name="TextBox 2">
            <a:extLst>
              <a:ext uri="{FF2B5EF4-FFF2-40B4-BE49-F238E27FC236}">
                <a16:creationId xmlns:a16="http://schemas.microsoft.com/office/drawing/2014/main" id="{257E2E1D-7C8E-8F2C-6535-07B06B833C7C}"/>
              </a:ext>
            </a:extLst>
          </p:cNvPr>
          <p:cNvSpPr txBox="1"/>
          <p:nvPr/>
        </p:nvSpPr>
        <p:spPr>
          <a:xfrm>
            <a:off x="137512" y="1691243"/>
            <a:ext cx="4099245" cy="338554"/>
          </a:xfrm>
          <a:prstGeom prst="rect">
            <a:avLst/>
          </a:prstGeom>
          <a:noFill/>
        </p:spPr>
        <p:txBody>
          <a:bodyPr wrap="square" rtlCol="0">
            <a:spAutoFit/>
          </a:bodyPr>
          <a:lstStyle/>
          <a:p>
            <a:pPr algn="ctr"/>
            <a:r>
              <a:rPr lang="en-US" sz="1600" dirty="0">
                <a:latin typeface="Arial Nova" panose="020B0504020202020204" pitchFamily="34" charset="0"/>
              </a:rPr>
              <a:t>% of communities by TUNDRA quintile</a:t>
            </a:r>
          </a:p>
        </p:txBody>
      </p:sp>
      <p:sp>
        <p:nvSpPr>
          <p:cNvPr id="5" name="TextBox 4">
            <a:extLst>
              <a:ext uri="{FF2B5EF4-FFF2-40B4-BE49-F238E27FC236}">
                <a16:creationId xmlns:a16="http://schemas.microsoft.com/office/drawing/2014/main" id="{BA7DA2AF-01B3-5255-E104-6DB20E3AFD8A}"/>
              </a:ext>
            </a:extLst>
          </p:cNvPr>
          <p:cNvSpPr txBox="1"/>
          <p:nvPr/>
        </p:nvSpPr>
        <p:spPr>
          <a:xfrm>
            <a:off x="8093181" y="6122100"/>
            <a:ext cx="3721599" cy="461665"/>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Office for Students; Sub-national Population Estimates,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30" name="TextBox 29">
            <a:extLst>
              <a:ext uri="{FF2B5EF4-FFF2-40B4-BE49-F238E27FC236}">
                <a16:creationId xmlns:a16="http://schemas.microsoft.com/office/drawing/2014/main" id="{E38F06B2-3E16-D7B0-F429-3ED09D0627B1}"/>
              </a:ext>
            </a:extLst>
          </p:cNvPr>
          <p:cNvSpPr txBox="1"/>
          <p:nvPr/>
        </p:nvSpPr>
        <p:spPr>
          <a:xfrm>
            <a:off x="2210418" y="6397956"/>
            <a:ext cx="1820158" cy="307777"/>
          </a:xfrm>
          <a:prstGeom prst="rect">
            <a:avLst/>
          </a:prstGeom>
          <a:noFill/>
        </p:spPr>
        <p:txBody>
          <a:bodyPr wrap="square" rtlCol="0">
            <a:spAutoFit/>
          </a:bodyPr>
          <a:lstStyle/>
          <a:p>
            <a:pPr algn="ctr"/>
            <a:r>
              <a:rPr lang="en-US" sz="1400" dirty="0">
                <a:latin typeface="Arial Nova" panose="020B0504020202020204" pitchFamily="34" charset="0"/>
              </a:rPr>
              <a:t>TUNDRA Quintile</a:t>
            </a:r>
          </a:p>
        </p:txBody>
      </p:sp>
      <p:sp>
        <p:nvSpPr>
          <p:cNvPr id="2" name="TextBox 1">
            <a:extLst>
              <a:ext uri="{FF2B5EF4-FFF2-40B4-BE49-F238E27FC236}">
                <a16:creationId xmlns:a16="http://schemas.microsoft.com/office/drawing/2014/main" id="{AB1D51DF-0327-CFF4-2345-185BAAEDA9AF}"/>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sp>
        <p:nvSpPr>
          <p:cNvPr id="4" name="TextBox 3">
            <a:extLst>
              <a:ext uri="{FF2B5EF4-FFF2-40B4-BE49-F238E27FC236}">
                <a16:creationId xmlns:a16="http://schemas.microsoft.com/office/drawing/2014/main" id="{2E01F4C2-A530-2D10-E2B3-42C6BF2EE8EE}"/>
              </a:ext>
            </a:extLst>
          </p:cNvPr>
          <p:cNvSpPr txBox="1"/>
          <p:nvPr/>
        </p:nvSpPr>
        <p:spPr>
          <a:xfrm>
            <a:off x="4372816" y="1551388"/>
            <a:ext cx="3721599" cy="830997"/>
          </a:xfrm>
          <a:prstGeom prst="rect">
            <a:avLst/>
          </a:prstGeom>
          <a:noFill/>
        </p:spPr>
        <p:txBody>
          <a:bodyPr wrap="square" rtlCol="0">
            <a:spAutoFit/>
          </a:bodyPr>
          <a:lstStyle/>
          <a:p>
            <a:pPr algn="ctr"/>
            <a:r>
              <a:rPr lang="en-US" sz="1600" dirty="0">
                <a:latin typeface="Arial Nova" panose="020B0504020202020204" pitchFamily="34" charset="0"/>
              </a:rPr>
              <a:t>% of total population aged 18-66 in the lowest performing communities (TUNDRA quintile 1)</a:t>
            </a:r>
          </a:p>
        </p:txBody>
      </p:sp>
      <p:pic>
        <p:nvPicPr>
          <p:cNvPr id="33" name="Picture 32">
            <a:extLst>
              <a:ext uri="{FF2B5EF4-FFF2-40B4-BE49-F238E27FC236}">
                <a16:creationId xmlns:a16="http://schemas.microsoft.com/office/drawing/2014/main" id="{1D8D9818-CF84-6228-9FBC-672A2626DD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2828" r="10447"/>
          <a:stretch/>
        </p:blipFill>
        <p:spPr>
          <a:xfrm>
            <a:off x="4809507" y="2425807"/>
            <a:ext cx="3054477" cy="3911600"/>
          </a:xfrm>
          <a:prstGeom prst="rect">
            <a:avLst/>
          </a:prstGeom>
        </p:spPr>
      </p:pic>
      <p:sp>
        <p:nvSpPr>
          <p:cNvPr id="7" name="TextBox 6">
            <a:extLst>
              <a:ext uri="{FF2B5EF4-FFF2-40B4-BE49-F238E27FC236}">
                <a16:creationId xmlns:a16="http://schemas.microsoft.com/office/drawing/2014/main" id="{6F908B10-ACE1-2A27-DBFA-0549E78083A9}"/>
              </a:ext>
            </a:extLst>
          </p:cNvPr>
          <p:cNvSpPr txBox="1"/>
          <p:nvPr/>
        </p:nvSpPr>
        <p:spPr>
          <a:xfrm>
            <a:off x="8088672" y="1527064"/>
            <a:ext cx="3836204" cy="4691797"/>
          </a:xfrm>
          <a:prstGeom prst="rect">
            <a:avLst/>
          </a:prstGeom>
          <a:noFill/>
        </p:spPr>
        <p:txBody>
          <a:bodyPr wrap="square" rtlCol="0">
            <a:spAutoFit/>
          </a:bodyPr>
          <a:lstStyle/>
          <a:p>
            <a:pPr>
              <a:lnSpc>
                <a:spcPct val="110000"/>
              </a:lnSpc>
              <a:spcAft>
                <a:spcPts val="300"/>
              </a:spcAft>
            </a:pPr>
            <a:r>
              <a:rPr lang="en-US" sz="1400" dirty="0">
                <a:latin typeface="Arial Nova" panose="020B0504020202020204" pitchFamily="34" charset="0"/>
              </a:rPr>
              <a:t>This analysis takes the TUNDRA data a step further. It considers the proportion of the total working-age population living in the lowest-performing areas (TUNDRA quintile 1) across the various authority areas that make up Greater Lincolnshire.</a:t>
            </a:r>
          </a:p>
          <a:p>
            <a:pPr>
              <a:lnSpc>
                <a:spcPct val="110000"/>
              </a:lnSpc>
              <a:spcAft>
                <a:spcPts val="300"/>
              </a:spcAft>
            </a:pPr>
            <a:r>
              <a:rPr lang="en-US" sz="1400" dirty="0">
                <a:latin typeface="Arial Nova" panose="020B0504020202020204" pitchFamily="34" charset="0"/>
              </a:rPr>
              <a:t>North East Lincolnshire has both the highest proportion of areas in quintile 1 (40%) and the highest proportion of its working-age population living in these areas (40%).</a:t>
            </a:r>
          </a:p>
          <a:p>
            <a:pPr>
              <a:lnSpc>
                <a:spcPct val="110000"/>
              </a:lnSpc>
              <a:spcAft>
                <a:spcPts val="300"/>
              </a:spcAft>
            </a:pPr>
            <a:r>
              <a:rPr lang="en-US" sz="1400" dirty="0">
                <a:latin typeface="Arial Nova" panose="020B0504020202020204" pitchFamily="34" charset="0"/>
              </a:rPr>
              <a:t>Boston, whilst it has 31% of its areas in the lowest performing quintile (less than Lincoln, and in line with South Holland), has 37% of its working-age population living in these areas, the second highest level across Greater Lincolnshire.   </a:t>
            </a:r>
          </a:p>
          <a:p>
            <a:pPr>
              <a:lnSpc>
                <a:spcPct val="110000"/>
              </a:lnSpc>
              <a:spcAft>
                <a:spcPts val="300"/>
              </a:spcAft>
            </a:pPr>
            <a:r>
              <a:rPr lang="en-US" sz="1400" dirty="0">
                <a:latin typeface="Arial Nova" panose="020B0504020202020204" pitchFamily="34" charset="0"/>
              </a:rPr>
              <a:t>Rutland is the highest-performing area for higher education participation across Greater Lincolnshire.</a:t>
            </a:r>
          </a:p>
        </p:txBody>
      </p:sp>
      <p:pic>
        <p:nvPicPr>
          <p:cNvPr id="10" name="Picture 9">
            <a:extLst>
              <a:ext uri="{FF2B5EF4-FFF2-40B4-BE49-F238E27FC236}">
                <a16:creationId xmlns:a16="http://schemas.microsoft.com/office/drawing/2014/main" id="{C2D4FACC-570D-C2DC-EF27-1A82848540EF}"/>
              </a:ext>
            </a:extLst>
          </p:cNvPr>
          <p:cNvPicPr>
            <a:picLocks noChangeAspect="1"/>
          </p:cNvPicPr>
          <p:nvPr/>
        </p:nvPicPr>
        <p:blipFill>
          <a:blip r:embed="rId7">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71581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udience raising hands during work presentation">
            <a:extLst>
              <a:ext uri="{FF2B5EF4-FFF2-40B4-BE49-F238E27FC236}">
                <a16:creationId xmlns:a16="http://schemas.microsoft.com/office/drawing/2014/main" id="{F392DEFA-EFC4-54D6-DB4E-2B1D4106CE58}"/>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22" name="Rectangle 21">
            <a:extLst>
              <a:ext uri="{FF2B5EF4-FFF2-40B4-BE49-F238E27FC236}">
                <a16:creationId xmlns:a16="http://schemas.microsoft.com/office/drawing/2014/main" id="{A54C3C14-F445-F681-6752-B2DD1DB8CA27}"/>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F29D1AA5-1854-A552-A964-98A145875D49}"/>
              </a:ext>
            </a:extLst>
          </p:cNvPr>
          <p:cNvSpPr txBox="1"/>
          <p:nvPr/>
        </p:nvSpPr>
        <p:spPr>
          <a:xfrm>
            <a:off x="8088674" y="6257746"/>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5759927" y="523291"/>
            <a:ext cx="4637140"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APPRENTICESHIPS BY AGE AND LEVEL</a:t>
            </a:r>
          </a:p>
        </p:txBody>
      </p:sp>
      <p:pic>
        <p:nvPicPr>
          <p:cNvPr id="6" name="Picture 5">
            <a:extLst>
              <a:ext uri="{FF2B5EF4-FFF2-40B4-BE49-F238E27FC236}">
                <a16:creationId xmlns:a16="http://schemas.microsoft.com/office/drawing/2014/main" id="{9772BB1A-EFB4-80AE-C30A-A93A6FFCC8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312" b="9567"/>
          <a:stretch/>
        </p:blipFill>
        <p:spPr>
          <a:xfrm>
            <a:off x="265209" y="2147788"/>
            <a:ext cx="7772400" cy="2020766"/>
          </a:xfrm>
          <a:prstGeom prst="rect">
            <a:avLst/>
          </a:prstGeom>
        </p:spPr>
      </p:pic>
      <p:pic>
        <p:nvPicPr>
          <p:cNvPr id="8" name="Picture 7">
            <a:extLst>
              <a:ext uri="{FF2B5EF4-FFF2-40B4-BE49-F238E27FC236}">
                <a16:creationId xmlns:a16="http://schemas.microsoft.com/office/drawing/2014/main" id="{646B3C8D-EEA9-77DC-2EA1-B6F93FF11F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0130"/>
          <a:stretch/>
        </p:blipFill>
        <p:spPr>
          <a:xfrm>
            <a:off x="265209" y="4396161"/>
            <a:ext cx="7772400" cy="2211426"/>
          </a:xfrm>
          <a:prstGeom prst="rect">
            <a:avLst/>
          </a:prstGeom>
        </p:spPr>
      </p:pic>
      <p:sp>
        <p:nvSpPr>
          <p:cNvPr id="10" name="TextBox 9">
            <a:extLst>
              <a:ext uri="{FF2B5EF4-FFF2-40B4-BE49-F238E27FC236}">
                <a16:creationId xmlns:a16="http://schemas.microsoft.com/office/drawing/2014/main" id="{A58F2553-5CC5-E6B3-268F-585EB3058F6E}"/>
              </a:ext>
            </a:extLst>
          </p:cNvPr>
          <p:cNvSpPr txBox="1"/>
          <p:nvPr/>
        </p:nvSpPr>
        <p:spPr>
          <a:xfrm>
            <a:off x="413591" y="1941531"/>
            <a:ext cx="926032" cy="307777"/>
          </a:xfrm>
          <a:prstGeom prst="rect">
            <a:avLst/>
          </a:prstGeom>
          <a:noFill/>
        </p:spPr>
        <p:txBody>
          <a:bodyPr wrap="square" rtlCol="0">
            <a:spAutoFit/>
          </a:bodyPr>
          <a:lstStyle/>
          <a:p>
            <a:pPr algn="ctr"/>
            <a:r>
              <a:rPr lang="en-US" sz="1400" dirty="0">
                <a:latin typeface="Arial Nova" panose="020B0504020202020204" pitchFamily="34" charset="0"/>
              </a:rPr>
              <a:t>10,550</a:t>
            </a:r>
          </a:p>
        </p:txBody>
      </p:sp>
      <p:sp>
        <p:nvSpPr>
          <p:cNvPr id="11" name="TextBox 10">
            <a:extLst>
              <a:ext uri="{FF2B5EF4-FFF2-40B4-BE49-F238E27FC236}">
                <a16:creationId xmlns:a16="http://schemas.microsoft.com/office/drawing/2014/main" id="{0897E0E1-874E-1A03-3FD5-35C10D71FDA8}"/>
              </a:ext>
            </a:extLst>
          </p:cNvPr>
          <p:cNvSpPr txBox="1"/>
          <p:nvPr/>
        </p:nvSpPr>
        <p:spPr>
          <a:xfrm>
            <a:off x="403261" y="4207428"/>
            <a:ext cx="6341097" cy="318924"/>
          </a:xfrm>
          <a:prstGeom prst="rect">
            <a:avLst/>
          </a:prstGeom>
          <a:solidFill>
            <a:srgbClr val="A5A5A6"/>
          </a:solidFill>
        </p:spPr>
        <p:txBody>
          <a:bodyPr wrap="square" tIns="36000" bIns="36000" rtlCol="0">
            <a:spAutoFit/>
          </a:bodyPr>
          <a:lstStyle/>
          <a:p>
            <a:pPr algn="ctr"/>
            <a:r>
              <a:rPr lang="en-US" sz="1600" dirty="0">
                <a:solidFill>
                  <a:schemeClr val="bg1"/>
                </a:solidFill>
                <a:latin typeface="Arial Nova" panose="020B0504020202020204" pitchFamily="34" charset="0"/>
              </a:rPr>
              <a:t>2016/17	   2017/18	      2018/19      2019/20      2020/21      2021/22</a:t>
            </a:r>
          </a:p>
        </p:txBody>
      </p:sp>
      <p:sp>
        <p:nvSpPr>
          <p:cNvPr id="12" name="TextBox 11">
            <a:extLst>
              <a:ext uri="{FF2B5EF4-FFF2-40B4-BE49-F238E27FC236}">
                <a16:creationId xmlns:a16="http://schemas.microsoft.com/office/drawing/2014/main" id="{3883D327-C75A-51A9-B431-E24847FAA3F1}"/>
              </a:ext>
            </a:extLst>
          </p:cNvPr>
          <p:cNvSpPr txBox="1"/>
          <p:nvPr/>
        </p:nvSpPr>
        <p:spPr>
          <a:xfrm>
            <a:off x="1503711" y="2397717"/>
            <a:ext cx="926032" cy="307777"/>
          </a:xfrm>
          <a:prstGeom prst="rect">
            <a:avLst/>
          </a:prstGeom>
          <a:noFill/>
        </p:spPr>
        <p:txBody>
          <a:bodyPr wrap="square" rtlCol="0">
            <a:spAutoFit/>
          </a:bodyPr>
          <a:lstStyle/>
          <a:p>
            <a:pPr algn="ctr"/>
            <a:r>
              <a:rPr lang="en-US" sz="1400" dirty="0">
                <a:latin typeface="Arial Nova" panose="020B0504020202020204" pitchFamily="34" charset="0"/>
              </a:rPr>
              <a:t>8,020</a:t>
            </a:r>
          </a:p>
        </p:txBody>
      </p:sp>
      <p:sp>
        <p:nvSpPr>
          <p:cNvPr id="13" name="TextBox 12">
            <a:extLst>
              <a:ext uri="{FF2B5EF4-FFF2-40B4-BE49-F238E27FC236}">
                <a16:creationId xmlns:a16="http://schemas.microsoft.com/office/drawing/2014/main" id="{F12AF9BF-1E29-09BE-1035-C44D1CC115E2}"/>
              </a:ext>
            </a:extLst>
          </p:cNvPr>
          <p:cNvSpPr txBox="1"/>
          <p:nvPr/>
        </p:nvSpPr>
        <p:spPr>
          <a:xfrm>
            <a:off x="3655008" y="2704708"/>
            <a:ext cx="926032" cy="307777"/>
          </a:xfrm>
          <a:prstGeom prst="rect">
            <a:avLst/>
          </a:prstGeom>
          <a:noFill/>
        </p:spPr>
        <p:txBody>
          <a:bodyPr wrap="square" rtlCol="0">
            <a:spAutoFit/>
          </a:bodyPr>
          <a:lstStyle/>
          <a:p>
            <a:pPr algn="ctr"/>
            <a:r>
              <a:rPr lang="en-US" sz="1400" dirty="0">
                <a:latin typeface="Arial Nova" panose="020B0504020202020204" pitchFamily="34" charset="0"/>
              </a:rPr>
              <a:t>6,200</a:t>
            </a:r>
          </a:p>
        </p:txBody>
      </p:sp>
      <p:sp>
        <p:nvSpPr>
          <p:cNvPr id="14" name="TextBox 13">
            <a:extLst>
              <a:ext uri="{FF2B5EF4-FFF2-40B4-BE49-F238E27FC236}">
                <a16:creationId xmlns:a16="http://schemas.microsoft.com/office/drawing/2014/main" id="{9448FF53-F615-3976-A884-9CE9E0194FDD}"/>
              </a:ext>
            </a:extLst>
          </p:cNvPr>
          <p:cNvSpPr txBox="1"/>
          <p:nvPr/>
        </p:nvSpPr>
        <p:spPr>
          <a:xfrm>
            <a:off x="4722342" y="2651391"/>
            <a:ext cx="926032" cy="307777"/>
          </a:xfrm>
          <a:prstGeom prst="rect">
            <a:avLst/>
          </a:prstGeom>
          <a:noFill/>
        </p:spPr>
        <p:txBody>
          <a:bodyPr wrap="square" rtlCol="0">
            <a:spAutoFit/>
          </a:bodyPr>
          <a:lstStyle/>
          <a:p>
            <a:pPr algn="ctr"/>
            <a:r>
              <a:rPr lang="en-US" sz="1400" dirty="0">
                <a:latin typeface="Arial Nova" panose="020B0504020202020204" pitchFamily="34" charset="0"/>
              </a:rPr>
              <a:t>6,510</a:t>
            </a:r>
          </a:p>
        </p:txBody>
      </p:sp>
      <p:sp>
        <p:nvSpPr>
          <p:cNvPr id="19" name="TextBox 18">
            <a:extLst>
              <a:ext uri="{FF2B5EF4-FFF2-40B4-BE49-F238E27FC236}">
                <a16:creationId xmlns:a16="http://schemas.microsoft.com/office/drawing/2014/main" id="{C938CBF6-C2FA-9D85-F0CF-C8F1CBE43578}"/>
              </a:ext>
            </a:extLst>
          </p:cNvPr>
          <p:cNvSpPr txBox="1"/>
          <p:nvPr/>
        </p:nvSpPr>
        <p:spPr>
          <a:xfrm>
            <a:off x="5808598" y="2517756"/>
            <a:ext cx="926032" cy="307777"/>
          </a:xfrm>
          <a:prstGeom prst="rect">
            <a:avLst/>
          </a:prstGeom>
          <a:noFill/>
        </p:spPr>
        <p:txBody>
          <a:bodyPr wrap="square" rtlCol="0">
            <a:spAutoFit/>
          </a:bodyPr>
          <a:lstStyle/>
          <a:p>
            <a:pPr algn="ctr"/>
            <a:r>
              <a:rPr lang="en-US" sz="1400" dirty="0">
                <a:latin typeface="Arial Nova" panose="020B0504020202020204" pitchFamily="34" charset="0"/>
              </a:rPr>
              <a:t>7,240</a:t>
            </a:r>
          </a:p>
        </p:txBody>
      </p:sp>
      <p:sp>
        <p:nvSpPr>
          <p:cNvPr id="20" name="TextBox 19">
            <a:extLst>
              <a:ext uri="{FF2B5EF4-FFF2-40B4-BE49-F238E27FC236}">
                <a16:creationId xmlns:a16="http://schemas.microsoft.com/office/drawing/2014/main" id="{CD6653FD-62DB-EDF1-761D-23809F199A32}"/>
              </a:ext>
            </a:extLst>
          </p:cNvPr>
          <p:cNvSpPr txBox="1"/>
          <p:nvPr/>
        </p:nvSpPr>
        <p:spPr>
          <a:xfrm>
            <a:off x="2580540" y="2312837"/>
            <a:ext cx="926032" cy="307777"/>
          </a:xfrm>
          <a:prstGeom prst="rect">
            <a:avLst/>
          </a:prstGeom>
          <a:noFill/>
        </p:spPr>
        <p:txBody>
          <a:bodyPr wrap="square" rtlCol="0">
            <a:spAutoFit/>
          </a:bodyPr>
          <a:lstStyle/>
          <a:p>
            <a:pPr algn="ctr"/>
            <a:r>
              <a:rPr lang="en-US" sz="1400" dirty="0">
                <a:latin typeface="Arial Nova" panose="020B0504020202020204" pitchFamily="34" charset="0"/>
              </a:rPr>
              <a:t>8,430</a:t>
            </a:r>
          </a:p>
        </p:txBody>
      </p:sp>
      <p:sp>
        <p:nvSpPr>
          <p:cNvPr id="21" name="TextBox 20">
            <a:extLst>
              <a:ext uri="{FF2B5EF4-FFF2-40B4-BE49-F238E27FC236}">
                <a16:creationId xmlns:a16="http://schemas.microsoft.com/office/drawing/2014/main" id="{9DDECFFF-B246-FD4D-2F98-B4A4E17C731E}"/>
              </a:ext>
            </a:extLst>
          </p:cNvPr>
          <p:cNvSpPr txBox="1"/>
          <p:nvPr/>
        </p:nvSpPr>
        <p:spPr>
          <a:xfrm>
            <a:off x="1117670" y="1571038"/>
            <a:ext cx="6038066" cy="338554"/>
          </a:xfrm>
          <a:prstGeom prst="rect">
            <a:avLst/>
          </a:prstGeom>
          <a:noFill/>
        </p:spPr>
        <p:txBody>
          <a:bodyPr wrap="square" rtlCol="0">
            <a:spAutoFit/>
          </a:bodyPr>
          <a:lstStyle/>
          <a:p>
            <a:pPr algn="ctr"/>
            <a:r>
              <a:rPr lang="en-US" sz="1600" dirty="0">
                <a:latin typeface="Arial Nova" panose="020B0504020202020204" pitchFamily="34" charset="0"/>
              </a:rPr>
              <a:t>Greater Lincolnshire Apprenticeships Starts by Age and Level</a:t>
            </a:r>
          </a:p>
        </p:txBody>
      </p:sp>
      <p:sp>
        <p:nvSpPr>
          <p:cNvPr id="3" name="TextBox 2">
            <a:extLst>
              <a:ext uri="{FF2B5EF4-FFF2-40B4-BE49-F238E27FC236}">
                <a16:creationId xmlns:a16="http://schemas.microsoft.com/office/drawing/2014/main" id="{5915D4F7-21F0-B8D1-BE3E-DAE6CEB06F9B}"/>
              </a:ext>
            </a:extLst>
          </p:cNvPr>
          <p:cNvSpPr txBox="1"/>
          <p:nvPr/>
        </p:nvSpPr>
        <p:spPr>
          <a:xfrm>
            <a:off x="8090932" y="2250495"/>
            <a:ext cx="3822515" cy="2963632"/>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Apprenticeship start numbers have continued to grow, having fallen to 6,200 in 2019/20.</a:t>
            </a:r>
          </a:p>
          <a:p>
            <a:pPr>
              <a:lnSpc>
                <a:spcPct val="114000"/>
              </a:lnSpc>
              <a:spcAft>
                <a:spcPts val="600"/>
              </a:spcAft>
            </a:pPr>
            <a:r>
              <a:rPr lang="en-US" sz="1400" dirty="0">
                <a:latin typeface="Arial Nova" panose="020B0504020202020204" pitchFamily="34" charset="0"/>
              </a:rPr>
              <a:t>During and coming out of the pandemic (2020/21), growth was driven through starts by those aged 25 plus and those doing higher-level apprenticeships.</a:t>
            </a:r>
          </a:p>
          <a:p>
            <a:pPr>
              <a:lnSpc>
                <a:spcPct val="114000"/>
              </a:lnSpc>
              <a:spcAft>
                <a:spcPts val="600"/>
              </a:spcAft>
            </a:pPr>
            <a:r>
              <a:rPr lang="en-US" sz="1400" dirty="0">
                <a:latin typeface="Arial Nova" panose="020B0504020202020204" pitchFamily="34" charset="0"/>
              </a:rPr>
              <a:t>Post-pandemic (2021/22) the growth in starts has subsequently been driven by those aged 24 and under, and those doing advanced-level apprenticeships.</a:t>
            </a:r>
          </a:p>
          <a:p>
            <a:r>
              <a:rPr lang="en-US" sz="1200" i="1" dirty="0">
                <a:latin typeface="Arial Nova" panose="020B0504020202020204" pitchFamily="34" charset="0"/>
              </a:rPr>
              <a:t>Note that some totals may not sum due to rounding.</a:t>
            </a:r>
          </a:p>
        </p:txBody>
      </p:sp>
      <p:sp>
        <p:nvSpPr>
          <p:cNvPr id="2" name="TextBox 1">
            <a:extLst>
              <a:ext uri="{FF2B5EF4-FFF2-40B4-BE49-F238E27FC236}">
                <a16:creationId xmlns:a16="http://schemas.microsoft.com/office/drawing/2014/main" id="{3F502126-5A28-2EC3-A537-5CCFE18926D2}"/>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4" name="Picture 3">
            <a:extLst>
              <a:ext uri="{FF2B5EF4-FFF2-40B4-BE49-F238E27FC236}">
                <a16:creationId xmlns:a16="http://schemas.microsoft.com/office/drawing/2014/main" id="{AAE76CC5-794E-015C-F8E0-D4A2BC36D885}"/>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71704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6D6C7-F4CF-18DA-4095-40710F3F7412}"/>
              </a:ext>
            </a:extLst>
          </p:cNvPr>
          <p:cNvPicPr>
            <a:picLocks noChangeAspect="1"/>
          </p:cNvPicPr>
          <p:nvPr/>
        </p:nvPicPr>
        <p:blipFill>
          <a:blip r:embed="rId2"/>
          <a:stretch>
            <a:fillRect/>
          </a:stretch>
        </p:blipFill>
        <p:spPr>
          <a:xfrm>
            <a:off x="249025" y="1827884"/>
            <a:ext cx="7772400" cy="4597400"/>
          </a:xfrm>
          <a:prstGeom prst="rect">
            <a:avLst/>
          </a:prstGeom>
        </p:spPr>
      </p:pic>
      <p:pic>
        <p:nvPicPr>
          <p:cNvPr id="23" name="Picture 22" descr="Audience raising hands during work presentation">
            <a:extLst>
              <a:ext uri="{FF2B5EF4-FFF2-40B4-BE49-F238E27FC236}">
                <a16:creationId xmlns:a16="http://schemas.microsoft.com/office/drawing/2014/main" id="{F392DEFA-EFC4-54D6-DB4E-2B1D4106CE58}"/>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22" name="Rectangle 21">
            <a:extLst>
              <a:ext uri="{FF2B5EF4-FFF2-40B4-BE49-F238E27FC236}">
                <a16:creationId xmlns:a16="http://schemas.microsoft.com/office/drawing/2014/main" id="{A54C3C14-F445-F681-6752-B2DD1DB8CA27}"/>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F29D1AA5-1854-A552-A964-98A145875D49}"/>
              </a:ext>
            </a:extLst>
          </p:cNvPr>
          <p:cNvSpPr txBox="1"/>
          <p:nvPr/>
        </p:nvSpPr>
        <p:spPr>
          <a:xfrm>
            <a:off x="8088674" y="6257746"/>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710060" y="737782"/>
            <a:ext cx="6694534"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APPRENTICESHIPS BY GENDER</a:t>
            </a:r>
          </a:p>
        </p:txBody>
      </p:sp>
      <p:sp>
        <p:nvSpPr>
          <p:cNvPr id="10" name="TextBox 9">
            <a:extLst>
              <a:ext uri="{FF2B5EF4-FFF2-40B4-BE49-F238E27FC236}">
                <a16:creationId xmlns:a16="http://schemas.microsoft.com/office/drawing/2014/main" id="{A58F2553-5CC5-E6B3-268F-585EB3058F6E}"/>
              </a:ext>
            </a:extLst>
          </p:cNvPr>
          <p:cNvSpPr txBox="1"/>
          <p:nvPr/>
        </p:nvSpPr>
        <p:spPr>
          <a:xfrm>
            <a:off x="472637" y="2143740"/>
            <a:ext cx="926032" cy="307777"/>
          </a:xfrm>
          <a:prstGeom prst="rect">
            <a:avLst/>
          </a:prstGeom>
          <a:noFill/>
        </p:spPr>
        <p:txBody>
          <a:bodyPr wrap="square" rtlCol="0">
            <a:spAutoFit/>
          </a:bodyPr>
          <a:lstStyle/>
          <a:p>
            <a:pPr algn="ctr"/>
            <a:r>
              <a:rPr lang="en-US" sz="1400" dirty="0">
                <a:latin typeface="Arial Nova" panose="020B0504020202020204" pitchFamily="34" charset="0"/>
              </a:rPr>
              <a:t>10,550</a:t>
            </a:r>
          </a:p>
        </p:txBody>
      </p:sp>
      <p:sp>
        <p:nvSpPr>
          <p:cNvPr id="12" name="TextBox 11">
            <a:extLst>
              <a:ext uri="{FF2B5EF4-FFF2-40B4-BE49-F238E27FC236}">
                <a16:creationId xmlns:a16="http://schemas.microsoft.com/office/drawing/2014/main" id="{3883D327-C75A-51A9-B431-E24847FAA3F1}"/>
              </a:ext>
            </a:extLst>
          </p:cNvPr>
          <p:cNvSpPr txBox="1"/>
          <p:nvPr/>
        </p:nvSpPr>
        <p:spPr>
          <a:xfrm>
            <a:off x="1590535" y="3003151"/>
            <a:ext cx="926032" cy="307777"/>
          </a:xfrm>
          <a:prstGeom prst="rect">
            <a:avLst/>
          </a:prstGeom>
          <a:noFill/>
        </p:spPr>
        <p:txBody>
          <a:bodyPr wrap="square" rtlCol="0">
            <a:spAutoFit/>
          </a:bodyPr>
          <a:lstStyle/>
          <a:p>
            <a:pPr algn="ctr"/>
            <a:r>
              <a:rPr lang="en-US" sz="1400" dirty="0">
                <a:latin typeface="Arial Nova" panose="020B0504020202020204" pitchFamily="34" charset="0"/>
              </a:rPr>
              <a:t>8,020</a:t>
            </a:r>
          </a:p>
        </p:txBody>
      </p:sp>
      <p:sp>
        <p:nvSpPr>
          <p:cNvPr id="13" name="TextBox 12">
            <a:extLst>
              <a:ext uri="{FF2B5EF4-FFF2-40B4-BE49-F238E27FC236}">
                <a16:creationId xmlns:a16="http://schemas.microsoft.com/office/drawing/2014/main" id="{F12AF9BF-1E29-09BE-1035-C44D1CC115E2}"/>
              </a:ext>
            </a:extLst>
          </p:cNvPr>
          <p:cNvSpPr txBox="1"/>
          <p:nvPr/>
        </p:nvSpPr>
        <p:spPr>
          <a:xfrm>
            <a:off x="3812457" y="3626280"/>
            <a:ext cx="926032" cy="307777"/>
          </a:xfrm>
          <a:prstGeom prst="rect">
            <a:avLst/>
          </a:prstGeom>
          <a:noFill/>
        </p:spPr>
        <p:txBody>
          <a:bodyPr wrap="square" rtlCol="0">
            <a:spAutoFit/>
          </a:bodyPr>
          <a:lstStyle/>
          <a:p>
            <a:pPr algn="ctr"/>
            <a:r>
              <a:rPr lang="en-US" sz="1400" dirty="0">
                <a:latin typeface="Arial Nova" panose="020B0504020202020204" pitchFamily="34" charset="0"/>
              </a:rPr>
              <a:t>6,200</a:t>
            </a:r>
          </a:p>
        </p:txBody>
      </p:sp>
      <p:sp>
        <p:nvSpPr>
          <p:cNvPr id="14" name="TextBox 13">
            <a:extLst>
              <a:ext uri="{FF2B5EF4-FFF2-40B4-BE49-F238E27FC236}">
                <a16:creationId xmlns:a16="http://schemas.microsoft.com/office/drawing/2014/main" id="{9448FF53-F615-3976-A884-9CE9E0194FDD}"/>
              </a:ext>
            </a:extLst>
          </p:cNvPr>
          <p:cNvSpPr txBox="1"/>
          <p:nvPr/>
        </p:nvSpPr>
        <p:spPr>
          <a:xfrm>
            <a:off x="4942854" y="3507255"/>
            <a:ext cx="926032" cy="307777"/>
          </a:xfrm>
          <a:prstGeom prst="rect">
            <a:avLst/>
          </a:prstGeom>
          <a:noFill/>
        </p:spPr>
        <p:txBody>
          <a:bodyPr wrap="square" rtlCol="0">
            <a:spAutoFit/>
          </a:bodyPr>
          <a:lstStyle/>
          <a:p>
            <a:pPr algn="ctr"/>
            <a:r>
              <a:rPr lang="en-US" sz="1400" dirty="0">
                <a:latin typeface="Arial Nova" panose="020B0504020202020204" pitchFamily="34" charset="0"/>
              </a:rPr>
              <a:t>6,510</a:t>
            </a:r>
          </a:p>
        </p:txBody>
      </p:sp>
      <p:sp>
        <p:nvSpPr>
          <p:cNvPr id="19" name="TextBox 18">
            <a:extLst>
              <a:ext uri="{FF2B5EF4-FFF2-40B4-BE49-F238E27FC236}">
                <a16:creationId xmlns:a16="http://schemas.microsoft.com/office/drawing/2014/main" id="{C938CBF6-C2FA-9D85-F0CF-C8F1CBE43578}"/>
              </a:ext>
            </a:extLst>
          </p:cNvPr>
          <p:cNvSpPr txBox="1"/>
          <p:nvPr/>
        </p:nvSpPr>
        <p:spPr>
          <a:xfrm>
            <a:off x="6050006" y="3267417"/>
            <a:ext cx="926032" cy="307777"/>
          </a:xfrm>
          <a:prstGeom prst="rect">
            <a:avLst/>
          </a:prstGeom>
          <a:noFill/>
        </p:spPr>
        <p:txBody>
          <a:bodyPr wrap="square" rtlCol="0">
            <a:spAutoFit/>
          </a:bodyPr>
          <a:lstStyle/>
          <a:p>
            <a:pPr algn="ctr"/>
            <a:r>
              <a:rPr lang="en-US" sz="1400" dirty="0">
                <a:latin typeface="Arial Nova" panose="020B0504020202020204" pitchFamily="34" charset="0"/>
              </a:rPr>
              <a:t>7,240</a:t>
            </a:r>
          </a:p>
        </p:txBody>
      </p:sp>
      <p:sp>
        <p:nvSpPr>
          <p:cNvPr id="20" name="TextBox 19">
            <a:extLst>
              <a:ext uri="{FF2B5EF4-FFF2-40B4-BE49-F238E27FC236}">
                <a16:creationId xmlns:a16="http://schemas.microsoft.com/office/drawing/2014/main" id="{CD6653FD-62DB-EDF1-761D-23809F199A32}"/>
              </a:ext>
            </a:extLst>
          </p:cNvPr>
          <p:cNvSpPr txBox="1"/>
          <p:nvPr/>
        </p:nvSpPr>
        <p:spPr>
          <a:xfrm>
            <a:off x="2703399" y="2857815"/>
            <a:ext cx="926032" cy="307777"/>
          </a:xfrm>
          <a:prstGeom prst="rect">
            <a:avLst/>
          </a:prstGeom>
          <a:noFill/>
        </p:spPr>
        <p:txBody>
          <a:bodyPr wrap="square" rtlCol="0">
            <a:spAutoFit/>
          </a:bodyPr>
          <a:lstStyle/>
          <a:p>
            <a:pPr algn="ctr"/>
            <a:r>
              <a:rPr lang="en-US" sz="1400" dirty="0">
                <a:latin typeface="Arial Nova" panose="020B0504020202020204" pitchFamily="34" charset="0"/>
              </a:rPr>
              <a:t>8,430</a:t>
            </a:r>
          </a:p>
        </p:txBody>
      </p:sp>
      <p:sp>
        <p:nvSpPr>
          <p:cNvPr id="21" name="TextBox 20">
            <a:extLst>
              <a:ext uri="{FF2B5EF4-FFF2-40B4-BE49-F238E27FC236}">
                <a16:creationId xmlns:a16="http://schemas.microsoft.com/office/drawing/2014/main" id="{9DDECFFF-B246-FD4D-2F98-B4A4E17C731E}"/>
              </a:ext>
            </a:extLst>
          </p:cNvPr>
          <p:cNvSpPr txBox="1"/>
          <p:nvPr/>
        </p:nvSpPr>
        <p:spPr>
          <a:xfrm>
            <a:off x="1117670" y="1571038"/>
            <a:ext cx="6038066" cy="338554"/>
          </a:xfrm>
          <a:prstGeom prst="rect">
            <a:avLst/>
          </a:prstGeom>
          <a:noFill/>
        </p:spPr>
        <p:txBody>
          <a:bodyPr wrap="square" rtlCol="0">
            <a:spAutoFit/>
          </a:bodyPr>
          <a:lstStyle/>
          <a:p>
            <a:pPr algn="ctr"/>
            <a:r>
              <a:rPr lang="en-US" sz="1600" dirty="0">
                <a:latin typeface="Arial Nova" panose="020B0504020202020204" pitchFamily="34" charset="0"/>
              </a:rPr>
              <a:t>Greater Lincolnshire Apprenticeships Starts by Gender</a:t>
            </a:r>
          </a:p>
        </p:txBody>
      </p:sp>
      <p:sp>
        <p:nvSpPr>
          <p:cNvPr id="25" name="TextBox 24">
            <a:extLst>
              <a:ext uri="{FF2B5EF4-FFF2-40B4-BE49-F238E27FC236}">
                <a16:creationId xmlns:a16="http://schemas.microsoft.com/office/drawing/2014/main" id="{A3CBDE29-16F2-17CC-EE30-7211A411E2EA}"/>
              </a:ext>
            </a:extLst>
          </p:cNvPr>
          <p:cNvSpPr txBox="1"/>
          <p:nvPr/>
        </p:nvSpPr>
        <p:spPr>
          <a:xfrm>
            <a:off x="8088670" y="2308448"/>
            <a:ext cx="3822515" cy="3777316"/>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Throughout this period, there have always been higher levels of participation by females in apprenticeships with a 55%/45% split in 2016/17. </a:t>
            </a:r>
          </a:p>
          <a:p>
            <a:pPr>
              <a:lnSpc>
                <a:spcPct val="114000"/>
              </a:lnSpc>
              <a:spcAft>
                <a:spcPts val="600"/>
              </a:spcAft>
            </a:pPr>
            <a:r>
              <a:rPr lang="en-US" sz="1400" dirty="0">
                <a:latin typeface="Arial Nova" panose="020B0504020202020204" pitchFamily="34" charset="0"/>
              </a:rPr>
              <a:t>Male participation rose by nearly 20% in 2021/22, making the current balance 52%/48% female/male. </a:t>
            </a:r>
          </a:p>
          <a:p>
            <a:pPr>
              <a:lnSpc>
                <a:spcPct val="114000"/>
              </a:lnSpc>
              <a:spcAft>
                <a:spcPts val="600"/>
              </a:spcAft>
            </a:pPr>
            <a:r>
              <a:rPr lang="en-US" sz="1400" dirty="0">
                <a:latin typeface="Arial Nova" panose="020B0504020202020204" pitchFamily="34" charset="0"/>
              </a:rPr>
              <a:t>Rather than ‘across the board’ participation increases, these figures may relate to increases in certain occupations such as construction which are still heavily male-dominated.</a:t>
            </a:r>
          </a:p>
          <a:p>
            <a:pPr>
              <a:lnSpc>
                <a:spcPct val="114000"/>
              </a:lnSpc>
              <a:spcAft>
                <a:spcPts val="600"/>
              </a:spcAft>
            </a:pPr>
            <a:endParaRPr lang="en-US" sz="1400" dirty="0">
              <a:latin typeface="Arial Nova" panose="020B0504020202020204" pitchFamily="34" charset="0"/>
            </a:endParaRPr>
          </a:p>
          <a:p>
            <a:r>
              <a:rPr lang="en-US" sz="1200" i="1" dirty="0">
                <a:latin typeface="Arial Nova" panose="020B0504020202020204" pitchFamily="34" charset="0"/>
              </a:rPr>
              <a:t>Note that some totals may not sum due to rounding.</a:t>
            </a:r>
          </a:p>
        </p:txBody>
      </p:sp>
      <p:sp>
        <p:nvSpPr>
          <p:cNvPr id="3" name="TextBox 2">
            <a:extLst>
              <a:ext uri="{FF2B5EF4-FFF2-40B4-BE49-F238E27FC236}">
                <a16:creationId xmlns:a16="http://schemas.microsoft.com/office/drawing/2014/main" id="{2CD7CE83-7573-C1D7-8B9A-8A06E82A3B92}"/>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4" name="Picture 3">
            <a:extLst>
              <a:ext uri="{FF2B5EF4-FFF2-40B4-BE49-F238E27FC236}">
                <a16:creationId xmlns:a16="http://schemas.microsoft.com/office/drawing/2014/main" id="{F252B42E-8939-3CC9-402A-DB9E5BCB6105}"/>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66504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udience raising hands during work presentation">
            <a:extLst>
              <a:ext uri="{FF2B5EF4-FFF2-40B4-BE49-F238E27FC236}">
                <a16:creationId xmlns:a16="http://schemas.microsoft.com/office/drawing/2014/main" id="{AB2F0B67-4284-EEDE-B0F1-94014DE396C9}"/>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5" name="Rectangle 4">
            <a:extLst>
              <a:ext uri="{FF2B5EF4-FFF2-40B4-BE49-F238E27FC236}">
                <a16:creationId xmlns:a16="http://schemas.microsoft.com/office/drawing/2014/main" id="{1926420F-2C76-E7FE-6C0B-BEA3C9AA2644}"/>
              </a:ext>
            </a:extLst>
          </p:cNvPr>
          <p:cNvSpPr/>
          <p:nvPr/>
        </p:nvSpPr>
        <p:spPr>
          <a:xfrm>
            <a:off x="8099823"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91C627C1-4CCA-FB20-3A5C-A2F45598BDD6}"/>
              </a:ext>
            </a:extLst>
          </p:cNvPr>
          <p:cNvSpPr txBox="1"/>
          <p:nvPr/>
        </p:nvSpPr>
        <p:spPr>
          <a:xfrm>
            <a:off x="5477706" y="523291"/>
            <a:ext cx="5190296"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APPRENTICESHIPS BY SUBJECT AREA</a:t>
            </a:r>
          </a:p>
        </p:txBody>
      </p:sp>
      <p:sp>
        <p:nvSpPr>
          <p:cNvPr id="9" name="TextBox 8">
            <a:extLst>
              <a:ext uri="{FF2B5EF4-FFF2-40B4-BE49-F238E27FC236}">
                <a16:creationId xmlns:a16="http://schemas.microsoft.com/office/drawing/2014/main" id="{A7A0B4DF-02E1-9AA6-9B46-F1C39D90507E}"/>
              </a:ext>
            </a:extLst>
          </p:cNvPr>
          <p:cNvSpPr txBox="1"/>
          <p:nvPr/>
        </p:nvSpPr>
        <p:spPr>
          <a:xfrm>
            <a:off x="8088674" y="6267579"/>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0" name="TextBox 9">
            <a:extLst>
              <a:ext uri="{FF2B5EF4-FFF2-40B4-BE49-F238E27FC236}">
                <a16:creationId xmlns:a16="http://schemas.microsoft.com/office/drawing/2014/main" id="{B5255A7A-E0B5-70A7-BF86-8394D6BB52FA}"/>
              </a:ext>
            </a:extLst>
          </p:cNvPr>
          <p:cNvSpPr txBox="1"/>
          <p:nvPr/>
        </p:nvSpPr>
        <p:spPr>
          <a:xfrm>
            <a:off x="8100102" y="1830535"/>
            <a:ext cx="3822515" cy="4077719"/>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Apprenticeship numbers dropped significantly in 2019/20, probably connected to the covid pandemic. Numbers have increased steadily since, with notable growth over the last two years in ‘Health, Public Services, and Care’ and ‘Construction. Planning and the Built Environment’ – both showing the highest participation levels for at least 5 years.</a:t>
            </a:r>
          </a:p>
          <a:p>
            <a:pPr>
              <a:lnSpc>
                <a:spcPct val="114000"/>
              </a:lnSpc>
              <a:spcAft>
                <a:spcPts val="600"/>
              </a:spcAft>
            </a:pPr>
            <a:r>
              <a:rPr lang="en-US" sz="1400" dirty="0">
                <a:latin typeface="Arial Nova" panose="020B0504020202020204" pitchFamily="34" charset="0"/>
              </a:rPr>
              <a:t>Over the same timescale, significant reductions are noted in ‘Engineering and Manufacturing Technologies’, ‘Retail and Commercial Enterprise’, and ‘Business, Administration and Law’ – the latter no longer being the most popular sector subject area, having been overtaken by Health, Public Services, and Care’ in 2021/22.</a:t>
            </a:r>
          </a:p>
        </p:txBody>
      </p:sp>
      <p:sp>
        <p:nvSpPr>
          <p:cNvPr id="2" name="TextBox 1">
            <a:extLst>
              <a:ext uri="{FF2B5EF4-FFF2-40B4-BE49-F238E27FC236}">
                <a16:creationId xmlns:a16="http://schemas.microsoft.com/office/drawing/2014/main" id="{AC4C2909-546C-D3AB-2C32-B94CA8C87927}"/>
              </a:ext>
            </a:extLst>
          </p:cNvPr>
          <p:cNvSpPr txBox="1"/>
          <p:nvPr/>
        </p:nvSpPr>
        <p:spPr>
          <a:xfrm>
            <a:off x="357795" y="1582905"/>
            <a:ext cx="7111930" cy="338554"/>
          </a:xfrm>
          <a:prstGeom prst="rect">
            <a:avLst/>
          </a:prstGeom>
          <a:noFill/>
        </p:spPr>
        <p:txBody>
          <a:bodyPr wrap="square" rtlCol="0">
            <a:spAutoFit/>
          </a:bodyPr>
          <a:lstStyle/>
          <a:p>
            <a:pPr algn="ctr"/>
            <a:r>
              <a:rPr lang="en-US" sz="1600" dirty="0">
                <a:latin typeface="Arial Nova" panose="020B0504020202020204" pitchFamily="34" charset="0"/>
              </a:rPr>
              <a:t>Greater Lincolnshire Apprenticeships Starts by Sector Subject Area (Tier 1)</a:t>
            </a:r>
          </a:p>
        </p:txBody>
      </p:sp>
      <p:pic>
        <p:nvPicPr>
          <p:cNvPr id="7" name="Picture 6">
            <a:extLst>
              <a:ext uri="{FF2B5EF4-FFF2-40B4-BE49-F238E27FC236}">
                <a16:creationId xmlns:a16="http://schemas.microsoft.com/office/drawing/2014/main" id="{D3687ADC-FE5F-1DAB-2F9C-106C4A601722}"/>
              </a:ext>
            </a:extLst>
          </p:cNvPr>
          <p:cNvPicPr>
            <a:picLocks noChangeAspect="1"/>
          </p:cNvPicPr>
          <p:nvPr/>
        </p:nvPicPr>
        <p:blipFill>
          <a:blip r:embed="rId4"/>
          <a:stretch>
            <a:fillRect/>
          </a:stretch>
        </p:blipFill>
        <p:spPr>
          <a:xfrm>
            <a:off x="217129" y="2032040"/>
            <a:ext cx="7772400" cy="4620126"/>
          </a:xfrm>
          <a:prstGeom prst="rect">
            <a:avLst/>
          </a:prstGeom>
        </p:spPr>
      </p:pic>
      <p:sp>
        <p:nvSpPr>
          <p:cNvPr id="11" name="TextBox 10">
            <a:extLst>
              <a:ext uri="{FF2B5EF4-FFF2-40B4-BE49-F238E27FC236}">
                <a16:creationId xmlns:a16="http://schemas.microsoft.com/office/drawing/2014/main" id="{66EE0ED9-9781-F6D8-1128-A9A391D087E4}"/>
              </a:ext>
            </a:extLst>
          </p:cNvPr>
          <p:cNvSpPr txBox="1"/>
          <p:nvPr/>
        </p:nvSpPr>
        <p:spPr>
          <a:xfrm>
            <a:off x="376649" y="2308288"/>
            <a:ext cx="926032" cy="307777"/>
          </a:xfrm>
          <a:prstGeom prst="rect">
            <a:avLst/>
          </a:prstGeom>
          <a:noFill/>
        </p:spPr>
        <p:txBody>
          <a:bodyPr wrap="square" rtlCol="0">
            <a:spAutoFit/>
          </a:bodyPr>
          <a:lstStyle/>
          <a:p>
            <a:pPr algn="ctr"/>
            <a:r>
              <a:rPr lang="en-US" sz="1400" dirty="0">
                <a:latin typeface="Arial Nova" panose="020B0504020202020204" pitchFamily="34" charset="0"/>
              </a:rPr>
              <a:t>8,020</a:t>
            </a:r>
          </a:p>
        </p:txBody>
      </p:sp>
      <p:sp>
        <p:nvSpPr>
          <p:cNvPr id="12" name="TextBox 11">
            <a:extLst>
              <a:ext uri="{FF2B5EF4-FFF2-40B4-BE49-F238E27FC236}">
                <a16:creationId xmlns:a16="http://schemas.microsoft.com/office/drawing/2014/main" id="{2897BFFC-A486-8620-1CB2-C0DCD1034350}"/>
              </a:ext>
            </a:extLst>
          </p:cNvPr>
          <p:cNvSpPr txBox="1"/>
          <p:nvPr/>
        </p:nvSpPr>
        <p:spPr>
          <a:xfrm>
            <a:off x="2343772" y="3130650"/>
            <a:ext cx="926032" cy="307777"/>
          </a:xfrm>
          <a:prstGeom prst="rect">
            <a:avLst/>
          </a:prstGeom>
          <a:noFill/>
        </p:spPr>
        <p:txBody>
          <a:bodyPr wrap="square" rtlCol="0">
            <a:spAutoFit/>
          </a:bodyPr>
          <a:lstStyle/>
          <a:p>
            <a:pPr algn="ctr"/>
            <a:r>
              <a:rPr lang="en-US" sz="1400" dirty="0">
                <a:latin typeface="Arial Nova" panose="020B0504020202020204" pitchFamily="34" charset="0"/>
              </a:rPr>
              <a:t>6,200</a:t>
            </a:r>
          </a:p>
        </p:txBody>
      </p:sp>
      <p:sp>
        <p:nvSpPr>
          <p:cNvPr id="13" name="TextBox 12">
            <a:extLst>
              <a:ext uri="{FF2B5EF4-FFF2-40B4-BE49-F238E27FC236}">
                <a16:creationId xmlns:a16="http://schemas.microsoft.com/office/drawing/2014/main" id="{3DD29055-D486-79C1-C6BB-768E7E35E0C7}"/>
              </a:ext>
            </a:extLst>
          </p:cNvPr>
          <p:cNvSpPr txBox="1"/>
          <p:nvPr/>
        </p:nvSpPr>
        <p:spPr>
          <a:xfrm>
            <a:off x="3340014" y="2995615"/>
            <a:ext cx="926032" cy="307777"/>
          </a:xfrm>
          <a:prstGeom prst="rect">
            <a:avLst/>
          </a:prstGeom>
          <a:noFill/>
        </p:spPr>
        <p:txBody>
          <a:bodyPr wrap="square" rtlCol="0">
            <a:spAutoFit/>
          </a:bodyPr>
          <a:lstStyle/>
          <a:p>
            <a:pPr algn="ctr"/>
            <a:r>
              <a:rPr lang="en-US" sz="1400" dirty="0">
                <a:latin typeface="Arial Nova" panose="020B0504020202020204" pitchFamily="34" charset="0"/>
              </a:rPr>
              <a:t>6,510</a:t>
            </a:r>
          </a:p>
        </p:txBody>
      </p:sp>
      <p:sp>
        <p:nvSpPr>
          <p:cNvPr id="14" name="TextBox 13">
            <a:extLst>
              <a:ext uri="{FF2B5EF4-FFF2-40B4-BE49-F238E27FC236}">
                <a16:creationId xmlns:a16="http://schemas.microsoft.com/office/drawing/2014/main" id="{2A3C44A9-1A47-FF5C-F00D-CADDD872A9A8}"/>
              </a:ext>
            </a:extLst>
          </p:cNvPr>
          <p:cNvSpPr txBox="1"/>
          <p:nvPr/>
        </p:nvSpPr>
        <p:spPr>
          <a:xfrm>
            <a:off x="4303754" y="2656130"/>
            <a:ext cx="926032" cy="307777"/>
          </a:xfrm>
          <a:prstGeom prst="rect">
            <a:avLst/>
          </a:prstGeom>
          <a:noFill/>
        </p:spPr>
        <p:txBody>
          <a:bodyPr wrap="square" rtlCol="0">
            <a:spAutoFit/>
          </a:bodyPr>
          <a:lstStyle/>
          <a:p>
            <a:pPr algn="ctr"/>
            <a:r>
              <a:rPr lang="en-US" sz="1400" dirty="0">
                <a:latin typeface="Arial Nova" panose="020B0504020202020204" pitchFamily="34" charset="0"/>
              </a:rPr>
              <a:t>7,240</a:t>
            </a:r>
          </a:p>
        </p:txBody>
      </p:sp>
      <p:sp>
        <p:nvSpPr>
          <p:cNvPr id="19" name="TextBox 18">
            <a:extLst>
              <a:ext uri="{FF2B5EF4-FFF2-40B4-BE49-F238E27FC236}">
                <a16:creationId xmlns:a16="http://schemas.microsoft.com/office/drawing/2014/main" id="{6555691A-DA88-0745-C197-F3500EE5456F}"/>
              </a:ext>
            </a:extLst>
          </p:cNvPr>
          <p:cNvSpPr txBox="1"/>
          <p:nvPr/>
        </p:nvSpPr>
        <p:spPr>
          <a:xfrm>
            <a:off x="1360965" y="2126118"/>
            <a:ext cx="926032" cy="307777"/>
          </a:xfrm>
          <a:prstGeom prst="rect">
            <a:avLst/>
          </a:prstGeom>
          <a:noFill/>
        </p:spPr>
        <p:txBody>
          <a:bodyPr wrap="square" rtlCol="0">
            <a:spAutoFit/>
          </a:bodyPr>
          <a:lstStyle/>
          <a:p>
            <a:pPr algn="ctr"/>
            <a:r>
              <a:rPr lang="en-US" sz="1400" dirty="0">
                <a:latin typeface="Arial Nova" panose="020B0504020202020204" pitchFamily="34" charset="0"/>
              </a:rPr>
              <a:t>8,430</a:t>
            </a:r>
          </a:p>
        </p:txBody>
      </p:sp>
      <p:sp>
        <p:nvSpPr>
          <p:cNvPr id="6" name="TextBox 5">
            <a:extLst>
              <a:ext uri="{FF2B5EF4-FFF2-40B4-BE49-F238E27FC236}">
                <a16:creationId xmlns:a16="http://schemas.microsoft.com/office/drawing/2014/main" id="{32EC35D1-5519-6266-727E-FDC82D6D3082}"/>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3" name="Picture 2">
            <a:extLst>
              <a:ext uri="{FF2B5EF4-FFF2-40B4-BE49-F238E27FC236}">
                <a16:creationId xmlns:a16="http://schemas.microsoft.com/office/drawing/2014/main" id="{DCF7D8EB-BB93-CCB3-8B94-457983C00834}"/>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644372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hardbound books in various colours standing vertically shot from above">
            <a:extLst>
              <a:ext uri="{FF2B5EF4-FFF2-40B4-BE49-F238E27FC236}">
                <a16:creationId xmlns:a16="http://schemas.microsoft.com/office/drawing/2014/main" id="{8A437173-D48C-7E46-009C-CAD3915E9E8B}"/>
              </a:ext>
            </a:extLst>
          </p:cNvPr>
          <p:cNvPicPr>
            <a:picLocks noChangeAspect="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264070" y="1529300"/>
            <a:ext cx="11649239" cy="5057398"/>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7DD9BA9B-3D7E-2E47-898C-D55BC1FC38F0}"/>
              </a:ext>
            </a:extLst>
          </p:cNvPr>
          <p:cNvSpPr txBox="1"/>
          <p:nvPr/>
        </p:nvSpPr>
        <p:spPr>
          <a:xfrm>
            <a:off x="264070" y="2098249"/>
            <a:ext cx="7788294" cy="3046988"/>
          </a:xfrm>
          <a:prstGeom prst="rect">
            <a:avLst/>
          </a:prstGeom>
          <a:noFill/>
        </p:spPr>
        <p:txBody>
          <a:bodyPr wrap="square" rtlCol="0">
            <a:spAutoFit/>
          </a:bodyPr>
          <a:lstStyle/>
          <a:p>
            <a:pPr>
              <a:spcAft>
                <a:spcPts val="600"/>
              </a:spcAft>
            </a:pPr>
            <a:r>
              <a:rPr lang="en-GB" sz="1600" dirty="0">
                <a:latin typeface="Arial Nova" panose="020B0504020202020204" pitchFamily="34" charset="0"/>
                <a:ea typeface="Segoe UI Historic" panose="020B0502040204020203" pitchFamily="34" charset="0"/>
                <a:cs typeface="Segoe UI Historic" panose="020B0502040204020203" pitchFamily="34" charset="0"/>
              </a:rPr>
              <a:t>							       </a:t>
            </a:r>
            <a:r>
              <a:rPr lang="en-GB" sz="1600" b="1" dirty="0">
                <a:latin typeface="Arial Nova" panose="020B0504020202020204" pitchFamily="34" charset="0"/>
                <a:ea typeface="Segoe UI Historic" panose="020B0502040204020203" pitchFamily="34" charset="0"/>
                <a:cs typeface="Segoe UI Historic" panose="020B0502040204020203" pitchFamily="34" charset="0"/>
              </a:rPr>
              <a:t>Page</a:t>
            </a:r>
          </a:p>
          <a:p>
            <a:pPr>
              <a:spcAft>
                <a:spcPts val="1800"/>
              </a:spcAft>
            </a:pPr>
            <a:r>
              <a:rPr lang="en-GB" sz="1600" dirty="0">
                <a:latin typeface="Arial Nova" panose="020B0504020202020204" pitchFamily="34" charset="0"/>
                <a:ea typeface="Segoe UI Historic" panose="020B0502040204020203" pitchFamily="34" charset="0"/>
                <a:cs typeface="Segoe UI Historic" panose="020B0502040204020203" pitchFamily="34" charset="0"/>
              </a:rPr>
              <a:t>Introduction						          </a:t>
            </a:r>
            <a:r>
              <a:rPr lang="en-GB" sz="1600" b="1" dirty="0">
                <a:latin typeface="Arial Nova" panose="020B0504020202020204" pitchFamily="34" charset="0"/>
                <a:ea typeface="Segoe UI Historic" panose="020B0502040204020203" pitchFamily="34" charset="0"/>
                <a:cs typeface="Segoe UI Historic" panose="020B0502040204020203" pitchFamily="34" charset="0"/>
              </a:rPr>
              <a:t>4</a:t>
            </a:r>
          </a:p>
          <a:p>
            <a:pPr>
              <a:spcAft>
                <a:spcPts val="1800"/>
              </a:spcAft>
            </a:pPr>
            <a:r>
              <a:rPr lang="en-GB" sz="1600" dirty="0">
                <a:latin typeface="Arial Nova" panose="020B0504020202020204" pitchFamily="34" charset="0"/>
                <a:ea typeface="Segoe UI Historic" panose="020B0502040204020203" pitchFamily="34" charset="0"/>
                <a:cs typeface="Segoe UI Historic" panose="020B0502040204020203" pitchFamily="34" charset="0"/>
              </a:rPr>
              <a:t>Our Learning Communities Across Greater Lincolnshire – In Summary	</a:t>
            </a:r>
            <a:r>
              <a:rPr lang="en-GB" sz="1600" b="1" dirty="0">
                <a:latin typeface="Arial Nova" panose="020B0504020202020204" pitchFamily="34" charset="0"/>
                <a:ea typeface="Segoe UI Historic" panose="020B0502040204020203" pitchFamily="34" charset="0"/>
                <a:cs typeface="Segoe UI Historic" panose="020B0502040204020203" pitchFamily="34" charset="0"/>
              </a:rPr>
              <a:t>           5</a:t>
            </a:r>
          </a:p>
          <a:p>
            <a:pPr>
              <a:spcAft>
                <a:spcPts val="1800"/>
              </a:spcAft>
            </a:pPr>
            <a:r>
              <a:rPr lang="en-GB" sz="1600" dirty="0">
                <a:latin typeface="Arial Nova" panose="020B0504020202020204" pitchFamily="34" charset="0"/>
                <a:ea typeface="Segoe UI Historic" panose="020B0502040204020203" pitchFamily="34" charset="0"/>
                <a:cs typeface="Segoe UI Historic" panose="020B0502040204020203" pitchFamily="34" charset="0"/>
              </a:rPr>
              <a:t>Section 1 – Greater Lincolnshire’s Learning Communities		         </a:t>
            </a:r>
            <a:r>
              <a:rPr lang="en-GB" sz="1600" b="1" dirty="0">
                <a:latin typeface="Arial Nova" panose="020B0504020202020204" pitchFamily="34" charset="0"/>
                <a:ea typeface="Segoe UI Historic" panose="020B0502040204020203" pitchFamily="34" charset="0"/>
                <a:cs typeface="Segoe UI Historic" panose="020B0502040204020203" pitchFamily="34" charset="0"/>
              </a:rPr>
              <a:t>10</a:t>
            </a:r>
          </a:p>
          <a:p>
            <a:pPr>
              <a:spcAft>
                <a:spcPts val="1800"/>
              </a:spcAft>
            </a:pPr>
            <a:r>
              <a:rPr lang="en-GB" sz="1600" dirty="0">
                <a:latin typeface="Arial Nova" panose="020B0504020202020204" pitchFamily="34" charset="0"/>
                <a:ea typeface="Segoe UI Historic" panose="020B0502040204020203" pitchFamily="34" charset="0"/>
                <a:cs typeface="Segoe UI Historic" panose="020B0502040204020203" pitchFamily="34" charset="0"/>
              </a:rPr>
              <a:t>Section 2 – County, Unitary and District Authority Summaries		         </a:t>
            </a:r>
            <a:r>
              <a:rPr lang="en-GB" sz="1600" b="1" dirty="0">
                <a:latin typeface="Arial Nova" panose="020B0504020202020204" pitchFamily="34" charset="0"/>
                <a:ea typeface="Segoe UI Historic" panose="020B0502040204020203" pitchFamily="34" charset="0"/>
                <a:cs typeface="Segoe UI Historic" panose="020B0502040204020203" pitchFamily="34" charset="0"/>
              </a:rPr>
              <a:t>42</a:t>
            </a:r>
          </a:p>
          <a:p>
            <a:pPr>
              <a:spcAft>
                <a:spcPts val="1800"/>
              </a:spcAft>
            </a:pPr>
            <a:r>
              <a:rPr lang="en-GB" sz="1600" dirty="0">
                <a:latin typeface="Arial Nova" panose="020B0504020202020204" pitchFamily="34" charset="0"/>
                <a:ea typeface="Segoe UI Historic" panose="020B0502040204020203" pitchFamily="34" charset="0"/>
                <a:cs typeface="Segoe UI Historic" panose="020B0502040204020203" pitchFamily="34" charset="0"/>
              </a:rPr>
              <a:t>Section 3 – The Learning Provider Voice				         </a:t>
            </a:r>
            <a:r>
              <a:rPr lang="en-GB" sz="1600" b="1" dirty="0">
                <a:latin typeface="Arial Nova" panose="020B0504020202020204" pitchFamily="34" charset="0"/>
                <a:ea typeface="Segoe UI Historic" panose="020B0502040204020203" pitchFamily="34" charset="0"/>
                <a:cs typeface="Segoe UI Historic" panose="020B0502040204020203" pitchFamily="34" charset="0"/>
              </a:rPr>
              <a:t>98</a:t>
            </a:r>
          </a:p>
          <a:p>
            <a:pPr>
              <a:spcAft>
                <a:spcPts val="1800"/>
              </a:spcAft>
            </a:pPr>
            <a:r>
              <a:rPr lang="en-GB" sz="1600" dirty="0">
                <a:latin typeface="Arial Nova" panose="020B0504020202020204" pitchFamily="34" charset="0"/>
                <a:ea typeface="Segoe UI Historic" panose="020B0502040204020203" pitchFamily="34" charset="0"/>
                <a:cs typeface="Segoe UI Historic" panose="020B0502040204020203" pitchFamily="34" charset="0"/>
              </a:rPr>
              <a:t>Section 4 – Local Skills Leadership, Planning, and Investment		        </a:t>
            </a:r>
            <a:r>
              <a:rPr lang="en-GB" sz="1600" b="1" dirty="0">
                <a:latin typeface="Arial Nova" panose="020B0504020202020204" pitchFamily="34" charset="0"/>
                <a:ea typeface="Segoe UI Historic" panose="020B0502040204020203" pitchFamily="34" charset="0"/>
                <a:cs typeface="Segoe UI Historic" panose="020B0502040204020203" pitchFamily="34" charset="0"/>
              </a:rPr>
              <a:t>107</a:t>
            </a:r>
            <a:endParaRPr lang="en-GB" sz="1600"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74737B94-24F9-79E9-E6B1-71DC8108E7E1}"/>
              </a:ext>
            </a:extLst>
          </p:cNvPr>
          <p:cNvSpPr/>
          <p:nvPr/>
        </p:nvSpPr>
        <p:spPr>
          <a:xfrm>
            <a:off x="8077105" y="1531993"/>
            <a:ext cx="3836204"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05DCDB0E-98F1-A04D-FF31-53FF3BBB9FD0}"/>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CONTENTS</a:t>
            </a:r>
          </a:p>
        </p:txBody>
      </p:sp>
    </p:spTree>
    <p:extLst>
      <p:ext uri="{BB962C8B-B14F-4D97-AF65-F5344CB8AC3E}">
        <p14:creationId xmlns:p14="http://schemas.microsoft.com/office/powerpoint/2010/main" val="344685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udience raising hands during work presentation">
            <a:extLst>
              <a:ext uri="{FF2B5EF4-FFF2-40B4-BE49-F238E27FC236}">
                <a16:creationId xmlns:a16="http://schemas.microsoft.com/office/drawing/2014/main" id="{AB2F0B67-4284-EEDE-B0F1-94014DE396C9}"/>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5" name="Rectangle 4">
            <a:extLst>
              <a:ext uri="{FF2B5EF4-FFF2-40B4-BE49-F238E27FC236}">
                <a16:creationId xmlns:a16="http://schemas.microsoft.com/office/drawing/2014/main" id="{1926420F-2C76-E7FE-6C0B-BEA3C9AA2644}"/>
              </a:ext>
            </a:extLst>
          </p:cNvPr>
          <p:cNvSpPr/>
          <p:nvPr/>
        </p:nvSpPr>
        <p:spPr>
          <a:xfrm>
            <a:off x="8099823"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91C627C1-4CCA-FB20-3A5C-A2F45598BDD6}"/>
              </a:ext>
            </a:extLst>
          </p:cNvPr>
          <p:cNvSpPr txBox="1"/>
          <p:nvPr/>
        </p:nvSpPr>
        <p:spPr>
          <a:xfrm>
            <a:off x="4710060" y="733660"/>
            <a:ext cx="6694534"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APPRENTICESHIP START RATES</a:t>
            </a:r>
          </a:p>
        </p:txBody>
      </p:sp>
      <p:sp>
        <p:nvSpPr>
          <p:cNvPr id="9" name="TextBox 8">
            <a:extLst>
              <a:ext uri="{FF2B5EF4-FFF2-40B4-BE49-F238E27FC236}">
                <a16:creationId xmlns:a16="http://schemas.microsoft.com/office/drawing/2014/main" id="{A7A0B4DF-02E1-9AA6-9B46-F1C39D90507E}"/>
              </a:ext>
            </a:extLst>
          </p:cNvPr>
          <p:cNvSpPr txBox="1"/>
          <p:nvPr/>
        </p:nvSpPr>
        <p:spPr>
          <a:xfrm>
            <a:off x="8088674" y="5946947"/>
            <a:ext cx="3615234" cy="646331"/>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 Business Register and Employment Survey,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0" name="TextBox 9">
            <a:extLst>
              <a:ext uri="{FF2B5EF4-FFF2-40B4-BE49-F238E27FC236}">
                <a16:creationId xmlns:a16="http://schemas.microsoft.com/office/drawing/2014/main" id="{B5255A7A-E0B5-70A7-BF86-8394D6BB52FA}"/>
              </a:ext>
            </a:extLst>
          </p:cNvPr>
          <p:cNvSpPr txBox="1"/>
          <p:nvPr/>
        </p:nvSpPr>
        <p:spPr>
          <a:xfrm>
            <a:off x="8088812" y="2735305"/>
            <a:ext cx="3822515" cy="2036135"/>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Greater Lincolnshire performs very well overall and at a sub-regional level in terms of Apprenticeship starts as a proportion of the overall workforce number. The Greater Lincolnshire level is significantly higher than England rates and across the area at a sub-regional level, only Boston is below the national levels. </a:t>
            </a:r>
          </a:p>
        </p:txBody>
      </p:sp>
      <p:sp>
        <p:nvSpPr>
          <p:cNvPr id="6" name="TextBox 5">
            <a:extLst>
              <a:ext uri="{FF2B5EF4-FFF2-40B4-BE49-F238E27FC236}">
                <a16:creationId xmlns:a16="http://schemas.microsoft.com/office/drawing/2014/main" id="{32EC35D1-5519-6266-727E-FDC82D6D3082}"/>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23" name="Picture 22">
            <a:extLst>
              <a:ext uri="{FF2B5EF4-FFF2-40B4-BE49-F238E27FC236}">
                <a16:creationId xmlns:a16="http://schemas.microsoft.com/office/drawing/2014/main" id="{1B79349F-A308-4F98-C414-A48BC7833A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084"/>
          <a:stretch/>
        </p:blipFill>
        <p:spPr>
          <a:xfrm>
            <a:off x="707703" y="1947552"/>
            <a:ext cx="6858000" cy="4739379"/>
          </a:xfrm>
          <a:prstGeom prst="rect">
            <a:avLst/>
          </a:prstGeom>
        </p:spPr>
      </p:pic>
      <p:sp>
        <p:nvSpPr>
          <p:cNvPr id="24" name="TextBox 23">
            <a:extLst>
              <a:ext uri="{FF2B5EF4-FFF2-40B4-BE49-F238E27FC236}">
                <a16:creationId xmlns:a16="http://schemas.microsoft.com/office/drawing/2014/main" id="{787F7E78-23DF-1B7F-0BDC-F0B94B71CC36}"/>
              </a:ext>
            </a:extLst>
          </p:cNvPr>
          <p:cNvSpPr txBox="1"/>
          <p:nvPr/>
        </p:nvSpPr>
        <p:spPr>
          <a:xfrm>
            <a:off x="1762426" y="1549665"/>
            <a:ext cx="5244016" cy="338554"/>
          </a:xfrm>
          <a:prstGeom prst="rect">
            <a:avLst/>
          </a:prstGeom>
          <a:noFill/>
        </p:spPr>
        <p:txBody>
          <a:bodyPr wrap="square" rtlCol="0">
            <a:spAutoFit/>
          </a:bodyPr>
          <a:lstStyle/>
          <a:p>
            <a:pPr algn="ctr"/>
            <a:r>
              <a:rPr lang="en-US" sz="1600" dirty="0">
                <a:latin typeface="Arial Nova" panose="020B0504020202020204" pitchFamily="34" charset="0"/>
              </a:rPr>
              <a:t>Apprenticeship starts per 1,000 employees, 2021/22</a:t>
            </a:r>
          </a:p>
        </p:txBody>
      </p:sp>
      <p:pic>
        <p:nvPicPr>
          <p:cNvPr id="2" name="Picture 1">
            <a:extLst>
              <a:ext uri="{FF2B5EF4-FFF2-40B4-BE49-F238E27FC236}">
                <a16:creationId xmlns:a16="http://schemas.microsoft.com/office/drawing/2014/main" id="{7F5174AC-0D3F-E062-63A4-2761C5ACA289}"/>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11876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429FBA6-A227-D7D2-4A7E-661063F773CB}"/>
              </a:ext>
            </a:extLst>
          </p:cNvPr>
          <p:cNvPicPr>
            <a:picLocks noChangeAspect="1"/>
          </p:cNvPicPr>
          <p:nvPr/>
        </p:nvPicPr>
        <p:blipFill>
          <a:blip r:embed="rId2"/>
          <a:stretch>
            <a:fillRect/>
          </a:stretch>
        </p:blipFill>
        <p:spPr>
          <a:xfrm>
            <a:off x="316268" y="2159883"/>
            <a:ext cx="7772400" cy="4357440"/>
          </a:xfrm>
          <a:prstGeom prst="rect">
            <a:avLst/>
          </a:prstGeom>
        </p:spPr>
      </p:pic>
      <p:pic>
        <p:nvPicPr>
          <p:cNvPr id="21" name="Picture 20" descr="Audience raising hands during work presentation">
            <a:extLst>
              <a:ext uri="{FF2B5EF4-FFF2-40B4-BE49-F238E27FC236}">
                <a16:creationId xmlns:a16="http://schemas.microsoft.com/office/drawing/2014/main" id="{CD946D51-3FE4-062F-D1B7-7052F07A7C41}"/>
              </a:ext>
            </a:extLst>
          </p:cNvPr>
          <p:cNvPicPr>
            <a:picLocks noChangeAspect="1"/>
          </p:cNvPicPr>
          <p:nvPr/>
        </p:nvPicPr>
        <p:blipFill rotWithShape="1">
          <a:blip r:embed="rId3" cstate="email">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511117"/>
            <a:ext cx="6254616"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AND COMMUNITY LEARNING</a:t>
            </a:r>
          </a:p>
        </p:txBody>
      </p:sp>
      <p:sp>
        <p:nvSpPr>
          <p:cNvPr id="3" name="TextBox 2">
            <a:extLst>
              <a:ext uri="{FF2B5EF4-FFF2-40B4-BE49-F238E27FC236}">
                <a16:creationId xmlns:a16="http://schemas.microsoft.com/office/drawing/2014/main" id="{3304948A-6EC8-431A-F6DE-70CEC4210BA4}"/>
              </a:ext>
            </a:extLst>
          </p:cNvPr>
          <p:cNvSpPr txBox="1"/>
          <p:nvPr/>
        </p:nvSpPr>
        <p:spPr>
          <a:xfrm>
            <a:off x="461586" y="5723117"/>
            <a:ext cx="926032"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33,760</a:t>
            </a:r>
          </a:p>
        </p:txBody>
      </p:sp>
      <p:sp>
        <p:nvSpPr>
          <p:cNvPr id="5" name="TextBox 4">
            <a:extLst>
              <a:ext uri="{FF2B5EF4-FFF2-40B4-BE49-F238E27FC236}">
                <a16:creationId xmlns:a16="http://schemas.microsoft.com/office/drawing/2014/main" id="{6204820D-AA62-2A2B-60E2-2D36F6ED775C}"/>
              </a:ext>
            </a:extLst>
          </p:cNvPr>
          <p:cNvSpPr txBox="1"/>
          <p:nvPr/>
        </p:nvSpPr>
        <p:spPr>
          <a:xfrm>
            <a:off x="1530027" y="5723116"/>
            <a:ext cx="926032"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32,170</a:t>
            </a:r>
          </a:p>
        </p:txBody>
      </p:sp>
      <p:sp>
        <p:nvSpPr>
          <p:cNvPr id="6" name="TextBox 5">
            <a:extLst>
              <a:ext uri="{FF2B5EF4-FFF2-40B4-BE49-F238E27FC236}">
                <a16:creationId xmlns:a16="http://schemas.microsoft.com/office/drawing/2014/main" id="{7F02C5F5-D5BC-BAC1-9C8F-A0C8773B30DA}"/>
              </a:ext>
            </a:extLst>
          </p:cNvPr>
          <p:cNvSpPr txBox="1"/>
          <p:nvPr/>
        </p:nvSpPr>
        <p:spPr>
          <a:xfrm>
            <a:off x="2598468" y="5723115"/>
            <a:ext cx="926032"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32,840</a:t>
            </a:r>
          </a:p>
        </p:txBody>
      </p:sp>
      <p:sp>
        <p:nvSpPr>
          <p:cNvPr id="7" name="TextBox 6">
            <a:extLst>
              <a:ext uri="{FF2B5EF4-FFF2-40B4-BE49-F238E27FC236}">
                <a16:creationId xmlns:a16="http://schemas.microsoft.com/office/drawing/2014/main" id="{90D4CECD-2EEE-3F05-548C-E74DAB764111}"/>
              </a:ext>
            </a:extLst>
          </p:cNvPr>
          <p:cNvSpPr txBox="1"/>
          <p:nvPr/>
        </p:nvSpPr>
        <p:spPr>
          <a:xfrm>
            <a:off x="3642221" y="5720179"/>
            <a:ext cx="926032"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26,670</a:t>
            </a:r>
          </a:p>
        </p:txBody>
      </p:sp>
      <p:sp>
        <p:nvSpPr>
          <p:cNvPr id="8" name="TextBox 7">
            <a:extLst>
              <a:ext uri="{FF2B5EF4-FFF2-40B4-BE49-F238E27FC236}">
                <a16:creationId xmlns:a16="http://schemas.microsoft.com/office/drawing/2014/main" id="{1396A8CB-270D-903C-89EE-8E2C24A61821}"/>
              </a:ext>
            </a:extLst>
          </p:cNvPr>
          <p:cNvSpPr txBox="1"/>
          <p:nvPr/>
        </p:nvSpPr>
        <p:spPr>
          <a:xfrm>
            <a:off x="4722237" y="5720179"/>
            <a:ext cx="926032"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23,790</a:t>
            </a:r>
          </a:p>
        </p:txBody>
      </p:sp>
      <p:sp>
        <p:nvSpPr>
          <p:cNvPr id="10" name="TextBox 9">
            <a:extLst>
              <a:ext uri="{FF2B5EF4-FFF2-40B4-BE49-F238E27FC236}">
                <a16:creationId xmlns:a16="http://schemas.microsoft.com/office/drawing/2014/main" id="{D21EE6E5-18D9-60D0-58C6-E8321337D6C9}"/>
              </a:ext>
            </a:extLst>
          </p:cNvPr>
          <p:cNvSpPr txBox="1"/>
          <p:nvPr/>
        </p:nvSpPr>
        <p:spPr>
          <a:xfrm>
            <a:off x="5779103" y="5720179"/>
            <a:ext cx="926032" cy="307777"/>
          </a:xfrm>
          <a:prstGeom prst="rect">
            <a:avLst/>
          </a:prstGeom>
          <a:noFill/>
        </p:spPr>
        <p:txBody>
          <a:bodyPr wrap="square" rtlCol="0">
            <a:spAutoFit/>
          </a:bodyPr>
          <a:lstStyle/>
          <a:p>
            <a:pPr algn="ctr"/>
            <a:r>
              <a:rPr lang="en-US" sz="1400" dirty="0">
                <a:solidFill>
                  <a:schemeClr val="bg1"/>
                </a:solidFill>
                <a:latin typeface="Arial Nova" panose="020B0504020202020204" pitchFamily="34" charset="0"/>
              </a:rPr>
              <a:t>24,310</a:t>
            </a:r>
          </a:p>
        </p:txBody>
      </p:sp>
      <p:sp>
        <p:nvSpPr>
          <p:cNvPr id="11" name="TextBox 10">
            <a:extLst>
              <a:ext uri="{FF2B5EF4-FFF2-40B4-BE49-F238E27FC236}">
                <a16:creationId xmlns:a16="http://schemas.microsoft.com/office/drawing/2014/main" id="{6F07C9CD-AB6F-4C01-3F6E-C4A638CE3268}"/>
              </a:ext>
            </a:extLst>
          </p:cNvPr>
          <p:cNvSpPr txBox="1"/>
          <p:nvPr/>
        </p:nvSpPr>
        <p:spPr>
          <a:xfrm>
            <a:off x="1530027" y="1621422"/>
            <a:ext cx="4957655" cy="584775"/>
          </a:xfrm>
          <a:prstGeom prst="rect">
            <a:avLst/>
          </a:prstGeom>
          <a:noFill/>
        </p:spPr>
        <p:txBody>
          <a:bodyPr wrap="square" rtlCol="0">
            <a:spAutoFit/>
          </a:bodyPr>
          <a:lstStyle/>
          <a:p>
            <a:pPr algn="ctr"/>
            <a:r>
              <a:rPr lang="en-US" sz="1600" dirty="0">
                <a:latin typeface="Arial Nova" panose="020B0504020202020204" pitchFamily="34" charset="0"/>
              </a:rPr>
              <a:t>19+ (Adult) Participation in Education and Training, and Community Learning in Greater Lincolnshire</a:t>
            </a:r>
          </a:p>
        </p:txBody>
      </p:sp>
      <p:sp>
        <p:nvSpPr>
          <p:cNvPr id="22" name="Rectangle 21">
            <a:extLst>
              <a:ext uri="{FF2B5EF4-FFF2-40B4-BE49-F238E27FC236}">
                <a16:creationId xmlns:a16="http://schemas.microsoft.com/office/drawing/2014/main" id="{0DA1B162-B5C1-7F48-E566-1FAFE1172E68}"/>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0063140B-D644-2836-9FF2-2A4027D63921}"/>
              </a:ext>
            </a:extLst>
          </p:cNvPr>
          <p:cNvSpPr txBox="1"/>
          <p:nvPr/>
        </p:nvSpPr>
        <p:spPr>
          <a:xfrm>
            <a:off x="8088674" y="6309274"/>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3" name="TextBox 12">
            <a:extLst>
              <a:ext uri="{FF2B5EF4-FFF2-40B4-BE49-F238E27FC236}">
                <a16:creationId xmlns:a16="http://schemas.microsoft.com/office/drawing/2014/main" id="{1C9B2375-ED1C-8B98-FB7F-3D00B9687EF3}"/>
              </a:ext>
            </a:extLst>
          </p:cNvPr>
          <p:cNvSpPr txBox="1"/>
          <p:nvPr/>
        </p:nvSpPr>
        <p:spPr>
          <a:xfrm>
            <a:off x="8088670" y="1537791"/>
            <a:ext cx="3836208" cy="3956468"/>
          </a:xfrm>
          <a:prstGeom prst="rect">
            <a:avLst/>
          </a:prstGeom>
          <a:noFill/>
        </p:spPr>
        <p:txBody>
          <a:bodyPr wrap="square" rtlCol="0">
            <a:spAutoFit/>
          </a:bodyPr>
          <a:lstStyle/>
          <a:p>
            <a:pPr>
              <a:lnSpc>
                <a:spcPct val="110000"/>
              </a:lnSpc>
              <a:spcAft>
                <a:spcPts val="300"/>
              </a:spcAft>
            </a:pPr>
            <a:r>
              <a:rPr lang="en-US" sz="1200" dirty="0">
                <a:latin typeface="Arial Nova" panose="020B0504020202020204" pitchFamily="34" charset="0"/>
              </a:rPr>
              <a:t>A</a:t>
            </a:r>
            <a:r>
              <a:rPr lang="en-US" sz="1400" dirty="0">
                <a:latin typeface="Arial Nova" panose="020B0504020202020204" pitchFamily="34" charset="0"/>
              </a:rPr>
              <a:t>dult participation in ‘more formal’ education and training has continued to fall locally          (-5.2%), dropping significantly in 2019/20 – probably connected to the Covid pandemic. Nationally, participation increased in 2021/22 by 1.0%.</a:t>
            </a:r>
          </a:p>
          <a:p>
            <a:pPr>
              <a:lnSpc>
                <a:spcPct val="110000"/>
              </a:lnSpc>
              <a:spcAft>
                <a:spcPts val="300"/>
              </a:spcAft>
            </a:pPr>
            <a:r>
              <a:rPr lang="en-US" sz="1400" dirty="0">
                <a:latin typeface="Arial Nova" panose="020B0504020202020204" pitchFamily="34" charset="0"/>
              </a:rPr>
              <a:t>Participation in ‘broader’ community learning has increased in this latest year by 22%, although nationally, participation increased by a greater level at 25%.</a:t>
            </a:r>
          </a:p>
          <a:p>
            <a:pPr>
              <a:lnSpc>
                <a:spcPct val="110000"/>
              </a:lnSpc>
              <a:spcAft>
                <a:spcPts val="300"/>
              </a:spcAft>
            </a:pPr>
            <a:r>
              <a:rPr lang="en-US" sz="1400" dirty="0">
                <a:latin typeface="Arial Nova" panose="020B0504020202020204" pitchFamily="34" charset="0"/>
              </a:rPr>
              <a:t>The important opportunities for connections between ‘Community learning’ as a progression pathway to ‘Education and training’ are not necessarily clear in this data.</a:t>
            </a:r>
          </a:p>
          <a:p>
            <a:endParaRPr lang="en-US" sz="1400" dirty="0">
              <a:latin typeface="Arial Nova" panose="020B0504020202020204" pitchFamily="34" charset="0"/>
            </a:endParaRPr>
          </a:p>
          <a:p>
            <a:endParaRPr lang="en-US" sz="1400" dirty="0">
              <a:latin typeface="Arial Nova" panose="020B0504020202020204" pitchFamily="34" charset="0"/>
            </a:endParaRPr>
          </a:p>
        </p:txBody>
      </p:sp>
      <p:sp>
        <p:nvSpPr>
          <p:cNvPr id="14" name="TextBox 13">
            <a:extLst>
              <a:ext uri="{FF2B5EF4-FFF2-40B4-BE49-F238E27FC236}">
                <a16:creationId xmlns:a16="http://schemas.microsoft.com/office/drawing/2014/main" id="{9A3C1658-F957-A290-6828-719086C5E35C}"/>
              </a:ext>
            </a:extLst>
          </p:cNvPr>
          <p:cNvSpPr txBox="1"/>
          <p:nvPr/>
        </p:nvSpPr>
        <p:spPr>
          <a:xfrm>
            <a:off x="8088671" y="4963987"/>
            <a:ext cx="3836206" cy="1384995"/>
          </a:xfrm>
          <a:prstGeom prst="rect">
            <a:avLst/>
          </a:prstGeom>
          <a:noFill/>
        </p:spPr>
        <p:txBody>
          <a:bodyPr wrap="square" rtlCol="0">
            <a:spAutoFit/>
          </a:bodyPr>
          <a:lstStyle/>
          <a:p>
            <a:r>
              <a:rPr lang="en-US" sz="1200" i="1" dirty="0">
                <a:latin typeface="Arial Nova" panose="020B0504020202020204" pitchFamily="34" charset="0"/>
              </a:rPr>
              <a:t>Adult further education and skills comprises three elements – apprenticeships; community learning (a range of non-formal courses to promote civic engagement and community development); and education and training (classroom, distance, and e-learning, traineeships and learning funded by advanced learner loans). </a:t>
            </a:r>
          </a:p>
        </p:txBody>
      </p:sp>
      <p:sp>
        <p:nvSpPr>
          <p:cNvPr id="12" name="TextBox 11">
            <a:extLst>
              <a:ext uri="{FF2B5EF4-FFF2-40B4-BE49-F238E27FC236}">
                <a16:creationId xmlns:a16="http://schemas.microsoft.com/office/drawing/2014/main" id="{8A7456DC-9134-4654-18EB-06A598AEC0D7}"/>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2" name="Picture 1">
            <a:extLst>
              <a:ext uri="{FF2B5EF4-FFF2-40B4-BE49-F238E27FC236}">
                <a16:creationId xmlns:a16="http://schemas.microsoft.com/office/drawing/2014/main" id="{287E5A5A-3731-6F08-6F59-737C121698EE}"/>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401050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udience raising hands during work presentation">
            <a:extLst>
              <a:ext uri="{FF2B5EF4-FFF2-40B4-BE49-F238E27FC236}">
                <a16:creationId xmlns:a16="http://schemas.microsoft.com/office/drawing/2014/main" id="{CD946D51-3FE4-062F-D1B7-7052F07A7C41}"/>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621415" y="523099"/>
            <a:ext cx="6789797"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COMMUNITY LEARNING PARTICIPATION RATES</a:t>
            </a:r>
          </a:p>
        </p:txBody>
      </p:sp>
      <p:sp>
        <p:nvSpPr>
          <p:cNvPr id="22" name="Rectangle 21">
            <a:extLst>
              <a:ext uri="{FF2B5EF4-FFF2-40B4-BE49-F238E27FC236}">
                <a16:creationId xmlns:a16="http://schemas.microsoft.com/office/drawing/2014/main" id="{0DA1B162-B5C1-7F48-E566-1FAFE1172E68}"/>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1C9B2375-ED1C-8B98-FB7F-3D00B9687EF3}"/>
              </a:ext>
            </a:extLst>
          </p:cNvPr>
          <p:cNvSpPr txBox="1"/>
          <p:nvPr/>
        </p:nvSpPr>
        <p:spPr>
          <a:xfrm>
            <a:off x="8088670" y="1537791"/>
            <a:ext cx="3836208" cy="3465564"/>
          </a:xfrm>
          <a:prstGeom prst="rect">
            <a:avLst/>
          </a:prstGeom>
          <a:noFill/>
        </p:spPr>
        <p:txBody>
          <a:bodyPr wrap="square" rtlCol="0">
            <a:spAutoFit/>
          </a:bodyPr>
          <a:lstStyle/>
          <a:p>
            <a:pPr>
              <a:lnSpc>
                <a:spcPct val="110000"/>
              </a:lnSpc>
              <a:spcAft>
                <a:spcPts val="300"/>
              </a:spcAft>
            </a:pPr>
            <a:r>
              <a:rPr lang="en-US" sz="1400" dirty="0">
                <a:latin typeface="Arial Nova" panose="020B0504020202020204" pitchFamily="34" charset="0"/>
              </a:rPr>
              <a:t>Greater Lincolnshire is significantly ahead of England figures for community learning participation, with particularly high levels of participation in Boston, West Lindsey, and East Lindsey. This is especially positive in Boston and East Lindsey, where skills levels and higher education participation are reported as low. Perhaps the momentum around community learning could play a role in boosting wider skills participation and achievement in these districts.</a:t>
            </a:r>
          </a:p>
          <a:p>
            <a:pPr>
              <a:lnSpc>
                <a:spcPct val="110000"/>
              </a:lnSpc>
              <a:spcAft>
                <a:spcPts val="300"/>
              </a:spcAft>
            </a:pPr>
            <a:r>
              <a:rPr lang="en-US" sz="1400" dirty="0">
                <a:latin typeface="Arial Nova" panose="020B0504020202020204" pitchFamily="34" charset="0"/>
              </a:rPr>
              <a:t>The only area below national participation levels is North Lincolnshire.</a:t>
            </a:r>
          </a:p>
          <a:p>
            <a:endParaRPr lang="en-US" sz="1400" dirty="0">
              <a:latin typeface="Arial Nova" panose="020B0504020202020204" pitchFamily="34" charset="0"/>
            </a:endParaRPr>
          </a:p>
        </p:txBody>
      </p:sp>
      <p:sp>
        <p:nvSpPr>
          <p:cNvPr id="12" name="TextBox 11">
            <a:extLst>
              <a:ext uri="{FF2B5EF4-FFF2-40B4-BE49-F238E27FC236}">
                <a16:creationId xmlns:a16="http://schemas.microsoft.com/office/drawing/2014/main" id="{8A7456DC-9134-4654-18EB-06A598AEC0D7}"/>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sp>
        <p:nvSpPr>
          <p:cNvPr id="2" name="TextBox 1">
            <a:extLst>
              <a:ext uri="{FF2B5EF4-FFF2-40B4-BE49-F238E27FC236}">
                <a16:creationId xmlns:a16="http://schemas.microsoft.com/office/drawing/2014/main" id="{6D0C7CB5-8D91-C2ED-F8F4-FF3946AAFB41}"/>
              </a:ext>
            </a:extLst>
          </p:cNvPr>
          <p:cNvSpPr txBox="1"/>
          <p:nvPr/>
        </p:nvSpPr>
        <p:spPr>
          <a:xfrm>
            <a:off x="8088674" y="6131142"/>
            <a:ext cx="3615234" cy="461665"/>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Education; 2021 Census,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3" name="TextBox 2">
            <a:extLst>
              <a:ext uri="{FF2B5EF4-FFF2-40B4-BE49-F238E27FC236}">
                <a16:creationId xmlns:a16="http://schemas.microsoft.com/office/drawing/2014/main" id="{E5A59F1D-9CBF-29AE-21C0-407D81B17F92}"/>
              </a:ext>
            </a:extLst>
          </p:cNvPr>
          <p:cNvSpPr txBox="1"/>
          <p:nvPr/>
        </p:nvSpPr>
        <p:spPr>
          <a:xfrm>
            <a:off x="8088671" y="4690855"/>
            <a:ext cx="3836206" cy="1384995"/>
          </a:xfrm>
          <a:prstGeom prst="rect">
            <a:avLst/>
          </a:prstGeom>
          <a:noFill/>
        </p:spPr>
        <p:txBody>
          <a:bodyPr wrap="square" rtlCol="0">
            <a:spAutoFit/>
          </a:bodyPr>
          <a:lstStyle/>
          <a:p>
            <a:r>
              <a:rPr lang="en-US" sz="1200" i="1" dirty="0">
                <a:latin typeface="Arial Nova" panose="020B0504020202020204" pitchFamily="34" charset="0"/>
              </a:rPr>
              <a:t>Adult further education and skills comprises three elements – apprenticeships; community learning (a range of non-formal courses to promote civic engagement and community development); and education and training (classroom, distance, and e-learning, traineeships and learning funded by advanced learner loans). </a:t>
            </a:r>
          </a:p>
        </p:txBody>
      </p:sp>
      <p:sp>
        <p:nvSpPr>
          <p:cNvPr id="7" name="TextBox 6">
            <a:extLst>
              <a:ext uri="{FF2B5EF4-FFF2-40B4-BE49-F238E27FC236}">
                <a16:creationId xmlns:a16="http://schemas.microsoft.com/office/drawing/2014/main" id="{4E1F7B5E-4362-9C32-2B9C-0CCB13B25091}"/>
              </a:ext>
            </a:extLst>
          </p:cNvPr>
          <p:cNvSpPr txBox="1"/>
          <p:nvPr/>
        </p:nvSpPr>
        <p:spPr>
          <a:xfrm>
            <a:off x="1762426" y="1514040"/>
            <a:ext cx="5244016" cy="584775"/>
          </a:xfrm>
          <a:prstGeom prst="rect">
            <a:avLst/>
          </a:prstGeom>
          <a:noFill/>
        </p:spPr>
        <p:txBody>
          <a:bodyPr wrap="square" rtlCol="0">
            <a:spAutoFit/>
          </a:bodyPr>
          <a:lstStyle/>
          <a:p>
            <a:pPr algn="ctr"/>
            <a:r>
              <a:rPr lang="en-US" sz="1600" dirty="0">
                <a:latin typeface="Arial Nova" panose="020B0504020202020204" pitchFamily="34" charset="0"/>
              </a:rPr>
              <a:t>Community learning participation per 1,000 population aged 18-66, 2021/22</a:t>
            </a:r>
          </a:p>
        </p:txBody>
      </p:sp>
      <p:pic>
        <p:nvPicPr>
          <p:cNvPr id="8" name="Picture 7">
            <a:extLst>
              <a:ext uri="{FF2B5EF4-FFF2-40B4-BE49-F238E27FC236}">
                <a16:creationId xmlns:a16="http://schemas.microsoft.com/office/drawing/2014/main" id="{1340091C-FD28-9CB9-BD1E-1CA382E365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9122"/>
          <a:stretch/>
        </p:blipFill>
        <p:spPr>
          <a:xfrm>
            <a:off x="1198765" y="2135649"/>
            <a:ext cx="6845300" cy="4593523"/>
          </a:xfrm>
          <a:prstGeom prst="rect">
            <a:avLst/>
          </a:prstGeom>
        </p:spPr>
      </p:pic>
      <p:pic>
        <p:nvPicPr>
          <p:cNvPr id="4" name="Picture 3">
            <a:extLst>
              <a:ext uri="{FF2B5EF4-FFF2-40B4-BE49-F238E27FC236}">
                <a16:creationId xmlns:a16="http://schemas.microsoft.com/office/drawing/2014/main" id="{57B8A063-8C9E-F77D-BE90-86A5A800D7AE}"/>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118847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udience raising hands during work presentation">
            <a:extLst>
              <a:ext uri="{FF2B5EF4-FFF2-40B4-BE49-F238E27FC236}">
                <a16:creationId xmlns:a16="http://schemas.microsoft.com/office/drawing/2014/main" id="{CD946D51-3FE4-062F-D1B7-7052F07A7C41}"/>
              </a:ext>
            </a:extLst>
          </p:cNvPr>
          <p:cNvPicPr>
            <a:picLocks noChangeAspect="1"/>
          </p:cNvPicPr>
          <p:nvPr/>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8672" y="1537791"/>
            <a:ext cx="3836206" cy="5048907"/>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EE9F3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731153" y="523744"/>
            <a:ext cx="6686276"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TRAINING PARTICIPATION RATES</a:t>
            </a:r>
          </a:p>
        </p:txBody>
      </p:sp>
      <p:sp>
        <p:nvSpPr>
          <p:cNvPr id="22" name="Rectangle 21">
            <a:extLst>
              <a:ext uri="{FF2B5EF4-FFF2-40B4-BE49-F238E27FC236}">
                <a16:creationId xmlns:a16="http://schemas.microsoft.com/office/drawing/2014/main" id="{0DA1B162-B5C1-7F48-E566-1FAFE1172E68}"/>
              </a:ext>
            </a:extLst>
          </p:cNvPr>
          <p:cNvSpPr/>
          <p:nvPr/>
        </p:nvSpPr>
        <p:spPr>
          <a:xfrm>
            <a:off x="8088672" y="1531992"/>
            <a:ext cx="3836204" cy="5054706"/>
          </a:xfrm>
          <a:prstGeom prst="rect">
            <a:avLst/>
          </a:prstGeom>
          <a:solidFill>
            <a:srgbClr val="EFBF7A">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0063140B-D644-2836-9FF2-2A4027D63921}"/>
              </a:ext>
            </a:extLst>
          </p:cNvPr>
          <p:cNvSpPr txBox="1"/>
          <p:nvPr/>
        </p:nvSpPr>
        <p:spPr>
          <a:xfrm>
            <a:off x="8088674" y="6131142"/>
            <a:ext cx="3615234" cy="461665"/>
          </a:xfrm>
          <a:prstGeom prst="rect">
            <a:avLst/>
          </a:prstGeom>
          <a:noFill/>
          <a:ln>
            <a:noFill/>
          </a:ln>
        </p:spPr>
        <p:txBody>
          <a:bodyPr wrap="square" rtlCol="0">
            <a:spAutoFit/>
          </a:bodyPr>
          <a:lstStyle/>
          <a:p>
            <a:pPr lvl="0" defTabSz="457200">
              <a:defRPr/>
            </a:pPr>
            <a:r>
              <a:rPr lang="en-US" altLang="en-US" sz="1200" b="1" dirty="0">
                <a:solidFill>
                  <a:schemeClr val="tx1">
                    <a:lumMod val="75000"/>
                    <a:lumOff val="25000"/>
                  </a:schemeClr>
                </a:solidFill>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solidFill>
                  <a:schemeClr val="tx1">
                    <a:lumMod val="75000"/>
                    <a:lumOff val="25000"/>
                  </a:schemeClr>
                </a:solidFill>
                <a:latin typeface="Arial Nova" panose="020B0504020202020204" pitchFamily="34" charset="0"/>
                <a:ea typeface="Segoe UI Historic" panose="020B0502040204020203" pitchFamily="34" charset="0"/>
                <a:cs typeface="BrowalliaUPC" panose="020B0604020202020204" pitchFamily="34" charset="-34"/>
              </a:rPr>
              <a:t>Department for Education; 2021 Census, Office for National Statistics</a:t>
            </a:r>
            <a:endParaRPr lang="en-US" altLang="en-US" sz="1000" dirty="0">
              <a:solidFill>
                <a:schemeClr val="tx1">
                  <a:lumMod val="75000"/>
                  <a:lumOff val="25000"/>
                </a:schemeClr>
              </a:solidFill>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3" name="TextBox 12">
            <a:extLst>
              <a:ext uri="{FF2B5EF4-FFF2-40B4-BE49-F238E27FC236}">
                <a16:creationId xmlns:a16="http://schemas.microsoft.com/office/drawing/2014/main" id="{1C9B2375-ED1C-8B98-FB7F-3D00B9687EF3}"/>
              </a:ext>
            </a:extLst>
          </p:cNvPr>
          <p:cNvSpPr txBox="1"/>
          <p:nvPr/>
        </p:nvSpPr>
        <p:spPr>
          <a:xfrm>
            <a:off x="8088670" y="1806427"/>
            <a:ext cx="3836208" cy="2716128"/>
          </a:xfrm>
          <a:prstGeom prst="rect">
            <a:avLst/>
          </a:prstGeom>
          <a:noFill/>
        </p:spPr>
        <p:txBody>
          <a:bodyPr wrap="square" rtlCol="0">
            <a:spAutoFit/>
          </a:bodyPr>
          <a:lstStyle/>
          <a:p>
            <a:pPr>
              <a:lnSpc>
                <a:spcPct val="110000"/>
              </a:lnSpc>
              <a:spcAft>
                <a:spcPts val="300"/>
              </a:spcAft>
            </a:pPr>
            <a:r>
              <a:rPr lang="en-US" sz="1400" dirty="0">
                <a:latin typeface="Arial Nova" panose="020B0504020202020204" pitchFamily="34" charset="0"/>
              </a:rPr>
              <a:t>The overall education and training participation rate in Greater Lincolnshire at 24 per 1,000 working-aged population is just below the national rate (25). North East Lincolnshire (32), North Lincolnshire (27), and Boston (27) all currently perform above the national rate. Boston aside, the remaining Lincolnshire lower- tier authorities, and Rutland either perform at or below the national rate. </a:t>
            </a:r>
          </a:p>
          <a:p>
            <a:endParaRPr lang="en-US" sz="1400" dirty="0">
              <a:latin typeface="Arial Nova" panose="020B0504020202020204" pitchFamily="34" charset="0"/>
            </a:endParaRPr>
          </a:p>
        </p:txBody>
      </p:sp>
      <p:sp>
        <p:nvSpPr>
          <p:cNvPr id="14" name="TextBox 13">
            <a:extLst>
              <a:ext uri="{FF2B5EF4-FFF2-40B4-BE49-F238E27FC236}">
                <a16:creationId xmlns:a16="http://schemas.microsoft.com/office/drawing/2014/main" id="{9A3C1658-F957-A290-6828-719086C5E35C}"/>
              </a:ext>
            </a:extLst>
          </p:cNvPr>
          <p:cNvSpPr txBox="1"/>
          <p:nvPr/>
        </p:nvSpPr>
        <p:spPr>
          <a:xfrm>
            <a:off x="8088671" y="4690855"/>
            <a:ext cx="3836206" cy="1384995"/>
          </a:xfrm>
          <a:prstGeom prst="rect">
            <a:avLst/>
          </a:prstGeom>
          <a:noFill/>
        </p:spPr>
        <p:txBody>
          <a:bodyPr wrap="square" rtlCol="0">
            <a:spAutoFit/>
          </a:bodyPr>
          <a:lstStyle/>
          <a:p>
            <a:r>
              <a:rPr lang="en-US" sz="1200" i="1" dirty="0">
                <a:latin typeface="Arial Nova" panose="020B0504020202020204" pitchFamily="34" charset="0"/>
              </a:rPr>
              <a:t>Adult further education and skills comprises three elements – apprenticeships; community learning (a range of non-formal courses to promote civic engagement and community development); and education and training (classroom, distance, and e-learning, traineeships and learning funded by advanced learner loans). </a:t>
            </a:r>
          </a:p>
        </p:txBody>
      </p:sp>
      <p:sp>
        <p:nvSpPr>
          <p:cNvPr id="12" name="TextBox 11">
            <a:extLst>
              <a:ext uri="{FF2B5EF4-FFF2-40B4-BE49-F238E27FC236}">
                <a16:creationId xmlns:a16="http://schemas.microsoft.com/office/drawing/2014/main" id="{8A7456DC-9134-4654-18EB-06A598AEC0D7}"/>
              </a:ext>
            </a:extLst>
          </p:cNvPr>
          <p:cNvSpPr txBox="1"/>
          <p:nvPr/>
        </p:nvSpPr>
        <p:spPr>
          <a:xfrm>
            <a:off x="273571" y="518217"/>
            <a:ext cx="3808515"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EDUCATION &amp; SKILLS PARTICIPATION</a:t>
            </a:r>
          </a:p>
        </p:txBody>
      </p:sp>
      <p:pic>
        <p:nvPicPr>
          <p:cNvPr id="26" name="Picture 25">
            <a:extLst>
              <a:ext uri="{FF2B5EF4-FFF2-40B4-BE49-F238E27FC236}">
                <a16:creationId xmlns:a16="http://schemas.microsoft.com/office/drawing/2014/main" id="{7F52A1D4-66D7-4219-8780-59D57FC026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051"/>
          <a:stretch/>
        </p:blipFill>
        <p:spPr>
          <a:xfrm>
            <a:off x="910903" y="2087171"/>
            <a:ext cx="6451600" cy="4600905"/>
          </a:xfrm>
          <a:prstGeom prst="rect">
            <a:avLst/>
          </a:prstGeom>
        </p:spPr>
      </p:pic>
      <p:sp>
        <p:nvSpPr>
          <p:cNvPr id="27" name="TextBox 26">
            <a:extLst>
              <a:ext uri="{FF2B5EF4-FFF2-40B4-BE49-F238E27FC236}">
                <a16:creationId xmlns:a16="http://schemas.microsoft.com/office/drawing/2014/main" id="{B7876498-FC2C-DEF7-68D5-1A46969056AE}"/>
              </a:ext>
            </a:extLst>
          </p:cNvPr>
          <p:cNvSpPr txBox="1"/>
          <p:nvPr/>
        </p:nvSpPr>
        <p:spPr>
          <a:xfrm>
            <a:off x="1762426" y="1514040"/>
            <a:ext cx="5244016" cy="584775"/>
          </a:xfrm>
          <a:prstGeom prst="rect">
            <a:avLst/>
          </a:prstGeom>
          <a:noFill/>
        </p:spPr>
        <p:txBody>
          <a:bodyPr wrap="square" rtlCol="0">
            <a:spAutoFit/>
          </a:bodyPr>
          <a:lstStyle/>
          <a:p>
            <a:pPr algn="ctr"/>
            <a:r>
              <a:rPr lang="en-US" sz="1600" dirty="0">
                <a:latin typeface="Arial Nova" panose="020B0504020202020204" pitchFamily="34" charset="0"/>
              </a:rPr>
              <a:t>Education and training participation per 1,000 population aged 18-66, 2021/22</a:t>
            </a:r>
          </a:p>
        </p:txBody>
      </p:sp>
      <p:pic>
        <p:nvPicPr>
          <p:cNvPr id="2" name="Picture 1">
            <a:extLst>
              <a:ext uri="{FF2B5EF4-FFF2-40B4-BE49-F238E27FC236}">
                <a16:creationId xmlns:a16="http://schemas.microsoft.com/office/drawing/2014/main" id="{80D8A4A0-B16F-4DCA-3888-EA49AC04E1D2}"/>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3080957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33660"/>
            <a:ext cx="6254616"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GREATER LINCOLNSHIRE SUMMARY</a:t>
            </a:r>
          </a:p>
        </p:txBody>
      </p:sp>
      <p:sp>
        <p:nvSpPr>
          <p:cNvPr id="3" name="TextBox 2">
            <a:extLst>
              <a:ext uri="{FF2B5EF4-FFF2-40B4-BE49-F238E27FC236}">
                <a16:creationId xmlns:a16="http://schemas.microsoft.com/office/drawing/2014/main" id="{6306086A-74C3-C2E5-41A1-17E656A64E08}"/>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2" name="Picture 1" descr="Steel workers walking in a factory">
            <a:extLst>
              <a:ext uri="{FF2B5EF4-FFF2-40B4-BE49-F238E27FC236}">
                <a16:creationId xmlns:a16="http://schemas.microsoft.com/office/drawing/2014/main" id="{BE03C4AB-EFA4-AAAC-581E-0AC15F0682E2}"/>
              </a:ext>
            </a:extLst>
          </p:cNvPr>
          <p:cNvPicPr>
            <a:picLocks noChangeAspect="1"/>
          </p:cNvPicPr>
          <p:nvPr/>
        </p:nvPicPr>
        <p:blipFill rotWithShape="1">
          <a:blip r:embed="rId3" cstate="email">
            <a:alphaModFix amt="1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274456" y="1527855"/>
            <a:ext cx="11656163" cy="5058843"/>
          </a:xfrm>
          <a:prstGeom prst="rect">
            <a:avLst/>
          </a:prstGeom>
        </p:spPr>
      </p:pic>
      <p:sp>
        <p:nvSpPr>
          <p:cNvPr id="4" name="Rectangle 3">
            <a:extLst>
              <a:ext uri="{FF2B5EF4-FFF2-40B4-BE49-F238E27FC236}">
                <a16:creationId xmlns:a16="http://schemas.microsoft.com/office/drawing/2014/main" id="{231845AE-4E1A-A85A-1DE1-03A1111E5FE8}"/>
              </a:ext>
            </a:extLst>
          </p:cNvPr>
          <p:cNvSpPr/>
          <p:nvPr/>
        </p:nvSpPr>
        <p:spPr>
          <a:xfrm>
            <a:off x="8093126"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657A70E4-6604-3E0C-9956-F98EE127AEA8}"/>
              </a:ext>
            </a:extLst>
          </p:cNvPr>
          <p:cNvSpPr txBox="1"/>
          <p:nvPr/>
        </p:nvSpPr>
        <p:spPr>
          <a:xfrm>
            <a:off x="269033" y="1533107"/>
            <a:ext cx="7822804" cy="5044201"/>
          </a:xfrm>
          <a:prstGeom prst="rect">
            <a:avLst/>
          </a:prstGeom>
          <a:noFill/>
        </p:spPr>
        <p:txBody>
          <a:bodyPr wrap="square" rtlCol="0">
            <a:spAutoFit/>
          </a:bodyPr>
          <a:lstStyle/>
          <a:p>
            <a:pPr marL="285750" indent="-285750">
              <a:lnSpc>
                <a:spcPct val="110000"/>
              </a:lnSpc>
              <a:spcAft>
                <a:spcPts val="300"/>
              </a:spcAft>
              <a:buFont typeface="Wingdings" pitchFamily="2" charset="2"/>
              <a:buChar char="§"/>
              <a:defRPr/>
            </a:pPr>
            <a:r>
              <a:rPr kumimoji="0" lang="en-US" sz="1400" b="0" i="0" u="none" strike="noStrike" kern="1200" cap="none" spc="0" normalizeH="0" baseline="0" noProof="0" dirty="0">
                <a:ln>
                  <a:noFill/>
                </a:ln>
                <a:effectLst/>
                <a:uLnTx/>
                <a:uFillTx/>
                <a:latin typeface="Arial Nova" panose="020B0504020202020204" pitchFamily="34" charset="0"/>
                <a:ea typeface="+mn-ea"/>
                <a:cs typeface="+mn-cs"/>
              </a:rPr>
              <a:t>Rates of economic inactivity have increased both locally and nationally during the pandemic, driven by early retirements and people moving into full-time education. Locally, these levels were above the national figures, although levels are now reducing </a:t>
            </a:r>
          </a:p>
          <a:p>
            <a:pPr marL="285750" indent="-285750">
              <a:lnSpc>
                <a:spcPct val="110000"/>
              </a:lnSpc>
              <a:spcAft>
                <a:spcPts val="300"/>
              </a:spcAft>
              <a:buFont typeface="Wingdings" pitchFamily="2" charset="2"/>
              <a:buChar char="§"/>
              <a:defRPr/>
            </a:pPr>
            <a:r>
              <a:rPr lang="en-US" sz="1400" dirty="0">
                <a:latin typeface="Arial Nova" panose="020B0504020202020204" pitchFamily="34" charset="0"/>
              </a:rPr>
              <a:t>Levels of unemployment and youth (18-24) unemployment are on the rise, with the UK economy experiencing low levels of growth</a:t>
            </a:r>
          </a:p>
          <a:p>
            <a:pPr marL="285750" indent="-285750">
              <a:lnSpc>
                <a:spcPct val="110000"/>
              </a:lnSpc>
              <a:spcAft>
                <a:spcPts val="300"/>
              </a:spcAft>
              <a:buFont typeface="Wingdings" pitchFamily="2" charset="2"/>
              <a:buChar char="§"/>
              <a:defRPr/>
            </a:pPr>
            <a:r>
              <a:rPr lang="en-US" sz="1400" dirty="0">
                <a:latin typeface="Arial Nova" panose="020B0504020202020204" pitchFamily="34" charset="0"/>
              </a:rPr>
              <a:t>Greater Lincolnshire could be described as less knowledge-intensive than nationally, requiring less highly-qualified roles overall – perhaps impacting upon local resident aspirations</a:t>
            </a:r>
          </a:p>
          <a:p>
            <a:pPr marL="285750" indent="-285750">
              <a:lnSpc>
                <a:spcPct val="110000"/>
              </a:lnSpc>
              <a:spcAft>
                <a:spcPts val="300"/>
              </a:spcAft>
              <a:buFont typeface="Wingdings" pitchFamily="2" charset="2"/>
              <a:buChar char="§"/>
              <a:defRPr/>
            </a:pPr>
            <a:r>
              <a:rPr kumimoji="0" lang="en-US" sz="1400" b="0" i="0" u="none" strike="noStrike" kern="1200" cap="none" spc="0" normalizeH="0" baseline="0" noProof="0" dirty="0">
                <a:ln>
                  <a:noFill/>
                </a:ln>
                <a:effectLst/>
                <a:uLnTx/>
                <a:uFillTx/>
                <a:latin typeface="Arial Nova" panose="020B0504020202020204" pitchFamily="34" charset="0"/>
                <a:ea typeface="+mn-ea"/>
                <a:cs typeface="+mn-cs"/>
              </a:rPr>
              <a:t>Other than Rutland, all parts of Greater Lincolnshire are significantly below national average wage levels. We estimate that a third of working residents earn at or below the threshold for fully-funded AEB skills support</a:t>
            </a:r>
          </a:p>
          <a:p>
            <a:pPr marL="285750" indent="-285750">
              <a:lnSpc>
                <a:spcPct val="110000"/>
              </a:lnSpc>
              <a:spcAft>
                <a:spcPts val="300"/>
              </a:spcAft>
              <a:buFont typeface="Wingdings" pitchFamily="2" charset="2"/>
              <a:buChar char="§"/>
              <a:defRPr/>
            </a:pPr>
            <a:r>
              <a:rPr lang="en-US" sz="1400" dirty="0">
                <a:latin typeface="Arial Nova" panose="020B0504020202020204" pitchFamily="34" charset="0"/>
              </a:rPr>
              <a:t>The proportion of Universal Credit claimants in work as a proportion of both total Universal Credit claimants (37%) and the resident population in employment (8%) is broadly in line with national averages for these two measures (36% and 7% respectively).</a:t>
            </a:r>
          </a:p>
          <a:p>
            <a:pPr marL="285750" indent="-285750">
              <a:lnSpc>
                <a:spcPct val="110000"/>
              </a:lnSpc>
              <a:spcAft>
                <a:spcPts val="300"/>
              </a:spcAft>
              <a:buFont typeface="Wingdings" pitchFamily="2" charset="2"/>
              <a:buChar char="§"/>
              <a:defRPr/>
            </a:pPr>
            <a:r>
              <a:rPr kumimoji="0" lang="en-US" sz="1400" b="0" i="0" u="none" strike="noStrike" kern="1200" cap="none" spc="0" normalizeH="0" baseline="0" noProof="0" dirty="0">
                <a:ln>
                  <a:noFill/>
                </a:ln>
                <a:effectLst/>
                <a:uLnTx/>
                <a:uFillTx/>
                <a:latin typeface="Arial Nova" panose="020B0504020202020204" pitchFamily="34" charset="0"/>
                <a:ea typeface="+mn-ea"/>
                <a:cs typeface="+mn-cs"/>
              </a:rPr>
              <a:t>Rates of youth unemployment are now on the rise again in Greater Lincolnshire, with some local areas experiencing levels significantly above the national picture</a:t>
            </a:r>
          </a:p>
          <a:p>
            <a:pPr marL="285750" indent="-285750">
              <a:lnSpc>
                <a:spcPct val="110000"/>
              </a:lnSpc>
              <a:spcAft>
                <a:spcPts val="300"/>
              </a:spcAft>
              <a:buFont typeface="Wingdings" pitchFamily="2" charset="2"/>
              <a:buChar char="§"/>
              <a:defRPr/>
            </a:pPr>
            <a:r>
              <a:rPr lang="en-US" sz="1400" dirty="0">
                <a:latin typeface="Arial Nova" panose="020B0504020202020204" pitchFamily="34" charset="0"/>
              </a:rPr>
              <a:t>At the time of the 2021 Census, around 3,700 Greater Lincolnshire residents with a disability that limited their day-to-day activities a little were unemployed but searching for work. A further 1,000 people, whose day-to-day activities are limited a lot due to disability, were unemployed and searching for work. Over 52,000 people with a disability were in employment, 25% of all those disabled compared to 27% nationally.</a:t>
            </a:r>
            <a:endParaRPr kumimoji="0" lang="en-US" sz="1400" b="0" i="0" u="none" strike="noStrike" kern="1200" cap="none" spc="0" normalizeH="0" baseline="0" noProof="0" dirty="0">
              <a:ln>
                <a:noFill/>
              </a:ln>
              <a:effectLst/>
              <a:uLnTx/>
              <a:uFillTx/>
              <a:latin typeface="Arial Nova" panose="020B0504020202020204" pitchFamily="34" charset="0"/>
              <a:ea typeface="+mn-ea"/>
              <a:cs typeface="+mn-cs"/>
            </a:endParaRPr>
          </a:p>
        </p:txBody>
      </p:sp>
      <p:pic>
        <p:nvPicPr>
          <p:cNvPr id="6" name="Picture 5">
            <a:extLst>
              <a:ext uri="{FF2B5EF4-FFF2-40B4-BE49-F238E27FC236}">
                <a16:creationId xmlns:a16="http://schemas.microsoft.com/office/drawing/2014/main" id="{D77D6540-664F-751C-997B-7668784883A1}"/>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40298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6306086A-74C3-C2E5-41A1-17E656A64E08}"/>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4" name="Picture 3" descr="Steel workers walking in a factory">
            <a:extLst>
              <a:ext uri="{FF2B5EF4-FFF2-40B4-BE49-F238E27FC236}">
                <a16:creationId xmlns:a16="http://schemas.microsoft.com/office/drawing/2014/main" id="{340E0AEF-6706-BA77-1DA1-D0BB00C28E21}"/>
              </a:ext>
            </a:extLst>
          </p:cNvPr>
          <p:cNvPicPr>
            <a:picLocks noChangeAspect="1"/>
          </p:cNvPicPr>
          <p:nvPr/>
        </p:nvPicPr>
        <p:blipFill rotWithShape="1">
          <a:blip r:embed="rId3" cstate="email">
            <a:alphaModFix amt="1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9553" y="1529923"/>
            <a:ext cx="3838908" cy="5058843"/>
          </a:xfrm>
          <a:prstGeom prst="rect">
            <a:avLst/>
          </a:prstGeom>
        </p:spPr>
      </p:pic>
      <p:sp>
        <p:nvSpPr>
          <p:cNvPr id="5" name="Rectangle 4">
            <a:extLst>
              <a:ext uri="{FF2B5EF4-FFF2-40B4-BE49-F238E27FC236}">
                <a16:creationId xmlns:a16="http://schemas.microsoft.com/office/drawing/2014/main" id="{4B7DC907-5762-0CB8-4D16-F184D462C3C6}"/>
              </a:ext>
            </a:extLst>
          </p:cNvPr>
          <p:cNvSpPr/>
          <p:nvPr/>
        </p:nvSpPr>
        <p:spPr>
          <a:xfrm>
            <a:off x="8093126"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0526890B-0CBC-90DC-DDD1-D0FD5BDF54F7}"/>
              </a:ext>
            </a:extLst>
          </p:cNvPr>
          <p:cNvSpPr txBox="1"/>
          <p:nvPr/>
        </p:nvSpPr>
        <p:spPr>
          <a:xfrm>
            <a:off x="4724908" y="526390"/>
            <a:ext cx="6538187" cy="954107"/>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KNOWLEDGE INTENSIVE VS LABOUR INTENSIVE ROLES</a:t>
            </a:r>
          </a:p>
        </p:txBody>
      </p:sp>
      <p:pic>
        <p:nvPicPr>
          <p:cNvPr id="7" name="Picture 6">
            <a:extLst>
              <a:ext uri="{FF2B5EF4-FFF2-40B4-BE49-F238E27FC236}">
                <a16:creationId xmlns:a16="http://schemas.microsoft.com/office/drawing/2014/main" id="{3FC91245-D79B-552E-6629-4363D0E1186F}"/>
              </a:ext>
            </a:extLst>
          </p:cNvPr>
          <p:cNvPicPr>
            <a:picLocks noChangeAspect="1"/>
          </p:cNvPicPr>
          <p:nvPr/>
        </p:nvPicPr>
        <p:blipFill>
          <a:blip r:embed="rId5"/>
          <a:stretch>
            <a:fillRect/>
          </a:stretch>
        </p:blipFill>
        <p:spPr>
          <a:xfrm>
            <a:off x="445656" y="1632983"/>
            <a:ext cx="6756400" cy="5029200"/>
          </a:xfrm>
          <a:prstGeom prst="rect">
            <a:avLst/>
          </a:prstGeom>
        </p:spPr>
      </p:pic>
      <p:sp>
        <p:nvSpPr>
          <p:cNvPr id="8" name="TextBox 7">
            <a:extLst>
              <a:ext uri="{FF2B5EF4-FFF2-40B4-BE49-F238E27FC236}">
                <a16:creationId xmlns:a16="http://schemas.microsoft.com/office/drawing/2014/main" id="{A2921A18-240A-DE64-5F16-A5F0A9C826A4}"/>
              </a:ext>
            </a:extLst>
          </p:cNvPr>
          <p:cNvSpPr txBox="1"/>
          <p:nvPr/>
        </p:nvSpPr>
        <p:spPr>
          <a:xfrm>
            <a:off x="8094271" y="6332276"/>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2021 Census,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9" name="TextBox 8">
            <a:extLst>
              <a:ext uri="{FF2B5EF4-FFF2-40B4-BE49-F238E27FC236}">
                <a16:creationId xmlns:a16="http://schemas.microsoft.com/office/drawing/2014/main" id="{153EBA45-D655-30ED-4FA3-81FF148C8C5E}"/>
              </a:ext>
            </a:extLst>
          </p:cNvPr>
          <p:cNvSpPr txBox="1"/>
          <p:nvPr/>
        </p:nvSpPr>
        <p:spPr>
          <a:xfrm>
            <a:off x="8093126" y="1537791"/>
            <a:ext cx="3831752" cy="4653325"/>
          </a:xfrm>
          <a:prstGeom prst="rect">
            <a:avLst/>
          </a:prstGeom>
          <a:noFill/>
        </p:spPr>
        <p:txBody>
          <a:bodyPr wrap="square" rtlCol="0">
            <a:spAutoFit/>
          </a:bodyPr>
          <a:lstStyle/>
          <a:p>
            <a:pPr>
              <a:lnSpc>
                <a:spcPct val="110000"/>
              </a:lnSpc>
              <a:spcAft>
                <a:spcPts val="300"/>
              </a:spcAft>
            </a:pPr>
            <a:r>
              <a:rPr lang="en-US" sz="1400" dirty="0">
                <a:latin typeface="Arial Nova" panose="020B0504020202020204" pitchFamily="34" charset="0"/>
              </a:rPr>
              <a:t>Nationally there are significantly higher proportions of the resident population working in professional and technical occupations than across Greater Lincolnshire.</a:t>
            </a:r>
          </a:p>
          <a:p>
            <a:pPr>
              <a:lnSpc>
                <a:spcPct val="110000"/>
              </a:lnSpc>
              <a:spcAft>
                <a:spcPts val="300"/>
              </a:spcAft>
            </a:pPr>
            <a:r>
              <a:rPr lang="en-US" sz="1400" dirty="0">
                <a:latin typeface="Arial Nova" panose="020B0504020202020204" pitchFamily="34" charset="0"/>
              </a:rPr>
              <a:t>Greater Lincolnshire does though have a higher proportion of residents in ‘Skilled trades’ occupations. Similarly, it has a greater proportion of working residents in what we describe as ’labour intensive’ roles (‘Process, plant and machine operatives’, and ‘Elementary occupations) at 23% compared to 17% nationally. These roles are defined as centering around mostly routine tasks and tend to need minimal upfront skills or qualifications. </a:t>
            </a:r>
          </a:p>
          <a:p>
            <a:pPr>
              <a:lnSpc>
                <a:spcPct val="110000"/>
              </a:lnSpc>
              <a:spcAft>
                <a:spcPts val="300"/>
              </a:spcAft>
            </a:pPr>
            <a:r>
              <a:rPr lang="en-US" sz="1400" dirty="0">
                <a:latin typeface="Arial Nova" panose="020B0504020202020204" pitchFamily="34" charset="0"/>
              </a:rPr>
              <a:t>Greater Lincolnshire could be described as less knowledge-intensive than nationally, requiring less highly-qualified roles, perhaps impacting local resident aspirations.</a:t>
            </a:r>
          </a:p>
        </p:txBody>
      </p:sp>
      <p:sp>
        <p:nvSpPr>
          <p:cNvPr id="10" name="TextBox 9">
            <a:extLst>
              <a:ext uri="{FF2B5EF4-FFF2-40B4-BE49-F238E27FC236}">
                <a16:creationId xmlns:a16="http://schemas.microsoft.com/office/drawing/2014/main" id="{0B3AEFA0-4D8C-DBAE-AD3F-D63E52A600BD}"/>
              </a:ext>
            </a:extLst>
          </p:cNvPr>
          <p:cNvSpPr txBox="1"/>
          <p:nvPr/>
        </p:nvSpPr>
        <p:spPr>
          <a:xfrm>
            <a:off x="5357091" y="3520735"/>
            <a:ext cx="2521528" cy="1323439"/>
          </a:xfrm>
          <a:prstGeom prst="rect">
            <a:avLst/>
          </a:prstGeom>
          <a:noFill/>
        </p:spPr>
        <p:txBody>
          <a:bodyPr wrap="square" rtlCol="0">
            <a:spAutoFit/>
          </a:bodyPr>
          <a:lstStyle/>
          <a:p>
            <a:pPr algn="ctr"/>
            <a:r>
              <a:rPr lang="en-US" sz="1600" dirty="0">
                <a:latin typeface="Arial Nova" panose="020B0504020202020204" pitchFamily="34" charset="0"/>
              </a:rPr>
              <a:t>Occupation of resident population aged 16 plus in employment in the week prior to the 2021 Census</a:t>
            </a:r>
          </a:p>
        </p:txBody>
      </p:sp>
      <p:pic>
        <p:nvPicPr>
          <p:cNvPr id="2" name="Picture 1">
            <a:extLst>
              <a:ext uri="{FF2B5EF4-FFF2-40B4-BE49-F238E27FC236}">
                <a16:creationId xmlns:a16="http://schemas.microsoft.com/office/drawing/2014/main" id="{9F751109-17EB-31AD-92F3-03DEF0D4E746}"/>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43643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6306086A-74C3-C2E5-41A1-17E656A64E08}"/>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4" name="Picture 3" descr="Steel workers walking in a factory">
            <a:extLst>
              <a:ext uri="{FF2B5EF4-FFF2-40B4-BE49-F238E27FC236}">
                <a16:creationId xmlns:a16="http://schemas.microsoft.com/office/drawing/2014/main" id="{340E0AEF-6706-BA77-1DA1-D0BB00C28E21}"/>
              </a:ext>
            </a:extLst>
          </p:cNvPr>
          <p:cNvPicPr>
            <a:picLocks noChangeAspect="1"/>
          </p:cNvPicPr>
          <p:nvPr/>
        </p:nvPicPr>
        <p:blipFill rotWithShape="1">
          <a:blip r:embed="rId3" cstate="email">
            <a:alphaModFix amt="1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9553" y="1529923"/>
            <a:ext cx="3838908" cy="5058843"/>
          </a:xfrm>
          <a:prstGeom prst="rect">
            <a:avLst/>
          </a:prstGeom>
        </p:spPr>
      </p:pic>
      <p:sp>
        <p:nvSpPr>
          <p:cNvPr id="5" name="Rectangle 4">
            <a:extLst>
              <a:ext uri="{FF2B5EF4-FFF2-40B4-BE49-F238E27FC236}">
                <a16:creationId xmlns:a16="http://schemas.microsoft.com/office/drawing/2014/main" id="{4B7DC907-5762-0CB8-4D16-F184D462C3C6}"/>
              </a:ext>
            </a:extLst>
          </p:cNvPr>
          <p:cNvSpPr/>
          <p:nvPr/>
        </p:nvSpPr>
        <p:spPr>
          <a:xfrm>
            <a:off x="8093126"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0526890B-0CBC-90DC-DDD1-D0FD5BDF54F7}"/>
              </a:ext>
            </a:extLst>
          </p:cNvPr>
          <p:cNvSpPr txBox="1"/>
          <p:nvPr/>
        </p:nvSpPr>
        <p:spPr>
          <a:xfrm>
            <a:off x="4710060" y="737782"/>
            <a:ext cx="6694534"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WAGES</a:t>
            </a:r>
            <a:endParaRPr lang="en-US" sz="2800" dirty="0">
              <a:solidFill>
                <a:srgbClr val="FF0000"/>
              </a:solidFill>
              <a:latin typeface="Arial Nova" panose="020B0504020202020204" pitchFamily="34" charset="0"/>
              <a:ea typeface="Segoe UI Historic" panose="020B0502040204020203" pitchFamily="34" charset="0"/>
              <a:cs typeface="Segoe UI Historic" panose="020B0502040204020203" pitchFamily="34" charset="0"/>
            </a:endParaRPr>
          </a:p>
        </p:txBody>
      </p:sp>
      <p:sp>
        <p:nvSpPr>
          <p:cNvPr id="10" name="TextBox 9">
            <a:extLst>
              <a:ext uri="{FF2B5EF4-FFF2-40B4-BE49-F238E27FC236}">
                <a16:creationId xmlns:a16="http://schemas.microsoft.com/office/drawing/2014/main" id="{1534D5B0-2CF7-091C-C2CF-4853CBA17961}"/>
              </a:ext>
            </a:extLst>
          </p:cNvPr>
          <p:cNvSpPr txBox="1"/>
          <p:nvPr/>
        </p:nvSpPr>
        <p:spPr>
          <a:xfrm>
            <a:off x="8088670" y="1537791"/>
            <a:ext cx="3836208" cy="4495077"/>
          </a:xfrm>
          <a:prstGeom prst="rect">
            <a:avLst/>
          </a:prstGeom>
          <a:noFill/>
        </p:spPr>
        <p:txBody>
          <a:bodyPr wrap="square" rtlCol="0">
            <a:spAutoFit/>
          </a:bodyPr>
          <a:lstStyle/>
          <a:p>
            <a:pPr>
              <a:lnSpc>
                <a:spcPct val="105000"/>
              </a:lnSpc>
              <a:spcAft>
                <a:spcPts val="300"/>
              </a:spcAft>
            </a:pPr>
            <a:r>
              <a:rPr lang="en-US" sz="1400" dirty="0">
                <a:latin typeface="Arial Nova" panose="020B0504020202020204" pitchFamily="34" charset="0"/>
              </a:rPr>
              <a:t>Wage growth has occurred across Greater Lincolnshire, although some areas have been quite late to experience it (i.e., North East Lincolnshire and North Lincolnshire). Other than Rutland, all parts of Greater Lincolnshire are significantly below national average wage levels.</a:t>
            </a:r>
          </a:p>
          <a:p>
            <a:pPr>
              <a:lnSpc>
                <a:spcPct val="105000"/>
              </a:lnSpc>
              <a:spcAft>
                <a:spcPts val="300"/>
              </a:spcAft>
            </a:pPr>
            <a:r>
              <a:rPr lang="en-US" sz="1400" dirty="0">
                <a:latin typeface="Arial Nova" panose="020B0504020202020204" pitchFamily="34" charset="0"/>
              </a:rPr>
              <a:t>Wage growth is flat across most areas between 2020 and 2021 due to the pandemic, with spikes between 2021 and 2022 as labour market tightness pushed up wages.</a:t>
            </a:r>
          </a:p>
          <a:p>
            <a:pPr>
              <a:lnSpc>
                <a:spcPct val="105000"/>
              </a:lnSpc>
              <a:spcAft>
                <a:spcPts val="300"/>
              </a:spcAft>
            </a:pPr>
            <a:r>
              <a:rPr lang="en-US" sz="1400" dirty="0">
                <a:latin typeface="Arial Nova" panose="020B0504020202020204" pitchFamily="34" charset="0"/>
              </a:rPr>
              <a:t>Despite these increases, a significant element of the working population still earns less than £20,319 per year, enabling fully-funded learning support through the Adult Education Budget. We estimate that currently, around a third (33%) of Greater Lincolnshire working residents earn below this level.</a:t>
            </a:r>
          </a:p>
          <a:p>
            <a:endParaRPr lang="en-US" sz="1400" dirty="0">
              <a:solidFill>
                <a:schemeClr val="tx1">
                  <a:lumMod val="75000"/>
                  <a:lumOff val="25000"/>
                </a:schemeClr>
              </a:solidFill>
              <a:latin typeface="Arial Nova" panose="020B0504020202020204" pitchFamily="34" charset="0"/>
            </a:endParaRPr>
          </a:p>
        </p:txBody>
      </p:sp>
      <p:sp>
        <p:nvSpPr>
          <p:cNvPr id="11" name="TextBox 10">
            <a:extLst>
              <a:ext uri="{FF2B5EF4-FFF2-40B4-BE49-F238E27FC236}">
                <a16:creationId xmlns:a16="http://schemas.microsoft.com/office/drawing/2014/main" id="{E031A0C1-BB25-14C8-A005-E199F994896F}"/>
              </a:ext>
            </a:extLst>
          </p:cNvPr>
          <p:cNvSpPr txBox="1"/>
          <p:nvPr/>
        </p:nvSpPr>
        <p:spPr>
          <a:xfrm>
            <a:off x="8094271" y="6134208"/>
            <a:ext cx="3615234" cy="461665"/>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Annual Survey of Hours and Earnings,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3" name="TextBox 12">
            <a:extLst>
              <a:ext uri="{FF2B5EF4-FFF2-40B4-BE49-F238E27FC236}">
                <a16:creationId xmlns:a16="http://schemas.microsoft.com/office/drawing/2014/main" id="{E5A416D5-0C89-B8D7-F154-B25D75803D8B}"/>
              </a:ext>
            </a:extLst>
          </p:cNvPr>
          <p:cNvSpPr txBox="1"/>
          <p:nvPr/>
        </p:nvSpPr>
        <p:spPr>
          <a:xfrm>
            <a:off x="1929176" y="1629971"/>
            <a:ext cx="4555499" cy="338554"/>
          </a:xfrm>
          <a:prstGeom prst="rect">
            <a:avLst/>
          </a:prstGeom>
          <a:noFill/>
        </p:spPr>
        <p:txBody>
          <a:bodyPr wrap="square" rtlCol="0">
            <a:spAutoFit/>
          </a:bodyPr>
          <a:lstStyle/>
          <a:p>
            <a:pPr algn="ctr"/>
            <a:r>
              <a:rPr lang="en-US" sz="1600" dirty="0">
                <a:latin typeface="Arial Nova" panose="020B0504020202020204" pitchFamily="34" charset="0"/>
              </a:rPr>
              <a:t>Median gross annual wages of all workers</a:t>
            </a:r>
          </a:p>
        </p:txBody>
      </p:sp>
      <p:pic>
        <p:nvPicPr>
          <p:cNvPr id="8" name="Picture 7">
            <a:extLst>
              <a:ext uri="{FF2B5EF4-FFF2-40B4-BE49-F238E27FC236}">
                <a16:creationId xmlns:a16="http://schemas.microsoft.com/office/drawing/2014/main" id="{5B8F3851-6823-AA99-1439-6779AA096E3F}"/>
              </a:ext>
            </a:extLst>
          </p:cNvPr>
          <p:cNvPicPr>
            <a:picLocks noChangeAspect="1"/>
          </p:cNvPicPr>
          <p:nvPr/>
        </p:nvPicPr>
        <p:blipFill>
          <a:blip r:embed="rId5"/>
          <a:stretch>
            <a:fillRect/>
          </a:stretch>
        </p:blipFill>
        <p:spPr>
          <a:xfrm>
            <a:off x="389965" y="1953653"/>
            <a:ext cx="7772400" cy="4790692"/>
          </a:xfrm>
          <a:prstGeom prst="rect">
            <a:avLst/>
          </a:prstGeom>
        </p:spPr>
      </p:pic>
      <p:pic>
        <p:nvPicPr>
          <p:cNvPr id="2" name="Picture 1">
            <a:extLst>
              <a:ext uri="{FF2B5EF4-FFF2-40B4-BE49-F238E27FC236}">
                <a16:creationId xmlns:a16="http://schemas.microsoft.com/office/drawing/2014/main" id="{B82AFF6D-73ED-191B-8636-0F3A67278AD3}"/>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
        <p:nvSpPr>
          <p:cNvPr id="7" name="TextBox 6">
            <a:extLst>
              <a:ext uri="{FF2B5EF4-FFF2-40B4-BE49-F238E27FC236}">
                <a16:creationId xmlns:a16="http://schemas.microsoft.com/office/drawing/2014/main" id="{9C63E814-0093-488A-A4B4-0B10214A7BC0}"/>
              </a:ext>
            </a:extLst>
          </p:cNvPr>
          <p:cNvSpPr txBox="1"/>
          <p:nvPr/>
        </p:nvSpPr>
        <p:spPr>
          <a:xfrm>
            <a:off x="8094271" y="5689698"/>
            <a:ext cx="3615234" cy="461665"/>
          </a:xfrm>
          <a:prstGeom prst="rect">
            <a:avLst/>
          </a:prstGeom>
          <a:noFill/>
          <a:ln>
            <a:noFill/>
          </a:ln>
        </p:spPr>
        <p:txBody>
          <a:bodyPr wrap="square" rtlCol="0">
            <a:spAutoFit/>
          </a:bodyPr>
          <a:lstStyle/>
          <a:p>
            <a:pPr lvl="0" defTabSz="457200">
              <a:defRPr/>
            </a:pPr>
            <a:r>
              <a:rPr lang="en-US" altLang="en-US" sz="1200" i="1" dirty="0">
                <a:latin typeface="Arial Nova" panose="020B0504020202020204" pitchFamily="34" charset="0"/>
                <a:ea typeface="Segoe UI Historic" panose="020B0502040204020203" pitchFamily="34" charset="0"/>
                <a:cs typeface="BrowalliaUPC" panose="020B0604020202020204" pitchFamily="34" charset="-34"/>
              </a:rPr>
              <a:t>Note that Greater Lincolnshire wage data only available for the period 2020-2022</a:t>
            </a:r>
            <a:endParaRPr lang="en-US" altLang="en-US" sz="1000" i="1" dirty="0">
              <a:latin typeface="Arial Nova" panose="020B0504020202020204" pitchFamily="34" charset="0"/>
              <a:ea typeface="Segoe UI Historic" panose="020B0502040204020203" pitchFamily="34" charset="0"/>
              <a:cs typeface="BrowalliaUPC" panose="020B0604020202020204" pitchFamily="34" charset="-34"/>
            </a:endParaRPr>
          </a:p>
        </p:txBody>
      </p:sp>
    </p:spTree>
    <p:extLst>
      <p:ext uri="{BB962C8B-B14F-4D97-AF65-F5344CB8AC3E}">
        <p14:creationId xmlns:p14="http://schemas.microsoft.com/office/powerpoint/2010/main" val="83873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6306086A-74C3-C2E5-41A1-17E656A64E08}"/>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4" name="Picture 3" descr="Steel workers walking in a factory">
            <a:extLst>
              <a:ext uri="{FF2B5EF4-FFF2-40B4-BE49-F238E27FC236}">
                <a16:creationId xmlns:a16="http://schemas.microsoft.com/office/drawing/2014/main" id="{340E0AEF-6706-BA77-1DA1-D0BB00C28E21}"/>
              </a:ext>
            </a:extLst>
          </p:cNvPr>
          <p:cNvPicPr>
            <a:picLocks noChangeAspect="1"/>
          </p:cNvPicPr>
          <p:nvPr/>
        </p:nvPicPr>
        <p:blipFill rotWithShape="1">
          <a:blip r:embed="rId3" cstate="email">
            <a:alphaModFix amt="1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089553" y="1529923"/>
            <a:ext cx="3838908" cy="5058843"/>
          </a:xfrm>
          <a:prstGeom prst="rect">
            <a:avLst/>
          </a:prstGeom>
        </p:spPr>
      </p:pic>
      <p:sp>
        <p:nvSpPr>
          <p:cNvPr id="5" name="Rectangle 4">
            <a:extLst>
              <a:ext uri="{FF2B5EF4-FFF2-40B4-BE49-F238E27FC236}">
                <a16:creationId xmlns:a16="http://schemas.microsoft.com/office/drawing/2014/main" id="{4B7DC907-5762-0CB8-4D16-F184D462C3C6}"/>
              </a:ext>
            </a:extLst>
          </p:cNvPr>
          <p:cNvSpPr/>
          <p:nvPr/>
        </p:nvSpPr>
        <p:spPr>
          <a:xfrm>
            <a:off x="8093126"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0526890B-0CBC-90DC-DDD1-D0FD5BDF54F7}"/>
              </a:ext>
            </a:extLst>
          </p:cNvPr>
          <p:cNvSpPr txBox="1"/>
          <p:nvPr/>
        </p:nvSpPr>
        <p:spPr>
          <a:xfrm>
            <a:off x="4710060" y="737782"/>
            <a:ext cx="6694534"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UNIVERSAL CREDIT CLAIMANTS</a:t>
            </a:r>
          </a:p>
        </p:txBody>
      </p:sp>
      <p:sp>
        <p:nvSpPr>
          <p:cNvPr id="2" name="TextBox 1">
            <a:extLst>
              <a:ext uri="{FF2B5EF4-FFF2-40B4-BE49-F238E27FC236}">
                <a16:creationId xmlns:a16="http://schemas.microsoft.com/office/drawing/2014/main" id="{FF46C2A7-3118-11C2-E505-36E3DA40BDED}"/>
              </a:ext>
            </a:extLst>
          </p:cNvPr>
          <p:cNvSpPr txBox="1"/>
          <p:nvPr/>
        </p:nvSpPr>
        <p:spPr>
          <a:xfrm>
            <a:off x="3509827" y="1589716"/>
            <a:ext cx="4375387" cy="830997"/>
          </a:xfrm>
          <a:prstGeom prst="rect">
            <a:avLst/>
          </a:prstGeom>
          <a:noFill/>
        </p:spPr>
        <p:txBody>
          <a:bodyPr wrap="square" rtlCol="0">
            <a:spAutoFit/>
          </a:bodyPr>
          <a:lstStyle/>
          <a:p>
            <a:pPr algn="ctr"/>
            <a:r>
              <a:rPr lang="en-US" sz="1600" dirty="0">
                <a:latin typeface="Arial Nova" panose="020B0504020202020204" pitchFamily="34" charset="0"/>
              </a:rPr>
              <a:t>Universal Credit claimants in work (2022 average) as a % of total resident population in employment (2022)</a:t>
            </a:r>
          </a:p>
        </p:txBody>
      </p:sp>
      <p:sp>
        <p:nvSpPr>
          <p:cNvPr id="7" name="TextBox 6">
            <a:extLst>
              <a:ext uri="{FF2B5EF4-FFF2-40B4-BE49-F238E27FC236}">
                <a16:creationId xmlns:a16="http://schemas.microsoft.com/office/drawing/2014/main" id="{9D980FC2-6E55-8ACB-CE85-81EC7268E6F8}"/>
              </a:ext>
            </a:extLst>
          </p:cNvPr>
          <p:cNvSpPr txBox="1"/>
          <p:nvPr/>
        </p:nvSpPr>
        <p:spPr>
          <a:xfrm>
            <a:off x="8094271" y="6134208"/>
            <a:ext cx="3832520" cy="461665"/>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Department for Work and Pensions; Annual Population Survey,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9" name="TextBox 8">
            <a:extLst>
              <a:ext uri="{FF2B5EF4-FFF2-40B4-BE49-F238E27FC236}">
                <a16:creationId xmlns:a16="http://schemas.microsoft.com/office/drawing/2014/main" id="{9826FAD2-0CE2-AAED-2D00-363B208805F6}"/>
              </a:ext>
            </a:extLst>
          </p:cNvPr>
          <p:cNvSpPr txBox="1"/>
          <p:nvPr/>
        </p:nvSpPr>
        <p:spPr>
          <a:xfrm>
            <a:off x="262670" y="1471210"/>
            <a:ext cx="2576945" cy="1077218"/>
          </a:xfrm>
          <a:prstGeom prst="rect">
            <a:avLst/>
          </a:prstGeom>
          <a:noFill/>
        </p:spPr>
        <p:txBody>
          <a:bodyPr wrap="square" rtlCol="0">
            <a:spAutoFit/>
          </a:bodyPr>
          <a:lstStyle/>
          <a:p>
            <a:pPr algn="ctr"/>
            <a:r>
              <a:rPr lang="en-US" sz="1600" dirty="0">
                <a:latin typeface="Arial Nova" panose="020B0504020202020204" pitchFamily="34" charset="0"/>
              </a:rPr>
              <a:t>Universal Credit claimants in work as a % of total Universal Credit claimants (February 2023)</a:t>
            </a:r>
          </a:p>
        </p:txBody>
      </p:sp>
      <p:sp>
        <p:nvSpPr>
          <p:cNvPr id="11" name="TextBox 10">
            <a:extLst>
              <a:ext uri="{FF2B5EF4-FFF2-40B4-BE49-F238E27FC236}">
                <a16:creationId xmlns:a16="http://schemas.microsoft.com/office/drawing/2014/main" id="{E72F8D93-8BF8-F988-4794-3C4A6F6117C8}"/>
              </a:ext>
            </a:extLst>
          </p:cNvPr>
          <p:cNvSpPr txBox="1"/>
          <p:nvPr/>
        </p:nvSpPr>
        <p:spPr>
          <a:xfrm>
            <a:off x="1105737" y="2502971"/>
            <a:ext cx="890810" cy="338554"/>
          </a:xfrm>
          <a:prstGeom prst="rect">
            <a:avLst/>
          </a:prstGeom>
          <a:noFill/>
        </p:spPr>
        <p:txBody>
          <a:bodyPr wrap="square" rtlCol="0">
            <a:spAutoFit/>
          </a:bodyPr>
          <a:lstStyle/>
          <a:p>
            <a:pPr algn="ctr"/>
            <a:r>
              <a:rPr lang="en-US" sz="1600" b="1" dirty="0">
                <a:solidFill>
                  <a:srgbClr val="2E78BD"/>
                </a:solidFill>
                <a:latin typeface="Arial Nova" panose="020B0504020202020204" pitchFamily="34" charset="0"/>
              </a:rPr>
              <a:t>37%</a:t>
            </a:r>
          </a:p>
        </p:txBody>
      </p:sp>
      <p:sp>
        <p:nvSpPr>
          <p:cNvPr id="12" name="TextBox 11">
            <a:extLst>
              <a:ext uri="{FF2B5EF4-FFF2-40B4-BE49-F238E27FC236}">
                <a16:creationId xmlns:a16="http://schemas.microsoft.com/office/drawing/2014/main" id="{929CB6B1-660C-44D7-FCD9-1700F2B90A19}"/>
              </a:ext>
            </a:extLst>
          </p:cNvPr>
          <p:cNvSpPr txBox="1"/>
          <p:nvPr/>
        </p:nvSpPr>
        <p:spPr>
          <a:xfrm>
            <a:off x="1105737" y="3017011"/>
            <a:ext cx="890810" cy="338554"/>
          </a:xfrm>
          <a:prstGeom prst="rect">
            <a:avLst/>
          </a:prstGeom>
          <a:noFill/>
        </p:spPr>
        <p:txBody>
          <a:bodyPr wrap="square" rtlCol="0">
            <a:spAutoFit/>
          </a:bodyPr>
          <a:lstStyle/>
          <a:p>
            <a:pPr algn="ctr"/>
            <a:r>
              <a:rPr lang="en-US" sz="1600" b="1" dirty="0">
                <a:solidFill>
                  <a:srgbClr val="44536B"/>
                </a:solidFill>
                <a:latin typeface="Arial Nova" panose="020B0504020202020204" pitchFamily="34" charset="0"/>
              </a:rPr>
              <a:t>38%</a:t>
            </a:r>
          </a:p>
        </p:txBody>
      </p:sp>
      <p:sp>
        <p:nvSpPr>
          <p:cNvPr id="13" name="TextBox 12">
            <a:extLst>
              <a:ext uri="{FF2B5EF4-FFF2-40B4-BE49-F238E27FC236}">
                <a16:creationId xmlns:a16="http://schemas.microsoft.com/office/drawing/2014/main" id="{F4EB84A6-BE16-6B09-610F-49B08B74A6A3}"/>
              </a:ext>
            </a:extLst>
          </p:cNvPr>
          <p:cNvSpPr txBox="1"/>
          <p:nvPr/>
        </p:nvSpPr>
        <p:spPr>
          <a:xfrm>
            <a:off x="1105737" y="3270282"/>
            <a:ext cx="890810" cy="338554"/>
          </a:xfrm>
          <a:prstGeom prst="rect">
            <a:avLst/>
          </a:prstGeom>
          <a:noFill/>
        </p:spPr>
        <p:txBody>
          <a:bodyPr wrap="square" rtlCol="0">
            <a:spAutoFit/>
          </a:bodyPr>
          <a:lstStyle/>
          <a:p>
            <a:pPr algn="ctr"/>
            <a:r>
              <a:rPr lang="en-US" sz="1600" b="1" dirty="0">
                <a:solidFill>
                  <a:srgbClr val="EC9E3C"/>
                </a:solidFill>
                <a:latin typeface="Arial Nova" panose="020B0504020202020204" pitchFamily="34" charset="0"/>
              </a:rPr>
              <a:t>43%</a:t>
            </a:r>
          </a:p>
        </p:txBody>
      </p:sp>
      <p:sp>
        <p:nvSpPr>
          <p:cNvPr id="14" name="TextBox 13">
            <a:extLst>
              <a:ext uri="{FF2B5EF4-FFF2-40B4-BE49-F238E27FC236}">
                <a16:creationId xmlns:a16="http://schemas.microsoft.com/office/drawing/2014/main" id="{39BA938C-7BE5-6B35-6469-1A3D03C22BCA}"/>
              </a:ext>
            </a:extLst>
          </p:cNvPr>
          <p:cNvSpPr txBox="1"/>
          <p:nvPr/>
        </p:nvSpPr>
        <p:spPr>
          <a:xfrm>
            <a:off x="1111948" y="3534480"/>
            <a:ext cx="890810" cy="338554"/>
          </a:xfrm>
          <a:prstGeom prst="rect">
            <a:avLst/>
          </a:prstGeom>
          <a:noFill/>
        </p:spPr>
        <p:txBody>
          <a:bodyPr wrap="square" rtlCol="0">
            <a:spAutoFit/>
          </a:bodyPr>
          <a:lstStyle/>
          <a:p>
            <a:pPr algn="ctr"/>
            <a:r>
              <a:rPr lang="en-US" sz="1600" b="1" dirty="0">
                <a:solidFill>
                  <a:srgbClr val="2D99A4"/>
                </a:solidFill>
                <a:latin typeface="Arial Nova" panose="020B0504020202020204" pitchFamily="34" charset="0"/>
              </a:rPr>
              <a:t>33%</a:t>
            </a:r>
          </a:p>
        </p:txBody>
      </p:sp>
      <p:sp>
        <p:nvSpPr>
          <p:cNvPr id="19" name="TextBox 18">
            <a:extLst>
              <a:ext uri="{FF2B5EF4-FFF2-40B4-BE49-F238E27FC236}">
                <a16:creationId xmlns:a16="http://schemas.microsoft.com/office/drawing/2014/main" id="{259D05CE-7871-5A12-B48B-26B8079B22E2}"/>
              </a:ext>
            </a:extLst>
          </p:cNvPr>
          <p:cNvSpPr txBox="1"/>
          <p:nvPr/>
        </p:nvSpPr>
        <p:spPr>
          <a:xfrm>
            <a:off x="1105737" y="3775954"/>
            <a:ext cx="890810" cy="338554"/>
          </a:xfrm>
          <a:prstGeom prst="rect">
            <a:avLst/>
          </a:prstGeom>
          <a:noFill/>
        </p:spPr>
        <p:txBody>
          <a:bodyPr wrap="square" rtlCol="0">
            <a:spAutoFit/>
          </a:bodyPr>
          <a:lstStyle/>
          <a:p>
            <a:pPr algn="ctr"/>
            <a:r>
              <a:rPr lang="en-US" sz="1600" b="1" dirty="0">
                <a:solidFill>
                  <a:srgbClr val="9465B9"/>
                </a:solidFill>
                <a:latin typeface="Arial Nova" panose="020B0504020202020204" pitchFamily="34" charset="0"/>
              </a:rPr>
              <a:t>36%</a:t>
            </a:r>
          </a:p>
        </p:txBody>
      </p:sp>
      <p:sp>
        <p:nvSpPr>
          <p:cNvPr id="20" name="TextBox 19">
            <a:extLst>
              <a:ext uri="{FF2B5EF4-FFF2-40B4-BE49-F238E27FC236}">
                <a16:creationId xmlns:a16="http://schemas.microsoft.com/office/drawing/2014/main" id="{302612E5-3EA8-87B1-0B2D-B3E4C5531B60}"/>
              </a:ext>
            </a:extLst>
          </p:cNvPr>
          <p:cNvSpPr txBox="1"/>
          <p:nvPr/>
        </p:nvSpPr>
        <p:spPr>
          <a:xfrm>
            <a:off x="1105737" y="4287626"/>
            <a:ext cx="890810" cy="338554"/>
          </a:xfrm>
          <a:prstGeom prst="rect">
            <a:avLst/>
          </a:prstGeom>
          <a:noFill/>
        </p:spPr>
        <p:txBody>
          <a:bodyPr wrap="square" rtlCol="0">
            <a:spAutoFit/>
          </a:bodyPr>
          <a:lstStyle/>
          <a:p>
            <a:pPr algn="ctr"/>
            <a:r>
              <a:rPr lang="en-US" sz="1600" b="1" dirty="0">
                <a:solidFill>
                  <a:srgbClr val="288037"/>
                </a:solidFill>
                <a:latin typeface="Arial Nova" panose="020B0504020202020204" pitchFamily="34" charset="0"/>
              </a:rPr>
              <a:t>44%</a:t>
            </a:r>
          </a:p>
        </p:txBody>
      </p:sp>
      <p:sp>
        <p:nvSpPr>
          <p:cNvPr id="21" name="TextBox 20">
            <a:extLst>
              <a:ext uri="{FF2B5EF4-FFF2-40B4-BE49-F238E27FC236}">
                <a16:creationId xmlns:a16="http://schemas.microsoft.com/office/drawing/2014/main" id="{487E20DB-82E8-FDFF-E5E7-9B608C1D445D}"/>
              </a:ext>
            </a:extLst>
          </p:cNvPr>
          <p:cNvSpPr txBox="1"/>
          <p:nvPr/>
        </p:nvSpPr>
        <p:spPr>
          <a:xfrm>
            <a:off x="1098657" y="4558770"/>
            <a:ext cx="890810" cy="338554"/>
          </a:xfrm>
          <a:prstGeom prst="rect">
            <a:avLst/>
          </a:prstGeom>
          <a:noFill/>
        </p:spPr>
        <p:txBody>
          <a:bodyPr wrap="square" rtlCol="0">
            <a:spAutoFit/>
          </a:bodyPr>
          <a:lstStyle/>
          <a:p>
            <a:pPr algn="ctr"/>
            <a:r>
              <a:rPr lang="en-US" sz="1600" b="1" dirty="0">
                <a:solidFill>
                  <a:srgbClr val="288037"/>
                </a:solidFill>
                <a:latin typeface="Arial Nova" panose="020B0504020202020204" pitchFamily="34" charset="0"/>
              </a:rPr>
              <a:t>33%</a:t>
            </a:r>
          </a:p>
        </p:txBody>
      </p:sp>
      <p:sp>
        <p:nvSpPr>
          <p:cNvPr id="22" name="TextBox 21">
            <a:extLst>
              <a:ext uri="{FF2B5EF4-FFF2-40B4-BE49-F238E27FC236}">
                <a16:creationId xmlns:a16="http://schemas.microsoft.com/office/drawing/2014/main" id="{ABDE0991-DECA-B7F8-2D1D-03AD6D9CF97C}"/>
              </a:ext>
            </a:extLst>
          </p:cNvPr>
          <p:cNvSpPr txBox="1"/>
          <p:nvPr/>
        </p:nvSpPr>
        <p:spPr>
          <a:xfrm>
            <a:off x="1105737" y="4806043"/>
            <a:ext cx="890810" cy="338554"/>
          </a:xfrm>
          <a:prstGeom prst="rect">
            <a:avLst/>
          </a:prstGeom>
          <a:noFill/>
        </p:spPr>
        <p:txBody>
          <a:bodyPr wrap="square" rtlCol="0">
            <a:spAutoFit/>
          </a:bodyPr>
          <a:lstStyle/>
          <a:p>
            <a:pPr algn="ctr"/>
            <a:r>
              <a:rPr lang="en-US" sz="1600" b="1" dirty="0">
                <a:solidFill>
                  <a:srgbClr val="288037"/>
                </a:solidFill>
                <a:latin typeface="Arial Nova" panose="020B0504020202020204" pitchFamily="34" charset="0"/>
              </a:rPr>
              <a:t>35%</a:t>
            </a:r>
          </a:p>
        </p:txBody>
      </p:sp>
      <p:sp>
        <p:nvSpPr>
          <p:cNvPr id="23" name="TextBox 22">
            <a:extLst>
              <a:ext uri="{FF2B5EF4-FFF2-40B4-BE49-F238E27FC236}">
                <a16:creationId xmlns:a16="http://schemas.microsoft.com/office/drawing/2014/main" id="{3DF3FFB4-CF05-5044-223E-22EB5D376ABB}"/>
              </a:ext>
            </a:extLst>
          </p:cNvPr>
          <p:cNvSpPr txBox="1"/>
          <p:nvPr/>
        </p:nvSpPr>
        <p:spPr>
          <a:xfrm>
            <a:off x="1099526" y="5054725"/>
            <a:ext cx="890810" cy="338554"/>
          </a:xfrm>
          <a:prstGeom prst="rect">
            <a:avLst/>
          </a:prstGeom>
          <a:noFill/>
        </p:spPr>
        <p:txBody>
          <a:bodyPr wrap="square" rtlCol="0">
            <a:spAutoFit/>
          </a:bodyPr>
          <a:lstStyle/>
          <a:p>
            <a:pPr algn="ctr"/>
            <a:r>
              <a:rPr lang="en-US" sz="1600" b="1" dirty="0">
                <a:solidFill>
                  <a:srgbClr val="288037"/>
                </a:solidFill>
                <a:latin typeface="Arial Nova" panose="020B0504020202020204" pitchFamily="34" charset="0"/>
              </a:rPr>
              <a:t>40%</a:t>
            </a:r>
          </a:p>
        </p:txBody>
      </p:sp>
      <p:sp>
        <p:nvSpPr>
          <p:cNvPr id="24" name="TextBox 23">
            <a:extLst>
              <a:ext uri="{FF2B5EF4-FFF2-40B4-BE49-F238E27FC236}">
                <a16:creationId xmlns:a16="http://schemas.microsoft.com/office/drawing/2014/main" id="{535FEB86-F955-3466-94CE-2D721135D533}"/>
              </a:ext>
            </a:extLst>
          </p:cNvPr>
          <p:cNvSpPr txBox="1"/>
          <p:nvPr/>
        </p:nvSpPr>
        <p:spPr>
          <a:xfrm>
            <a:off x="1099526" y="5317715"/>
            <a:ext cx="890810" cy="338554"/>
          </a:xfrm>
          <a:prstGeom prst="rect">
            <a:avLst/>
          </a:prstGeom>
          <a:noFill/>
        </p:spPr>
        <p:txBody>
          <a:bodyPr wrap="square" rtlCol="0">
            <a:spAutoFit/>
          </a:bodyPr>
          <a:lstStyle/>
          <a:p>
            <a:pPr algn="ctr"/>
            <a:r>
              <a:rPr lang="en-US" sz="1600" b="1" dirty="0">
                <a:solidFill>
                  <a:srgbClr val="288037"/>
                </a:solidFill>
                <a:latin typeface="Arial Nova" panose="020B0504020202020204" pitchFamily="34" charset="0"/>
              </a:rPr>
              <a:t>43%</a:t>
            </a:r>
          </a:p>
        </p:txBody>
      </p:sp>
      <p:sp>
        <p:nvSpPr>
          <p:cNvPr id="25" name="TextBox 24">
            <a:extLst>
              <a:ext uri="{FF2B5EF4-FFF2-40B4-BE49-F238E27FC236}">
                <a16:creationId xmlns:a16="http://schemas.microsoft.com/office/drawing/2014/main" id="{A4909429-400A-FC11-4E27-2E2C9C94747A}"/>
              </a:ext>
            </a:extLst>
          </p:cNvPr>
          <p:cNvSpPr txBox="1"/>
          <p:nvPr/>
        </p:nvSpPr>
        <p:spPr>
          <a:xfrm>
            <a:off x="1098657" y="5566394"/>
            <a:ext cx="890810" cy="338554"/>
          </a:xfrm>
          <a:prstGeom prst="rect">
            <a:avLst/>
          </a:prstGeom>
          <a:noFill/>
        </p:spPr>
        <p:txBody>
          <a:bodyPr wrap="square" rtlCol="0">
            <a:spAutoFit/>
          </a:bodyPr>
          <a:lstStyle/>
          <a:p>
            <a:pPr algn="ctr"/>
            <a:r>
              <a:rPr lang="en-US" sz="1600" b="1" dirty="0">
                <a:solidFill>
                  <a:srgbClr val="288037"/>
                </a:solidFill>
                <a:latin typeface="Arial Nova" panose="020B0504020202020204" pitchFamily="34" charset="0"/>
              </a:rPr>
              <a:t>40%</a:t>
            </a:r>
          </a:p>
        </p:txBody>
      </p:sp>
      <p:sp>
        <p:nvSpPr>
          <p:cNvPr id="26" name="TextBox 25">
            <a:extLst>
              <a:ext uri="{FF2B5EF4-FFF2-40B4-BE49-F238E27FC236}">
                <a16:creationId xmlns:a16="http://schemas.microsoft.com/office/drawing/2014/main" id="{7F4C91BA-353E-E12A-B878-783F1FCECAC4}"/>
              </a:ext>
            </a:extLst>
          </p:cNvPr>
          <p:cNvSpPr txBox="1"/>
          <p:nvPr/>
        </p:nvSpPr>
        <p:spPr>
          <a:xfrm>
            <a:off x="1105737" y="5832411"/>
            <a:ext cx="890810" cy="338554"/>
          </a:xfrm>
          <a:prstGeom prst="rect">
            <a:avLst/>
          </a:prstGeom>
          <a:noFill/>
        </p:spPr>
        <p:txBody>
          <a:bodyPr wrap="square" rtlCol="0">
            <a:spAutoFit/>
          </a:bodyPr>
          <a:lstStyle/>
          <a:p>
            <a:pPr algn="ctr"/>
            <a:r>
              <a:rPr lang="en-US" sz="1600" b="1" dirty="0">
                <a:solidFill>
                  <a:srgbClr val="288037"/>
                </a:solidFill>
                <a:latin typeface="Arial Nova" panose="020B0504020202020204" pitchFamily="34" charset="0"/>
              </a:rPr>
              <a:t>34%</a:t>
            </a:r>
          </a:p>
        </p:txBody>
      </p:sp>
      <p:sp>
        <p:nvSpPr>
          <p:cNvPr id="27" name="TextBox 26">
            <a:extLst>
              <a:ext uri="{FF2B5EF4-FFF2-40B4-BE49-F238E27FC236}">
                <a16:creationId xmlns:a16="http://schemas.microsoft.com/office/drawing/2014/main" id="{45B6FFB7-3F4C-B8F9-8FB5-41D52497A6BD}"/>
              </a:ext>
            </a:extLst>
          </p:cNvPr>
          <p:cNvSpPr txBox="1"/>
          <p:nvPr/>
        </p:nvSpPr>
        <p:spPr>
          <a:xfrm>
            <a:off x="1098657" y="6325339"/>
            <a:ext cx="890810" cy="338554"/>
          </a:xfrm>
          <a:prstGeom prst="rect">
            <a:avLst/>
          </a:prstGeom>
          <a:noFill/>
        </p:spPr>
        <p:txBody>
          <a:bodyPr wrap="square" rtlCol="0">
            <a:spAutoFit/>
          </a:bodyPr>
          <a:lstStyle/>
          <a:p>
            <a:pPr algn="ctr"/>
            <a:r>
              <a:rPr lang="en-US" sz="1600" b="1" dirty="0">
                <a:solidFill>
                  <a:srgbClr val="D8397E"/>
                </a:solidFill>
                <a:latin typeface="Arial Nova" panose="020B0504020202020204" pitchFamily="34" charset="0"/>
              </a:rPr>
              <a:t>36%</a:t>
            </a:r>
          </a:p>
        </p:txBody>
      </p:sp>
      <p:pic>
        <p:nvPicPr>
          <p:cNvPr id="28" name="Picture 27">
            <a:extLst>
              <a:ext uri="{FF2B5EF4-FFF2-40B4-BE49-F238E27FC236}">
                <a16:creationId xmlns:a16="http://schemas.microsoft.com/office/drawing/2014/main" id="{DCAD086E-3B3C-08B1-6659-27BA808509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0150" t="7255"/>
          <a:stretch/>
        </p:blipFill>
        <p:spPr>
          <a:xfrm>
            <a:off x="4322618" y="2421827"/>
            <a:ext cx="4018516" cy="4346332"/>
          </a:xfrm>
          <a:prstGeom prst="rect">
            <a:avLst/>
          </a:prstGeom>
        </p:spPr>
      </p:pic>
      <p:sp>
        <p:nvSpPr>
          <p:cNvPr id="31" name="TextBox 30">
            <a:extLst>
              <a:ext uri="{FF2B5EF4-FFF2-40B4-BE49-F238E27FC236}">
                <a16:creationId xmlns:a16="http://schemas.microsoft.com/office/drawing/2014/main" id="{2E0EBAEE-24E9-2870-E607-24F959760DA6}"/>
              </a:ext>
            </a:extLst>
          </p:cNvPr>
          <p:cNvSpPr txBox="1"/>
          <p:nvPr/>
        </p:nvSpPr>
        <p:spPr>
          <a:xfrm>
            <a:off x="1482348" y="2536553"/>
            <a:ext cx="3194462" cy="4160113"/>
          </a:xfrm>
          <a:prstGeom prst="rect">
            <a:avLst/>
          </a:prstGeom>
          <a:noFill/>
        </p:spPr>
        <p:txBody>
          <a:bodyPr wrap="square" rtlCol="0">
            <a:spAutoFit/>
          </a:bodyPr>
          <a:lstStyle/>
          <a:p>
            <a:pPr algn="ctr">
              <a:spcAft>
                <a:spcPts val="2600"/>
              </a:spcAft>
            </a:pPr>
            <a:r>
              <a:rPr lang="en-US" sz="1200" b="1" dirty="0">
                <a:latin typeface="Arial Nova" panose="020B0504020202020204" pitchFamily="34" charset="0"/>
              </a:rPr>
              <a:t>Greater Lincolnshire</a:t>
            </a:r>
          </a:p>
          <a:p>
            <a:pPr algn="ctr">
              <a:spcAft>
                <a:spcPts val="550"/>
              </a:spcAft>
            </a:pPr>
            <a:r>
              <a:rPr lang="en-US" sz="1200" b="1" dirty="0">
                <a:latin typeface="Arial Nova" panose="020B0504020202020204" pitchFamily="34" charset="0"/>
              </a:rPr>
              <a:t>Lincolnshire</a:t>
            </a:r>
          </a:p>
          <a:p>
            <a:pPr algn="ctr">
              <a:spcAft>
                <a:spcPts val="550"/>
              </a:spcAft>
            </a:pPr>
            <a:r>
              <a:rPr lang="en-US" sz="1200" b="1" dirty="0">
                <a:latin typeface="Arial Nova" panose="020B0504020202020204" pitchFamily="34" charset="0"/>
              </a:rPr>
              <a:t>Rutland</a:t>
            </a:r>
          </a:p>
          <a:p>
            <a:pPr algn="ctr">
              <a:spcAft>
                <a:spcPts val="550"/>
              </a:spcAft>
            </a:pPr>
            <a:r>
              <a:rPr lang="en-US" sz="1200" b="1" dirty="0">
                <a:latin typeface="Arial Nova" panose="020B0504020202020204" pitchFamily="34" charset="0"/>
              </a:rPr>
              <a:t>North East Lincolnshire</a:t>
            </a:r>
          </a:p>
          <a:p>
            <a:pPr algn="ctr">
              <a:spcAft>
                <a:spcPts val="2600"/>
              </a:spcAft>
            </a:pPr>
            <a:r>
              <a:rPr lang="en-US" sz="1200" b="1" dirty="0">
                <a:latin typeface="Arial Nova" panose="020B0504020202020204" pitchFamily="34" charset="0"/>
              </a:rPr>
              <a:t>North Lincolnshire</a:t>
            </a:r>
          </a:p>
          <a:p>
            <a:pPr algn="ctr">
              <a:spcAft>
                <a:spcPts val="550"/>
              </a:spcAft>
            </a:pPr>
            <a:r>
              <a:rPr lang="en-US" sz="1200" b="1" dirty="0">
                <a:latin typeface="Arial Nova" panose="020B0504020202020204" pitchFamily="34" charset="0"/>
              </a:rPr>
              <a:t>Boston</a:t>
            </a:r>
          </a:p>
          <a:p>
            <a:pPr algn="ctr">
              <a:spcAft>
                <a:spcPts val="550"/>
              </a:spcAft>
            </a:pPr>
            <a:r>
              <a:rPr lang="en-US" sz="1200" b="1" dirty="0">
                <a:latin typeface="Arial Nova" panose="020B0504020202020204" pitchFamily="34" charset="0"/>
              </a:rPr>
              <a:t>East Lindsey</a:t>
            </a:r>
          </a:p>
          <a:p>
            <a:pPr algn="ctr">
              <a:spcAft>
                <a:spcPts val="550"/>
              </a:spcAft>
            </a:pPr>
            <a:r>
              <a:rPr lang="en-US" sz="1200" b="1" dirty="0">
                <a:latin typeface="Arial Nova" panose="020B0504020202020204" pitchFamily="34" charset="0"/>
              </a:rPr>
              <a:t>Lincoln</a:t>
            </a:r>
          </a:p>
          <a:p>
            <a:pPr algn="ctr">
              <a:spcAft>
                <a:spcPts val="550"/>
              </a:spcAft>
            </a:pPr>
            <a:r>
              <a:rPr lang="en-US" sz="1200" b="1" dirty="0">
                <a:latin typeface="Arial Nova" panose="020B0504020202020204" pitchFamily="34" charset="0"/>
              </a:rPr>
              <a:t>North Kesteven</a:t>
            </a:r>
          </a:p>
          <a:p>
            <a:pPr algn="ctr">
              <a:spcAft>
                <a:spcPts val="550"/>
              </a:spcAft>
            </a:pPr>
            <a:r>
              <a:rPr lang="en-US" sz="1200" b="1" dirty="0">
                <a:latin typeface="Arial Nova" panose="020B0504020202020204" pitchFamily="34" charset="0"/>
              </a:rPr>
              <a:t>South Holland</a:t>
            </a:r>
          </a:p>
          <a:p>
            <a:pPr algn="ctr">
              <a:spcAft>
                <a:spcPts val="550"/>
              </a:spcAft>
            </a:pPr>
            <a:r>
              <a:rPr lang="en-US" sz="1200" b="1" dirty="0">
                <a:latin typeface="Arial Nova" panose="020B0504020202020204" pitchFamily="34" charset="0"/>
              </a:rPr>
              <a:t>South Kesteven</a:t>
            </a:r>
          </a:p>
          <a:p>
            <a:pPr algn="ctr">
              <a:spcAft>
                <a:spcPts val="2400"/>
              </a:spcAft>
            </a:pPr>
            <a:r>
              <a:rPr lang="en-US" sz="1200" b="1" dirty="0">
                <a:latin typeface="Arial Nova" panose="020B0504020202020204" pitchFamily="34" charset="0"/>
              </a:rPr>
              <a:t>West Lindsey</a:t>
            </a:r>
          </a:p>
          <a:p>
            <a:pPr algn="ctr"/>
            <a:r>
              <a:rPr lang="en-US" sz="1200" b="1" dirty="0">
                <a:latin typeface="Arial Nova" panose="020B0504020202020204" pitchFamily="34" charset="0"/>
              </a:rPr>
              <a:t>Great Britain</a:t>
            </a:r>
          </a:p>
        </p:txBody>
      </p:sp>
      <p:sp>
        <p:nvSpPr>
          <p:cNvPr id="32" name="TextBox 31">
            <a:extLst>
              <a:ext uri="{FF2B5EF4-FFF2-40B4-BE49-F238E27FC236}">
                <a16:creationId xmlns:a16="http://schemas.microsoft.com/office/drawing/2014/main" id="{66A31129-EABA-10DE-D721-878CD653CBDA}"/>
              </a:ext>
            </a:extLst>
          </p:cNvPr>
          <p:cNvSpPr txBox="1"/>
          <p:nvPr/>
        </p:nvSpPr>
        <p:spPr>
          <a:xfrm>
            <a:off x="8088670" y="1537791"/>
            <a:ext cx="3836208" cy="4416337"/>
          </a:xfrm>
          <a:prstGeom prst="rect">
            <a:avLst/>
          </a:prstGeom>
          <a:noFill/>
        </p:spPr>
        <p:txBody>
          <a:bodyPr wrap="square" rtlCol="0">
            <a:spAutoFit/>
          </a:bodyPr>
          <a:lstStyle/>
          <a:p>
            <a:pPr>
              <a:lnSpc>
                <a:spcPct val="110000"/>
              </a:lnSpc>
              <a:spcAft>
                <a:spcPts val="300"/>
              </a:spcAft>
            </a:pPr>
            <a:r>
              <a:rPr lang="en-US" sz="1400" dirty="0">
                <a:latin typeface="Arial Nova" panose="020B0504020202020204" pitchFamily="34" charset="0"/>
              </a:rPr>
              <a:t>At a Greater Lincolnshire level, the proportion of Universal Credit claimants in work as a proportion of both total Universal Credit claimants (37%) and the resident population in employment (8%) is broadly in line with national averages for these two measures (36% and 7% respectively).</a:t>
            </a:r>
          </a:p>
          <a:p>
            <a:pPr>
              <a:lnSpc>
                <a:spcPct val="110000"/>
              </a:lnSpc>
              <a:spcAft>
                <a:spcPts val="300"/>
              </a:spcAft>
            </a:pPr>
            <a:r>
              <a:rPr lang="en-US" sz="1400" dirty="0">
                <a:latin typeface="Arial Nova" panose="020B0504020202020204" pitchFamily="34" charset="0"/>
              </a:rPr>
              <a:t>At a unitary and district authority level, Boston has the highest proportion of Universal Credit claimants in work as a proportion of total Universal Credit claimants (44%) and the resident population in employment (13%). </a:t>
            </a:r>
          </a:p>
          <a:p>
            <a:pPr>
              <a:lnSpc>
                <a:spcPct val="110000"/>
              </a:lnSpc>
              <a:spcAft>
                <a:spcPts val="300"/>
              </a:spcAft>
            </a:pPr>
            <a:r>
              <a:rPr lang="en-US" sz="1400" dirty="0">
                <a:latin typeface="Arial Nova" panose="020B0504020202020204" pitchFamily="34" charset="0"/>
              </a:rPr>
              <a:t>Conversely, whilst Rutland has a high level of Universal Credit claimants in work (43%), these only make up 5% of the resident population in employment, signifying that this may be a concentrated issue in a relatively affluent area.</a:t>
            </a:r>
          </a:p>
        </p:txBody>
      </p:sp>
      <p:pic>
        <p:nvPicPr>
          <p:cNvPr id="8" name="Picture 7">
            <a:extLst>
              <a:ext uri="{FF2B5EF4-FFF2-40B4-BE49-F238E27FC236}">
                <a16:creationId xmlns:a16="http://schemas.microsoft.com/office/drawing/2014/main" id="{07C61D69-48CA-90D8-6B90-691FE7A1DCC1}"/>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2392047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el workers walking in a factory">
            <a:extLst>
              <a:ext uri="{FF2B5EF4-FFF2-40B4-BE49-F238E27FC236}">
                <a16:creationId xmlns:a16="http://schemas.microsoft.com/office/drawing/2014/main" id="{01C3A5F3-6752-65D0-6D46-E5CF63E5352A}"/>
              </a:ext>
            </a:extLst>
          </p:cNvPr>
          <p:cNvPicPr>
            <a:picLocks noChangeAspect="1"/>
          </p:cNvPicPr>
          <p:nvPr/>
        </p:nvPicPr>
        <p:blipFill rotWithShape="1">
          <a:blip r:embed="rId2" cstate="email">
            <a:alphaModFix amt="1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9553" y="1529923"/>
            <a:ext cx="3838908" cy="5058843"/>
          </a:xfrm>
          <a:prstGeom prst="rect">
            <a:avLst/>
          </a:prstGeom>
        </p:spPr>
      </p:pic>
      <p:sp>
        <p:nvSpPr>
          <p:cNvPr id="11" name="Rectangle 10">
            <a:extLst>
              <a:ext uri="{FF2B5EF4-FFF2-40B4-BE49-F238E27FC236}">
                <a16:creationId xmlns:a16="http://schemas.microsoft.com/office/drawing/2014/main" id="{FB8F3DD5-F213-6AA4-2542-46447A3A23CE}"/>
              </a:ext>
            </a:extLst>
          </p:cNvPr>
          <p:cNvSpPr/>
          <p:nvPr/>
        </p:nvSpPr>
        <p:spPr>
          <a:xfrm>
            <a:off x="8093126"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5" y="520593"/>
            <a:ext cx="11655844"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25128"/>
            <a:ext cx="6254616" cy="518475"/>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INACTIVITY</a:t>
            </a:r>
          </a:p>
        </p:txBody>
      </p:sp>
      <p:sp>
        <p:nvSpPr>
          <p:cNvPr id="7" name="TextBox 6">
            <a:extLst>
              <a:ext uri="{FF2B5EF4-FFF2-40B4-BE49-F238E27FC236}">
                <a16:creationId xmlns:a16="http://schemas.microsoft.com/office/drawing/2014/main" id="{D080B04F-97A7-934A-95D1-780CF02C579E}"/>
              </a:ext>
            </a:extLst>
          </p:cNvPr>
          <p:cNvSpPr txBox="1"/>
          <p:nvPr/>
        </p:nvSpPr>
        <p:spPr>
          <a:xfrm>
            <a:off x="932090" y="1542697"/>
            <a:ext cx="6062840" cy="338554"/>
          </a:xfrm>
          <a:prstGeom prst="rect">
            <a:avLst/>
          </a:prstGeom>
          <a:noFill/>
        </p:spPr>
        <p:txBody>
          <a:bodyPr wrap="square" rtlCol="0">
            <a:spAutoFit/>
          </a:bodyPr>
          <a:lstStyle/>
          <a:p>
            <a:pPr algn="ctr"/>
            <a:r>
              <a:rPr lang="en-US" sz="1600" dirty="0">
                <a:latin typeface="Arial Nova" panose="020B0504020202020204" pitchFamily="34" charset="0"/>
              </a:rPr>
              <a:t>Rate of economic inactivity amongst those aged 16-64 over time</a:t>
            </a:r>
          </a:p>
        </p:txBody>
      </p:sp>
      <p:sp>
        <p:nvSpPr>
          <p:cNvPr id="8" name="TextBox 7">
            <a:extLst>
              <a:ext uri="{FF2B5EF4-FFF2-40B4-BE49-F238E27FC236}">
                <a16:creationId xmlns:a16="http://schemas.microsoft.com/office/drawing/2014/main" id="{5365A410-3639-D4C5-F79D-BDB0876B9501}"/>
              </a:ext>
            </a:extLst>
          </p:cNvPr>
          <p:cNvSpPr txBox="1"/>
          <p:nvPr/>
        </p:nvSpPr>
        <p:spPr>
          <a:xfrm>
            <a:off x="8100774" y="6154696"/>
            <a:ext cx="3838908" cy="461665"/>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Annual Population Survey,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0" name="TextBox 9">
            <a:extLst>
              <a:ext uri="{FF2B5EF4-FFF2-40B4-BE49-F238E27FC236}">
                <a16:creationId xmlns:a16="http://schemas.microsoft.com/office/drawing/2014/main" id="{7B9E49B9-A640-F6EF-671B-B0FFCC7A4AD7}"/>
              </a:ext>
            </a:extLst>
          </p:cNvPr>
          <p:cNvSpPr txBox="1"/>
          <p:nvPr/>
        </p:nvSpPr>
        <p:spPr>
          <a:xfrm>
            <a:off x="8100774" y="1531350"/>
            <a:ext cx="3813762" cy="4722768"/>
          </a:xfrm>
          <a:prstGeom prst="rect">
            <a:avLst/>
          </a:prstGeom>
          <a:noFill/>
        </p:spPr>
        <p:txBody>
          <a:bodyPr wrap="square" rtlCol="0">
            <a:spAutoFit/>
          </a:bodyPr>
          <a:lstStyle/>
          <a:p>
            <a:pPr>
              <a:lnSpc>
                <a:spcPct val="114000"/>
              </a:lnSpc>
              <a:spcAft>
                <a:spcPts val="300"/>
              </a:spcAft>
            </a:pPr>
            <a:r>
              <a:rPr lang="en-US" sz="1400" dirty="0">
                <a:latin typeface="Arial Nova" panose="020B0504020202020204" pitchFamily="34" charset="0"/>
              </a:rPr>
              <a:t>The economic inactivity rate is the proportion of people aged between 16 and 64 years who are not in the labour force (i.e., they have not been seeking work within the last four weeks and/or are unable to start work in the next two weeks). </a:t>
            </a:r>
          </a:p>
          <a:p>
            <a:pPr>
              <a:lnSpc>
                <a:spcPct val="114000"/>
              </a:lnSpc>
              <a:spcAft>
                <a:spcPts val="300"/>
              </a:spcAft>
            </a:pPr>
            <a:r>
              <a:rPr lang="en-US" sz="1400" dirty="0">
                <a:latin typeface="Arial Nova" panose="020B0504020202020204" pitchFamily="34" charset="0"/>
              </a:rPr>
              <a:t>Rates of economic inactivity have increased both locally and nationally during the pandemic, driven by early retirements and people moving into full-time education.</a:t>
            </a:r>
          </a:p>
          <a:p>
            <a:pPr>
              <a:lnSpc>
                <a:spcPct val="114000"/>
              </a:lnSpc>
              <a:spcAft>
                <a:spcPts val="300"/>
              </a:spcAft>
            </a:pPr>
            <a:r>
              <a:rPr lang="en-US" sz="1400" dirty="0">
                <a:latin typeface="Arial Nova" panose="020B0504020202020204" pitchFamily="34" charset="0"/>
              </a:rPr>
              <a:t>Greater Lincolnshire’s rate of economic inactivity rose above the national rate through the pandemic, although latest data shows that the gap between the two has closed to some extent.</a:t>
            </a:r>
          </a:p>
          <a:p>
            <a:pPr>
              <a:lnSpc>
                <a:spcPct val="114000"/>
              </a:lnSpc>
              <a:spcAft>
                <a:spcPts val="300"/>
              </a:spcAft>
            </a:pPr>
            <a:r>
              <a:rPr lang="en-US" sz="1400" dirty="0">
                <a:latin typeface="Arial Nova" panose="020B0504020202020204" pitchFamily="34" charset="0"/>
              </a:rPr>
              <a:t>The latest data informs that there are currently 152,500 Greater Lincolnshire who are economically inactive.</a:t>
            </a:r>
          </a:p>
        </p:txBody>
      </p:sp>
      <p:sp>
        <p:nvSpPr>
          <p:cNvPr id="12" name="TextBox 11">
            <a:extLst>
              <a:ext uri="{FF2B5EF4-FFF2-40B4-BE49-F238E27FC236}">
                <a16:creationId xmlns:a16="http://schemas.microsoft.com/office/drawing/2014/main" id="{EA449C1A-B592-A450-B01E-2EEE17F4F2FD}"/>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3" name="Picture 2">
            <a:extLst>
              <a:ext uri="{FF2B5EF4-FFF2-40B4-BE49-F238E27FC236}">
                <a16:creationId xmlns:a16="http://schemas.microsoft.com/office/drawing/2014/main" id="{C867FB12-C7C6-F475-FEAA-9E6F60A70B3C}"/>
              </a:ext>
            </a:extLst>
          </p:cNvPr>
          <p:cNvPicPr>
            <a:picLocks noChangeAspect="1"/>
          </p:cNvPicPr>
          <p:nvPr/>
        </p:nvPicPr>
        <p:blipFill>
          <a:blip r:embed="rId4">
            <a:biLevel thresh="25000"/>
          </a:blip>
          <a:stretch>
            <a:fillRect/>
          </a:stretch>
        </p:blipFill>
        <p:spPr>
          <a:xfrm>
            <a:off x="11095457" y="574011"/>
            <a:ext cx="626085" cy="843661"/>
          </a:xfrm>
          <a:prstGeom prst="rect">
            <a:avLst/>
          </a:prstGeom>
        </p:spPr>
      </p:pic>
      <p:pic>
        <p:nvPicPr>
          <p:cNvPr id="5" name="Picture 4">
            <a:extLst>
              <a:ext uri="{FF2B5EF4-FFF2-40B4-BE49-F238E27FC236}">
                <a16:creationId xmlns:a16="http://schemas.microsoft.com/office/drawing/2014/main" id="{507AEE74-0646-E918-75F8-C7EAA958EB71}"/>
              </a:ext>
            </a:extLst>
          </p:cNvPr>
          <p:cNvPicPr>
            <a:picLocks noChangeAspect="1"/>
          </p:cNvPicPr>
          <p:nvPr/>
        </p:nvPicPr>
        <p:blipFill>
          <a:blip r:embed="rId5"/>
          <a:stretch>
            <a:fillRect/>
          </a:stretch>
        </p:blipFill>
        <p:spPr>
          <a:xfrm>
            <a:off x="224067" y="1982724"/>
            <a:ext cx="7772400" cy="4629733"/>
          </a:xfrm>
          <a:prstGeom prst="rect">
            <a:avLst/>
          </a:prstGeom>
        </p:spPr>
      </p:pic>
    </p:spTree>
    <p:extLst>
      <p:ext uri="{BB962C8B-B14F-4D97-AF65-F5344CB8AC3E}">
        <p14:creationId xmlns:p14="http://schemas.microsoft.com/office/powerpoint/2010/main" val="171111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el workers walking in a factory">
            <a:extLst>
              <a:ext uri="{FF2B5EF4-FFF2-40B4-BE49-F238E27FC236}">
                <a16:creationId xmlns:a16="http://schemas.microsoft.com/office/drawing/2014/main" id="{36B73C95-FE8A-FCFE-F56B-76CB2F190ABA}"/>
              </a:ext>
            </a:extLst>
          </p:cNvPr>
          <p:cNvPicPr>
            <a:picLocks noChangeAspect="1"/>
          </p:cNvPicPr>
          <p:nvPr/>
        </p:nvPicPr>
        <p:blipFill rotWithShape="1">
          <a:blip r:embed="rId2" cstate="email">
            <a:alphaModFix amt="1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9553" y="1529923"/>
            <a:ext cx="3838908" cy="5058843"/>
          </a:xfrm>
          <a:prstGeom prst="rect">
            <a:avLst/>
          </a:prstGeom>
        </p:spPr>
      </p:pic>
      <p:sp>
        <p:nvSpPr>
          <p:cNvPr id="4" name="Rectangle 3">
            <a:extLst>
              <a:ext uri="{FF2B5EF4-FFF2-40B4-BE49-F238E27FC236}">
                <a16:creationId xmlns:a16="http://schemas.microsoft.com/office/drawing/2014/main" id="{C570B767-5965-02BD-9390-71702F703FE2}"/>
              </a:ext>
            </a:extLst>
          </p:cNvPr>
          <p:cNvSpPr/>
          <p:nvPr/>
        </p:nvSpPr>
        <p:spPr>
          <a:xfrm>
            <a:off x="8093126"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5" y="520593"/>
            <a:ext cx="11655844"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25128"/>
            <a:ext cx="6254616" cy="518475"/>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CLAIMANT COUNT</a:t>
            </a:r>
          </a:p>
        </p:txBody>
      </p:sp>
      <p:sp>
        <p:nvSpPr>
          <p:cNvPr id="7" name="TextBox 6">
            <a:extLst>
              <a:ext uri="{FF2B5EF4-FFF2-40B4-BE49-F238E27FC236}">
                <a16:creationId xmlns:a16="http://schemas.microsoft.com/office/drawing/2014/main" id="{D080B04F-97A7-934A-95D1-780CF02C579E}"/>
              </a:ext>
            </a:extLst>
          </p:cNvPr>
          <p:cNvSpPr txBox="1"/>
          <p:nvPr/>
        </p:nvSpPr>
        <p:spPr>
          <a:xfrm>
            <a:off x="678568" y="1556152"/>
            <a:ext cx="6853337" cy="338554"/>
          </a:xfrm>
          <a:prstGeom prst="rect">
            <a:avLst/>
          </a:prstGeom>
          <a:noFill/>
        </p:spPr>
        <p:txBody>
          <a:bodyPr wrap="square" rtlCol="0">
            <a:spAutoFit/>
          </a:bodyPr>
          <a:lstStyle/>
          <a:p>
            <a:pPr algn="ctr"/>
            <a:r>
              <a:rPr lang="en-US" sz="1600" dirty="0">
                <a:latin typeface="Arial Nova" panose="020B0504020202020204" pitchFamily="34" charset="0"/>
              </a:rPr>
              <a:t>Claimant count (all ages) as a proportion of the 16-64 resident population </a:t>
            </a:r>
          </a:p>
        </p:txBody>
      </p:sp>
      <p:sp>
        <p:nvSpPr>
          <p:cNvPr id="8" name="TextBox 7">
            <a:extLst>
              <a:ext uri="{FF2B5EF4-FFF2-40B4-BE49-F238E27FC236}">
                <a16:creationId xmlns:a16="http://schemas.microsoft.com/office/drawing/2014/main" id="{5365A410-3639-D4C5-F79D-BDB0876B9501}"/>
              </a:ext>
            </a:extLst>
          </p:cNvPr>
          <p:cNvSpPr txBox="1"/>
          <p:nvPr/>
        </p:nvSpPr>
        <p:spPr>
          <a:xfrm>
            <a:off x="8073000" y="6322129"/>
            <a:ext cx="3836205"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Claimant Count,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0" name="TextBox 9">
            <a:extLst>
              <a:ext uri="{FF2B5EF4-FFF2-40B4-BE49-F238E27FC236}">
                <a16:creationId xmlns:a16="http://schemas.microsoft.com/office/drawing/2014/main" id="{7B9E49B9-A640-F6EF-671B-B0FFCC7A4AD7}"/>
              </a:ext>
            </a:extLst>
          </p:cNvPr>
          <p:cNvSpPr txBox="1"/>
          <p:nvPr/>
        </p:nvSpPr>
        <p:spPr>
          <a:xfrm>
            <a:off x="8102659" y="1706098"/>
            <a:ext cx="3836204" cy="4477188"/>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The claimant count is an experimental series that counts the number of people claiming Jobseeker's Allowance plus those who claim Universal Credit and are required to seek and be available for work. </a:t>
            </a:r>
          </a:p>
          <a:p>
            <a:pPr>
              <a:lnSpc>
                <a:spcPct val="114000"/>
              </a:lnSpc>
              <a:spcAft>
                <a:spcPts val="600"/>
              </a:spcAft>
            </a:pPr>
            <a:r>
              <a:rPr lang="en-US" sz="1400" dirty="0">
                <a:latin typeface="Arial Nova" panose="020B0504020202020204" pitchFamily="34" charset="0"/>
              </a:rPr>
              <a:t>The claimant count shows a clear Covid pandemic impact though rates were kept down to a certain extent by the government’s furlough scheme. </a:t>
            </a:r>
          </a:p>
          <a:p>
            <a:pPr>
              <a:lnSpc>
                <a:spcPct val="114000"/>
              </a:lnSpc>
              <a:spcAft>
                <a:spcPts val="600"/>
              </a:spcAft>
            </a:pPr>
            <a:r>
              <a:rPr lang="en-US" sz="1400" dirty="0">
                <a:latin typeface="Arial Nova" panose="020B0504020202020204" pitchFamily="34" charset="0"/>
              </a:rPr>
              <a:t>Historically, North and North East Lincolnshire  experienced claimant count rates above the national level, but post-pandemic North Lincolnshire’s rate has now dropped below. </a:t>
            </a:r>
          </a:p>
          <a:p>
            <a:pPr>
              <a:lnSpc>
                <a:spcPct val="114000"/>
              </a:lnSpc>
              <a:spcAft>
                <a:spcPts val="600"/>
              </a:spcAft>
            </a:pPr>
            <a:r>
              <a:rPr lang="en-US" sz="1400" dirty="0">
                <a:latin typeface="Arial Nova" panose="020B0504020202020204" pitchFamily="34" charset="0"/>
              </a:rPr>
              <a:t>As of March 2023, there were 15,080 people aged 16+ claiming out-of-work benefits in Greater Lincolnshire, with some local areas showing recent increases in numbers. </a:t>
            </a:r>
          </a:p>
        </p:txBody>
      </p:sp>
      <p:sp>
        <p:nvSpPr>
          <p:cNvPr id="11" name="TextBox 10">
            <a:extLst>
              <a:ext uri="{FF2B5EF4-FFF2-40B4-BE49-F238E27FC236}">
                <a16:creationId xmlns:a16="http://schemas.microsoft.com/office/drawing/2014/main" id="{246385C1-C4AE-E6B6-C612-F3B52E5BD072}"/>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3" name="Picture 2">
            <a:extLst>
              <a:ext uri="{FF2B5EF4-FFF2-40B4-BE49-F238E27FC236}">
                <a16:creationId xmlns:a16="http://schemas.microsoft.com/office/drawing/2014/main" id="{0B4C8590-DC0A-1963-4380-6BC66A3FAE28}"/>
              </a:ext>
            </a:extLst>
          </p:cNvPr>
          <p:cNvPicPr>
            <a:picLocks noChangeAspect="1"/>
          </p:cNvPicPr>
          <p:nvPr/>
        </p:nvPicPr>
        <p:blipFill>
          <a:blip r:embed="rId4">
            <a:biLevel thresh="25000"/>
          </a:blip>
          <a:stretch>
            <a:fillRect/>
          </a:stretch>
        </p:blipFill>
        <p:spPr>
          <a:xfrm>
            <a:off x="11095457" y="574011"/>
            <a:ext cx="626085" cy="843661"/>
          </a:xfrm>
          <a:prstGeom prst="rect">
            <a:avLst/>
          </a:prstGeom>
        </p:spPr>
      </p:pic>
      <p:pic>
        <p:nvPicPr>
          <p:cNvPr id="6" name="Picture 5">
            <a:extLst>
              <a:ext uri="{FF2B5EF4-FFF2-40B4-BE49-F238E27FC236}">
                <a16:creationId xmlns:a16="http://schemas.microsoft.com/office/drawing/2014/main" id="{51C9EA03-0DF8-6B86-B00C-072C50137BC7}"/>
              </a:ext>
            </a:extLst>
          </p:cNvPr>
          <p:cNvPicPr>
            <a:picLocks noChangeAspect="1"/>
          </p:cNvPicPr>
          <p:nvPr/>
        </p:nvPicPr>
        <p:blipFill>
          <a:blip r:embed="rId5"/>
          <a:stretch>
            <a:fillRect/>
          </a:stretch>
        </p:blipFill>
        <p:spPr>
          <a:xfrm>
            <a:off x="280475" y="1894706"/>
            <a:ext cx="7772400" cy="4622721"/>
          </a:xfrm>
          <a:prstGeom prst="rect">
            <a:avLst/>
          </a:prstGeom>
        </p:spPr>
      </p:pic>
    </p:spTree>
    <p:extLst>
      <p:ext uri="{BB962C8B-B14F-4D97-AF65-F5344CB8AC3E}">
        <p14:creationId xmlns:p14="http://schemas.microsoft.com/office/powerpoint/2010/main" val="350455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0519F17C-5D87-E04B-9495-3C7C35CA7C6C}"/>
              </a:ext>
            </a:extLst>
          </p:cNvPr>
          <p:cNvSpPr txBox="1"/>
          <p:nvPr/>
        </p:nvSpPr>
        <p:spPr>
          <a:xfrm>
            <a:off x="278691" y="958467"/>
            <a:ext cx="11321413" cy="518475"/>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INTRODUCTION</a:t>
            </a:r>
          </a:p>
        </p:txBody>
      </p:sp>
      <p:sp>
        <p:nvSpPr>
          <p:cNvPr id="2" name="TextBox 1">
            <a:extLst>
              <a:ext uri="{FF2B5EF4-FFF2-40B4-BE49-F238E27FC236}">
                <a16:creationId xmlns:a16="http://schemas.microsoft.com/office/drawing/2014/main" id="{452984D9-E041-4FA9-B011-4D47EED52240}"/>
              </a:ext>
            </a:extLst>
          </p:cNvPr>
          <p:cNvSpPr txBox="1"/>
          <p:nvPr/>
        </p:nvSpPr>
        <p:spPr>
          <a:xfrm>
            <a:off x="267121" y="1674236"/>
            <a:ext cx="7790206" cy="4770217"/>
          </a:xfrm>
          <a:prstGeom prst="rect">
            <a:avLst/>
          </a:prstGeom>
          <a:noFill/>
        </p:spPr>
        <p:txBody>
          <a:bodyPr wrap="square" rtlCol="0">
            <a:spAutoFit/>
          </a:bodyPr>
          <a:lstStyle/>
          <a:p>
            <a:pPr lvl="0"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This report supports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local skills leadership, planning, and investment in Greater Lincolnshire</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 - primarily by focusing on the characteristics and needs of our local adult ‘learning communities’ (primarily 19+). It seeks to complement Greater Lincolnshire Skills Advisory Panel (SAP) analysis, the 2022 Local Skills Report, and the 2023 Greater Lincolnshire Local Skills Improvement Plan (LSIP), which focuses on local employer and business skills needs.</a:t>
            </a:r>
          </a:p>
          <a:p>
            <a:pPr lvl="0"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The document includes four sections which can also be treated as ‘stand-alone’.  </a:t>
            </a:r>
          </a:p>
          <a:p>
            <a:pPr lvl="0"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Section 1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provides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analysis and insights into ‘learning communities’ at a Greater Lincolnshire level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and for our other single or upper-tier local authorities.</a:t>
            </a:r>
          </a:p>
          <a:p>
            <a:pPr defTabSz="457200">
              <a:lnSpc>
                <a:spcPct val="114000"/>
              </a:lnSpc>
              <a:spcAft>
                <a:spcPts val="1200"/>
              </a:spcAft>
              <a:defRPr/>
            </a:pP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 Section 2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provides a detailed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‘learning community’ analysis for the other local authority areas across Greater Lincolnshire. </a:t>
            </a:r>
          </a:p>
          <a:p>
            <a:pPr defTabSz="457200">
              <a:lnSpc>
                <a:spcPct val="114000"/>
              </a:lnSpc>
              <a:spcAft>
                <a:spcPts val="12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 Section 3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shares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insights from ‘skills conversations’ with local learning providers t</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o understand and articulate provider perspectives of the current (post-EU) skills funding landscape and any implications upon the provision available for local residents and employers.</a:t>
            </a:r>
          </a:p>
          <a:p>
            <a:pPr defTabSz="457200">
              <a:lnSpc>
                <a:spcPct val="114000"/>
              </a:lnSpc>
              <a:spcAft>
                <a:spcPts val="1200"/>
              </a:spcAft>
              <a:defRPr/>
            </a:pP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 Section 4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sets out an approach to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Local Skills Leadership, Planning, and Investment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in the context of the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Greater Lincolnshire Skills Ecosystem,</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 a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Local Skills Framework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and the </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Local Skills Action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needed</a:t>
            </a:r>
            <a:r>
              <a:rPr lang="en-US" altLang="en-US" sz="1400" b="1" dirty="0">
                <a:latin typeface="Arial Nova" panose="020B0504020202020204" pitchFamily="34" charset="0"/>
                <a:ea typeface="Segoe UI Historic" panose="020B0502040204020203" pitchFamily="34" charset="0"/>
                <a:cs typeface="Segoe UI Historic" panose="020B0502040204020203" pitchFamily="34" charset="0"/>
              </a:rPr>
              <a:t> </a:t>
            </a: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to improve employment and skills outcomes in Greater Lincolnshire.</a:t>
            </a:r>
          </a:p>
        </p:txBody>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C786BC7B-0661-B0EF-3692-1D147DE677A3}"/>
              </a:ext>
            </a:extLst>
          </p:cNvPr>
          <p:cNvSpPr/>
          <p:nvPr/>
        </p:nvSpPr>
        <p:spPr>
          <a:xfrm>
            <a:off x="8094416" y="1531992"/>
            <a:ext cx="3830462" cy="5054706"/>
          </a:xfrm>
          <a:prstGeom prst="rect">
            <a:avLst/>
          </a:prstGeom>
          <a:solidFill>
            <a:srgbClr val="0C8036">
              <a:alpha val="74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BF144643-A9DE-59CC-84D4-CB9AA435D0C9}"/>
              </a:ext>
            </a:extLst>
          </p:cNvPr>
          <p:cNvSpPr txBox="1"/>
          <p:nvPr/>
        </p:nvSpPr>
        <p:spPr>
          <a:xfrm>
            <a:off x="8327880" y="3102985"/>
            <a:ext cx="3369275" cy="1644489"/>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lang="en-US" i="1"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This document is made up of four sections, each of which can be treated as ‘stand-alone’ reports and disseminated as such if required.</a:t>
            </a:r>
            <a:endParaRPr kumimoji="0" lang="en-US" b="0" i="0" u="none" strike="noStrike" kern="1200" cap="none" spc="0" normalizeH="0" baseline="0" noProof="0" dirty="0">
              <a:ln>
                <a:noFill/>
              </a:ln>
              <a:solidFill>
                <a:schemeClr val="bg1"/>
              </a:solidFill>
              <a:effectLst/>
              <a:uLnTx/>
              <a:uFillTx/>
              <a:latin typeface="Arial Nova" panose="020B0504020202020204"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328211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el workers walking in a factory">
            <a:extLst>
              <a:ext uri="{FF2B5EF4-FFF2-40B4-BE49-F238E27FC236}">
                <a16:creationId xmlns:a16="http://schemas.microsoft.com/office/drawing/2014/main" id="{36B73C95-FE8A-FCFE-F56B-76CB2F190ABA}"/>
              </a:ext>
            </a:extLst>
          </p:cNvPr>
          <p:cNvPicPr>
            <a:picLocks noChangeAspect="1"/>
          </p:cNvPicPr>
          <p:nvPr/>
        </p:nvPicPr>
        <p:blipFill rotWithShape="1">
          <a:blip r:embed="rId2" cstate="email">
            <a:alphaModFix amt="1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89553" y="1529923"/>
            <a:ext cx="3838908" cy="5058843"/>
          </a:xfrm>
          <a:prstGeom prst="rect">
            <a:avLst/>
          </a:prstGeom>
        </p:spPr>
      </p:pic>
      <p:sp>
        <p:nvSpPr>
          <p:cNvPr id="4" name="Rectangle 3">
            <a:extLst>
              <a:ext uri="{FF2B5EF4-FFF2-40B4-BE49-F238E27FC236}">
                <a16:creationId xmlns:a16="http://schemas.microsoft.com/office/drawing/2014/main" id="{C570B767-5965-02BD-9390-71702F703FE2}"/>
              </a:ext>
            </a:extLst>
          </p:cNvPr>
          <p:cNvSpPr/>
          <p:nvPr/>
        </p:nvSpPr>
        <p:spPr>
          <a:xfrm>
            <a:off x="8093126"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3FB534F-5E74-494E-B8C3-9694DE17BFA7}"/>
              </a:ext>
            </a:extLst>
          </p:cNvPr>
          <p:cNvSpPr/>
          <p:nvPr/>
        </p:nvSpPr>
        <p:spPr>
          <a:xfrm>
            <a:off x="269035" y="520593"/>
            <a:ext cx="11655844"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BD2C6BC3-6B56-E238-6CFA-C21EA85BCB76}"/>
              </a:ext>
            </a:extLst>
          </p:cNvPr>
          <p:cNvSpPr txBox="1"/>
          <p:nvPr/>
        </p:nvSpPr>
        <p:spPr>
          <a:xfrm>
            <a:off x="4930019" y="725128"/>
            <a:ext cx="6254616" cy="518475"/>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YOUTH UNEMPLOYMENT</a:t>
            </a:r>
          </a:p>
        </p:txBody>
      </p:sp>
      <p:sp>
        <p:nvSpPr>
          <p:cNvPr id="7" name="TextBox 6">
            <a:extLst>
              <a:ext uri="{FF2B5EF4-FFF2-40B4-BE49-F238E27FC236}">
                <a16:creationId xmlns:a16="http://schemas.microsoft.com/office/drawing/2014/main" id="{D080B04F-97A7-934A-95D1-780CF02C579E}"/>
              </a:ext>
            </a:extLst>
          </p:cNvPr>
          <p:cNvSpPr txBox="1"/>
          <p:nvPr/>
        </p:nvSpPr>
        <p:spPr>
          <a:xfrm>
            <a:off x="924707" y="1487639"/>
            <a:ext cx="6062840" cy="584775"/>
          </a:xfrm>
          <a:prstGeom prst="rect">
            <a:avLst/>
          </a:prstGeom>
          <a:noFill/>
        </p:spPr>
        <p:txBody>
          <a:bodyPr wrap="square" rtlCol="0">
            <a:spAutoFit/>
          </a:bodyPr>
          <a:lstStyle/>
          <a:p>
            <a:pPr algn="ctr"/>
            <a:r>
              <a:rPr lang="en-US" sz="1600" dirty="0">
                <a:latin typeface="Arial Nova" panose="020B0504020202020204" pitchFamily="34" charset="0"/>
              </a:rPr>
              <a:t>Youth (aged 18-24) unemployment as a proportion of the 18-24 resident population </a:t>
            </a:r>
          </a:p>
        </p:txBody>
      </p:sp>
      <p:sp>
        <p:nvSpPr>
          <p:cNvPr id="8" name="TextBox 7">
            <a:extLst>
              <a:ext uri="{FF2B5EF4-FFF2-40B4-BE49-F238E27FC236}">
                <a16:creationId xmlns:a16="http://schemas.microsoft.com/office/drawing/2014/main" id="{5365A410-3639-D4C5-F79D-BDB0876B9501}"/>
              </a:ext>
            </a:extLst>
          </p:cNvPr>
          <p:cNvSpPr txBox="1"/>
          <p:nvPr/>
        </p:nvSpPr>
        <p:spPr>
          <a:xfrm>
            <a:off x="8073000" y="6322129"/>
            <a:ext cx="3836205"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Claimant Count,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0" name="TextBox 9">
            <a:extLst>
              <a:ext uri="{FF2B5EF4-FFF2-40B4-BE49-F238E27FC236}">
                <a16:creationId xmlns:a16="http://schemas.microsoft.com/office/drawing/2014/main" id="{7B9E49B9-A640-F6EF-671B-B0FFCC7A4AD7}"/>
              </a:ext>
            </a:extLst>
          </p:cNvPr>
          <p:cNvSpPr txBox="1"/>
          <p:nvPr/>
        </p:nvSpPr>
        <p:spPr>
          <a:xfrm>
            <a:off x="8102659" y="1965745"/>
            <a:ext cx="3836204" cy="3867277"/>
          </a:xfrm>
          <a:prstGeom prst="rect">
            <a:avLst/>
          </a:prstGeom>
          <a:noFill/>
        </p:spPr>
        <p:txBody>
          <a:bodyPr wrap="square" rtlCol="0">
            <a:spAutoFit/>
          </a:bodyPr>
          <a:lstStyle/>
          <a:p>
            <a:pPr>
              <a:lnSpc>
                <a:spcPct val="114000"/>
              </a:lnSpc>
              <a:spcAft>
                <a:spcPts val="600"/>
              </a:spcAft>
            </a:pPr>
            <a:r>
              <a:rPr lang="en-US" sz="1400" dirty="0">
                <a:latin typeface="Arial Nova" panose="020B0504020202020204" pitchFamily="34" charset="0"/>
              </a:rPr>
              <a:t>Levels of youth (18-24) unemployment across Greater Lincolnshire and nationally show a recovery following the 2008/09 financial crash and ensuing recession, with a period of stability between 2014 and 2018. </a:t>
            </a:r>
          </a:p>
          <a:p>
            <a:pPr>
              <a:lnSpc>
                <a:spcPct val="114000"/>
              </a:lnSpc>
              <a:spcAft>
                <a:spcPts val="600"/>
              </a:spcAft>
            </a:pPr>
            <a:r>
              <a:rPr lang="en-US" sz="1400" dirty="0">
                <a:latin typeface="Arial Nova" panose="020B0504020202020204" pitchFamily="34" charset="0"/>
              </a:rPr>
              <a:t>The Covid pandemic heavily impacted youth unemployment, although it had already been rising from around 2018 onwards. There has been a post-pandemic recovery, but rates of youth unemployment are now on the rise again, with some areas locally experiencing levels significantly above the national picture.</a:t>
            </a:r>
            <a:r>
              <a:rPr lang="en-US" sz="1600" b="1" dirty="0">
                <a:solidFill>
                  <a:srgbClr val="FF0000"/>
                </a:solidFill>
                <a:latin typeface="Arial Nova" panose="020B0504020202020204" pitchFamily="34" charset="0"/>
              </a:rPr>
              <a:t> </a:t>
            </a:r>
            <a:r>
              <a:rPr lang="en-US" sz="1400" dirty="0">
                <a:latin typeface="Arial Nova" panose="020B0504020202020204" pitchFamily="34" charset="0"/>
              </a:rPr>
              <a:t>As of March 2023, there were 4,415 people aged 18-24 claiming out-of-work benefits in Greater Lincolnshire. </a:t>
            </a:r>
          </a:p>
        </p:txBody>
      </p:sp>
      <p:sp>
        <p:nvSpPr>
          <p:cNvPr id="11" name="TextBox 10">
            <a:extLst>
              <a:ext uri="{FF2B5EF4-FFF2-40B4-BE49-F238E27FC236}">
                <a16:creationId xmlns:a16="http://schemas.microsoft.com/office/drawing/2014/main" id="{246385C1-C4AE-E6B6-C612-F3B52E5BD072}"/>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13" name="Picture 12">
            <a:extLst>
              <a:ext uri="{FF2B5EF4-FFF2-40B4-BE49-F238E27FC236}">
                <a16:creationId xmlns:a16="http://schemas.microsoft.com/office/drawing/2014/main" id="{52A1AF14-3824-5656-8BD5-D15AEC236463}"/>
              </a:ext>
            </a:extLst>
          </p:cNvPr>
          <p:cNvPicPr>
            <a:picLocks noChangeAspect="1"/>
          </p:cNvPicPr>
          <p:nvPr/>
        </p:nvPicPr>
        <p:blipFill>
          <a:blip r:embed="rId4"/>
          <a:stretch>
            <a:fillRect/>
          </a:stretch>
        </p:blipFill>
        <p:spPr>
          <a:xfrm>
            <a:off x="340660" y="1966859"/>
            <a:ext cx="7772400" cy="4622721"/>
          </a:xfrm>
          <a:prstGeom prst="rect">
            <a:avLst/>
          </a:prstGeom>
        </p:spPr>
      </p:pic>
      <p:pic>
        <p:nvPicPr>
          <p:cNvPr id="3" name="Picture 2">
            <a:extLst>
              <a:ext uri="{FF2B5EF4-FFF2-40B4-BE49-F238E27FC236}">
                <a16:creationId xmlns:a16="http://schemas.microsoft.com/office/drawing/2014/main" id="{0B4C8590-DC0A-1963-4380-6BC66A3FAE28}"/>
              </a:ext>
            </a:extLst>
          </p:cNvPr>
          <p:cNvPicPr>
            <a:picLocks noChangeAspect="1"/>
          </p:cNvPicPr>
          <p:nvPr/>
        </p:nvPicPr>
        <p:blipFill>
          <a:blip r:embed="rId5">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383541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B73EDE-711F-8966-1E07-991753229D0E}"/>
              </a:ext>
            </a:extLst>
          </p:cNvPr>
          <p:cNvPicPr>
            <a:picLocks noChangeAspect="1"/>
          </p:cNvPicPr>
          <p:nvPr/>
        </p:nvPicPr>
        <p:blipFill>
          <a:blip r:embed="rId3"/>
          <a:stretch>
            <a:fillRect/>
          </a:stretch>
        </p:blipFill>
        <p:spPr>
          <a:xfrm>
            <a:off x="685800" y="1798798"/>
            <a:ext cx="4991100" cy="4787900"/>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D8397E"/>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6306086A-74C3-C2E5-41A1-17E656A64E08}"/>
              </a:ext>
            </a:extLst>
          </p:cNvPr>
          <p:cNvSpPr txBox="1"/>
          <p:nvPr/>
        </p:nvSpPr>
        <p:spPr>
          <a:xfrm>
            <a:off x="296722" y="518217"/>
            <a:ext cx="3525162"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ECONOMIC PARTICIPATION</a:t>
            </a:r>
          </a:p>
        </p:txBody>
      </p:sp>
      <p:pic>
        <p:nvPicPr>
          <p:cNvPr id="4" name="Picture 3" descr="Steel workers walking in a factory">
            <a:extLst>
              <a:ext uri="{FF2B5EF4-FFF2-40B4-BE49-F238E27FC236}">
                <a16:creationId xmlns:a16="http://schemas.microsoft.com/office/drawing/2014/main" id="{340E0AEF-6706-BA77-1DA1-D0BB00C28E21}"/>
              </a:ext>
            </a:extLst>
          </p:cNvPr>
          <p:cNvPicPr>
            <a:picLocks noChangeAspect="1"/>
          </p:cNvPicPr>
          <p:nvPr/>
        </p:nvPicPr>
        <p:blipFill rotWithShape="1">
          <a:blip r:embed="rId4" cstate="email">
            <a:alphaModFix amt="1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8089553" y="1529923"/>
            <a:ext cx="3838908" cy="5058843"/>
          </a:xfrm>
          <a:prstGeom prst="rect">
            <a:avLst/>
          </a:prstGeom>
        </p:spPr>
      </p:pic>
      <p:sp>
        <p:nvSpPr>
          <p:cNvPr id="5" name="Rectangle 4">
            <a:extLst>
              <a:ext uri="{FF2B5EF4-FFF2-40B4-BE49-F238E27FC236}">
                <a16:creationId xmlns:a16="http://schemas.microsoft.com/office/drawing/2014/main" id="{4B7DC907-5762-0CB8-4D16-F184D462C3C6}"/>
              </a:ext>
            </a:extLst>
          </p:cNvPr>
          <p:cNvSpPr/>
          <p:nvPr/>
        </p:nvSpPr>
        <p:spPr>
          <a:xfrm>
            <a:off x="8083553" y="1531992"/>
            <a:ext cx="3836204" cy="5054706"/>
          </a:xfrm>
          <a:prstGeom prst="rect">
            <a:avLst/>
          </a:prstGeom>
          <a:solidFill>
            <a:srgbClr val="D8397C">
              <a:alpha val="19909"/>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0526890B-0CBC-90DC-DDD1-D0FD5BDF54F7}"/>
              </a:ext>
            </a:extLst>
          </p:cNvPr>
          <p:cNvSpPr txBox="1"/>
          <p:nvPr/>
        </p:nvSpPr>
        <p:spPr>
          <a:xfrm>
            <a:off x="4710060" y="737782"/>
            <a:ext cx="6694534" cy="523220"/>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HEALTH</a:t>
            </a:r>
          </a:p>
        </p:txBody>
      </p:sp>
      <p:sp>
        <p:nvSpPr>
          <p:cNvPr id="8" name="TextBox 7">
            <a:extLst>
              <a:ext uri="{FF2B5EF4-FFF2-40B4-BE49-F238E27FC236}">
                <a16:creationId xmlns:a16="http://schemas.microsoft.com/office/drawing/2014/main" id="{118C0495-9FEA-AA82-4A22-C5532CB2DA92}"/>
              </a:ext>
            </a:extLst>
          </p:cNvPr>
          <p:cNvSpPr txBox="1"/>
          <p:nvPr/>
        </p:nvSpPr>
        <p:spPr>
          <a:xfrm>
            <a:off x="1535578" y="1688828"/>
            <a:ext cx="4832959" cy="338554"/>
          </a:xfrm>
          <a:prstGeom prst="rect">
            <a:avLst/>
          </a:prstGeom>
          <a:noFill/>
        </p:spPr>
        <p:txBody>
          <a:bodyPr wrap="square" rtlCol="0">
            <a:spAutoFit/>
          </a:bodyPr>
          <a:lstStyle/>
          <a:p>
            <a:pPr algn="ctr"/>
            <a:r>
              <a:rPr lang="en-US" sz="1600" dirty="0">
                <a:latin typeface="Arial Nova" panose="020B0504020202020204" pitchFamily="34" charset="0"/>
              </a:rPr>
              <a:t>Disability across the resident population aged 15-64 </a:t>
            </a:r>
          </a:p>
        </p:txBody>
      </p:sp>
      <p:sp>
        <p:nvSpPr>
          <p:cNvPr id="10" name="TextBox 9">
            <a:extLst>
              <a:ext uri="{FF2B5EF4-FFF2-40B4-BE49-F238E27FC236}">
                <a16:creationId xmlns:a16="http://schemas.microsoft.com/office/drawing/2014/main" id="{11DECDAC-D1EA-1A41-6F07-268736D25301}"/>
              </a:ext>
            </a:extLst>
          </p:cNvPr>
          <p:cNvSpPr txBox="1"/>
          <p:nvPr/>
        </p:nvSpPr>
        <p:spPr>
          <a:xfrm>
            <a:off x="8060087" y="6343882"/>
            <a:ext cx="3615234" cy="276999"/>
          </a:xfrm>
          <a:prstGeom prst="rect">
            <a:avLst/>
          </a:prstGeom>
          <a:noFill/>
          <a:ln>
            <a:noFill/>
          </a:ln>
        </p:spPr>
        <p:txBody>
          <a:bodyPr wrap="square" rtlCol="0">
            <a:spAutoFit/>
          </a:bodyPr>
          <a:lstStyle/>
          <a:p>
            <a:pPr lvl="0" defTabSz="457200">
              <a:defRPr/>
            </a:pPr>
            <a:r>
              <a:rPr lang="en-US" altLang="en-US" sz="1200" b="1" dirty="0">
                <a:latin typeface="Arial Nova" panose="020B0504020202020204" pitchFamily="34" charset="0"/>
                <a:ea typeface="Segoe UI Historic" panose="020B0502040204020203" pitchFamily="34" charset="0"/>
                <a:cs typeface="BrowalliaUPC" panose="020B0604020202020204" pitchFamily="34" charset="-34"/>
              </a:rPr>
              <a:t>Source: </a:t>
            </a:r>
            <a:r>
              <a:rPr lang="en-US" altLang="en-US" sz="1200" dirty="0">
                <a:latin typeface="Arial Nova" panose="020B0504020202020204" pitchFamily="34" charset="0"/>
                <a:ea typeface="Segoe UI Historic" panose="020B0502040204020203" pitchFamily="34" charset="0"/>
                <a:cs typeface="BrowalliaUPC" panose="020B0604020202020204" pitchFamily="34" charset="-34"/>
              </a:rPr>
              <a:t>2021 Census, Office for National Statistics</a:t>
            </a:r>
            <a:endParaRPr lang="en-US" altLang="en-US" sz="1000" dirty="0">
              <a:latin typeface="Arial Nova" panose="020B0504020202020204" pitchFamily="34" charset="0"/>
              <a:ea typeface="Segoe UI Historic" panose="020B0502040204020203" pitchFamily="34" charset="0"/>
              <a:cs typeface="BrowalliaUPC" panose="020B0604020202020204" pitchFamily="34" charset="-34"/>
            </a:endParaRPr>
          </a:p>
        </p:txBody>
      </p:sp>
      <p:sp>
        <p:nvSpPr>
          <p:cNvPr id="11" name="TextBox 10">
            <a:extLst>
              <a:ext uri="{FF2B5EF4-FFF2-40B4-BE49-F238E27FC236}">
                <a16:creationId xmlns:a16="http://schemas.microsoft.com/office/drawing/2014/main" id="{25E5271C-0AAC-D1F6-378F-5DAC39E75D80}"/>
              </a:ext>
            </a:extLst>
          </p:cNvPr>
          <p:cNvSpPr txBox="1"/>
          <p:nvPr/>
        </p:nvSpPr>
        <p:spPr>
          <a:xfrm>
            <a:off x="4450535" y="2315327"/>
            <a:ext cx="1359716" cy="276999"/>
          </a:xfrm>
          <a:prstGeom prst="rect">
            <a:avLst/>
          </a:prstGeom>
          <a:noFill/>
        </p:spPr>
        <p:txBody>
          <a:bodyPr wrap="square" rtlCol="0">
            <a:spAutoFit/>
          </a:bodyPr>
          <a:lstStyle/>
          <a:p>
            <a:pPr algn="ctr"/>
            <a:r>
              <a:rPr lang="en-US" sz="1200" dirty="0">
                <a:latin typeface="Arial Nova" panose="020B0504020202020204" pitchFamily="34" charset="0"/>
              </a:rPr>
              <a:t>44,816 people</a:t>
            </a:r>
          </a:p>
        </p:txBody>
      </p:sp>
      <p:sp>
        <p:nvSpPr>
          <p:cNvPr id="12" name="TextBox 11">
            <a:extLst>
              <a:ext uri="{FF2B5EF4-FFF2-40B4-BE49-F238E27FC236}">
                <a16:creationId xmlns:a16="http://schemas.microsoft.com/office/drawing/2014/main" id="{3B5BEBF7-8BE9-6706-CCDD-1F8C4F81E53F}"/>
              </a:ext>
            </a:extLst>
          </p:cNvPr>
          <p:cNvSpPr txBox="1"/>
          <p:nvPr/>
        </p:nvSpPr>
        <p:spPr>
          <a:xfrm>
            <a:off x="5178018" y="3718564"/>
            <a:ext cx="1359716" cy="276999"/>
          </a:xfrm>
          <a:prstGeom prst="rect">
            <a:avLst/>
          </a:prstGeom>
          <a:noFill/>
        </p:spPr>
        <p:txBody>
          <a:bodyPr wrap="square" rtlCol="0">
            <a:spAutoFit/>
          </a:bodyPr>
          <a:lstStyle/>
          <a:p>
            <a:pPr algn="ctr"/>
            <a:r>
              <a:rPr lang="en-US" sz="1200" dirty="0">
                <a:latin typeface="Arial Nova" panose="020B0504020202020204" pitchFamily="34" charset="0"/>
              </a:rPr>
              <a:t>72,033 people</a:t>
            </a:r>
          </a:p>
        </p:txBody>
      </p:sp>
      <p:sp>
        <p:nvSpPr>
          <p:cNvPr id="13" name="TextBox 12">
            <a:extLst>
              <a:ext uri="{FF2B5EF4-FFF2-40B4-BE49-F238E27FC236}">
                <a16:creationId xmlns:a16="http://schemas.microsoft.com/office/drawing/2014/main" id="{C41BBF55-6CB0-06A4-F6B7-D64F8EA426B9}"/>
              </a:ext>
            </a:extLst>
          </p:cNvPr>
          <p:cNvSpPr txBox="1"/>
          <p:nvPr/>
        </p:nvSpPr>
        <p:spPr>
          <a:xfrm>
            <a:off x="4747601" y="5093913"/>
            <a:ext cx="1359716" cy="276999"/>
          </a:xfrm>
          <a:prstGeom prst="rect">
            <a:avLst/>
          </a:prstGeom>
          <a:noFill/>
        </p:spPr>
        <p:txBody>
          <a:bodyPr wrap="square" rtlCol="0">
            <a:spAutoFit/>
          </a:bodyPr>
          <a:lstStyle/>
          <a:p>
            <a:pPr algn="ctr"/>
            <a:r>
              <a:rPr lang="en-US" sz="1200" dirty="0">
                <a:latin typeface="Arial Nova" panose="020B0504020202020204" pitchFamily="34" charset="0"/>
              </a:rPr>
              <a:t>55,203 people</a:t>
            </a:r>
          </a:p>
        </p:txBody>
      </p:sp>
      <p:sp>
        <p:nvSpPr>
          <p:cNvPr id="14" name="Right Bracket 13">
            <a:extLst>
              <a:ext uri="{FF2B5EF4-FFF2-40B4-BE49-F238E27FC236}">
                <a16:creationId xmlns:a16="http://schemas.microsoft.com/office/drawing/2014/main" id="{ADF462CB-C4D6-59FC-E942-5E4BC413724B}"/>
              </a:ext>
            </a:extLst>
          </p:cNvPr>
          <p:cNvSpPr/>
          <p:nvPr/>
        </p:nvSpPr>
        <p:spPr>
          <a:xfrm>
            <a:off x="6261970" y="2243028"/>
            <a:ext cx="213134" cy="1862934"/>
          </a:xfrm>
          <a:prstGeom prst="rightBracket">
            <a:avLst/>
          </a:prstGeom>
          <a:ln w="15875">
            <a:solidFill>
              <a:srgbClr val="2E78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9068250B-8809-7158-114E-CDF96D001D7A}"/>
              </a:ext>
            </a:extLst>
          </p:cNvPr>
          <p:cNvSpPr txBox="1"/>
          <p:nvPr/>
        </p:nvSpPr>
        <p:spPr>
          <a:xfrm>
            <a:off x="6566650" y="2666663"/>
            <a:ext cx="1359716" cy="1015663"/>
          </a:xfrm>
          <a:prstGeom prst="rect">
            <a:avLst/>
          </a:prstGeom>
          <a:noFill/>
        </p:spPr>
        <p:txBody>
          <a:bodyPr wrap="square" rtlCol="0">
            <a:spAutoFit/>
          </a:bodyPr>
          <a:lstStyle/>
          <a:p>
            <a:pPr algn="ctr"/>
            <a:r>
              <a:rPr lang="en-US" sz="1200" dirty="0">
                <a:latin typeface="Arial Nova" panose="020B0504020202020204" pitchFamily="34" charset="0"/>
              </a:rPr>
              <a:t>116,849 people  aged 15-64 classified as disabled under the Equality Act</a:t>
            </a:r>
          </a:p>
        </p:txBody>
      </p:sp>
      <p:sp>
        <p:nvSpPr>
          <p:cNvPr id="20" name="TextBox 19">
            <a:extLst>
              <a:ext uri="{FF2B5EF4-FFF2-40B4-BE49-F238E27FC236}">
                <a16:creationId xmlns:a16="http://schemas.microsoft.com/office/drawing/2014/main" id="{C27B01C5-BFD6-079D-7CB9-52E895D4F802}"/>
              </a:ext>
            </a:extLst>
          </p:cNvPr>
          <p:cNvSpPr txBox="1"/>
          <p:nvPr/>
        </p:nvSpPr>
        <p:spPr>
          <a:xfrm>
            <a:off x="8094416" y="1538784"/>
            <a:ext cx="3825342" cy="4903778"/>
          </a:xfrm>
          <a:prstGeom prst="rect">
            <a:avLst/>
          </a:prstGeom>
          <a:noFill/>
        </p:spPr>
        <p:txBody>
          <a:bodyPr wrap="square" rtlCol="0">
            <a:spAutoFit/>
          </a:bodyPr>
          <a:lstStyle/>
          <a:p>
            <a:pPr>
              <a:lnSpc>
                <a:spcPct val="105000"/>
              </a:lnSpc>
              <a:spcAft>
                <a:spcPts val="300"/>
              </a:spcAft>
            </a:pPr>
            <a:r>
              <a:rPr lang="en-US" sz="1400" dirty="0">
                <a:latin typeface="Arial Nova" panose="020B0504020202020204" pitchFamily="34" charset="0"/>
              </a:rPr>
              <a:t>Nearly 117,000 people of working age across Greater Lincolnshire are considered to be disabled under the Equality Act. This equates to 17.2% of the working-age population, compared to 15.1% nationally.</a:t>
            </a:r>
          </a:p>
          <a:p>
            <a:pPr>
              <a:lnSpc>
                <a:spcPct val="105000"/>
              </a:lnSpc>
              <a:spcAft>
                <a:spcPts val="300"/>
              </a:spcAft>
            </a:pPr>
            <a:r>
              <a:rPr lang="en-US" sz="1400" dirty="0">
                <a:latin typeface="Arial Nova" panose="020B0504020202020204" pitchFamily="34" charset="0"/>
              </a:rPr>
              <a:t>Of these, nearly 45,000 report that their day-to-day activities are limited ‘a lot’ due to their disability. This equates to 6.6% of the resident population aged 15-64 compared to 5.8% nationally. The remainder (just over 72,000 people, or 10.6% of the working-age population) report that their day-to-day activities are limited a little by their disability.</a:t>
            </a:r>
          </a:p>
          <a:p>
            <a:pPr>
              <a:lnSpc>
                <a:spcPct val="105000"/>
              </a:lnSpc>
              <a:spcAft>
                <a:spcPts val="300"/>
              </a:spcAft>
            </a:pPr>
            <a:r>
              <a:rPr lang="en-US" sz="1400" dirty="0">
                <a:latin typeface="Arial Nova" panose="020B0504020202020204" pitchFamily="34" charset="0"/>
              </a:rPr>
              <a:t>In Greater Lincolnshire, just over a quarter (27%) of residents classed as disabled under the Equality Act are economically active. Of this group, 8% were unemployed at the time of the 2021 Census, the vast majority (80% - around 3,700 people) with day-to-day activities being limited a little. These rates are comparable with national levels.</a:t>
            </a:r>
          </a:p>
        </p:txBody>
      </p:sp>
      <p:pic>
        <p:nvPicPr>
          <p:cNvPr id="2" name="Picture 1">
            <a:extLst>
              <a:ext uri="{FF2B5EF4-FFF2-40B4-BE49-F238E27FC236}">
                <a16:creationId xmlns:a16="http://schemas.microsoft.com/office/drawing/2014/main" id="{219109E9-E7B2-A91E-4607-63636F2AF55A}"/>
              </a:ext>
            </a:extLst>
          </p:cNvPr>
          <p:cNvPicPr>
            <a:picLocks noChangeAspect="1"/>
          </p:cNvPicPr>
          <p:nvPr/>
        </p:nvPicPr>
        <p:blipFill>
          <a:blip r:embed="rId6">
            <a:biLevel thresh="25000"/>
          </a:blip>
          <a:stretch>
            <a:fillRect/>
          </a:stretch>
        </p:blipFill>
        <p:spPr>
          <a:xfrm>
            <a:off x="11095457" y="574011"/>
            <a:ext cx="626085" cy="843661"/>
          </a:xfrm>
          <a:prstGeom prst="rect">
            <a:avLst/>
          </a:prstGeom>
        </p:spPr>
      </p:pic>
    </p:spTree>
    <p:extLst>
      <p:ext uri="{BB962C8B-B14F-4D97-AF65-F5344CB8AC3E}">
        <p14:creationId xmlns:p14="http://schemas.microsoft.com/office/powerpoint/2010/main" val="118697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 in a classroom">
            <a:extLst>
              <a:ext uri="{FF2B5EF4-FFF2-40B4-BE49-F238E27FC236}">
                <a16:creationId xmlns:a16="http://schemas.microsoft.com/office/drawing/2014/main" id="{4351883A-A375-FE35-7A13-E787BACF6DBE}"/>
              </a:ext>
            </a:extLst>
          </p:cNvPr>
          <p:cNvPicPr>
            <a:picLocks noChangeAspect="1"/>
          </p:cNvPicPr>
          <p:nvPr/>
        </p:nvPicPr>
        <p:blipFill rotWithShape="1">
          <a:blip r:embed="rId3" cstate="email">
            <a:duotone>
              <a:schemeClr val="accent3">
                <a:shade val="45000"/>
                <a:satMod val="135000"/>
              </a:schemeClr>
              <a:prstClr val="white"/>
            </a:duotone>
            <a:alphaModFix amt="67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260897" y="1537725"/>
            <a:ext cx="11657757" cy="5048973"/>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37" name="Graphic 36" descr="Chat with solid fill">
            <a:extLst>
              <a:ext uri="{FF2B5EF4-FFF2-40B4-BE49-F238E27FC236}">
                <a16:creationId xmlns:a16="http://schemas.microsoft.com/office/drawing/2014/main" id="{A61CB82D-113C-9932-55A0-F63F27E0C75E}"/>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5959" t="18656" r="6461" b="19475"/>
          <a:stretch/>
        </p:blipFill>
        <p:spPr>
          <a:xfrm>
            <a:off x="5039590" y="1503623"/>
            <a:ext cx="6650183" cy="4697834"/>
          </a:xfrm>
          <a:prstGeom prst="rect">
            <a:avLst/>
          </a:prstGeom>
        </p:spPr>
      </p:pic>
      <p:sp>
        <p:nvSpPr>
          <p:cNvPr id="5" name="TextBox 4">
            <a:extLst>
              <a:ext uri="{FF2B5EF4-FFF2-40B4-BE49-F238E27FC236}">
                <a16:creationId xmlns:a16="http://schemas.microsoft.com/office/drawing/2014/main" id="{72A42ECD-D36F-EFB2-9877-71DFB1AA3A7E}"/>
              </a:ext>
            </a:extLst>
          </p:cNvPr>
          <p:cNvSpPr txBox="1"/>
          <p:nvPr/>
        </p:nvSpPr>
        <p:spPr>
          <a:xfrm>
            <a:off x="5456325" y="1962640"/>
            <a:ext cx="1618938" cy="2062103"/>
          </a:xfrm>
          <a:prstGeom prst="rect">
            <a:avLst/>
          </a:prstGeom>
          <a:noFill/>
        </p:spPr>
        <p:txBody>
          <a:bodyPr wrap="square" rtlCol="0">
            <a:spAutoFit/>
          </a:bodyPr>
          <a:lstStyle/>
          <a:p>
            <a:pPr algn="ctr"/>
            <a:r>
              <a:rPr lang="en-US" sz="3200" dirty="0">
                <a:solidFill>
                  <a:schemeClr val="bg1"/>
                </a:solidFill>
                <a:latin typeface="Arial Nova" panose="020B0504020202020204" pitchFamily="34" charset="0"/>
              </a:rPr>
              <a:t>Where are they</a:t>
            </a:r>
          </a:p>
          <a:p>
            <a:pPr algn="ctr"/>
            <a:r>
              <a:rPr lang="en-US" sz="3200" dirty="0">
                <a:solidFill>
                  <a:schemeClr val="bg1"/>
                </a:solidFill>
                <a:latin typeface="Arial Nova" panose="020B0504020202020204" pitchFamily="34" charset="0"/>
              </a:rPr>
              <a:t>based?</a:t>
            </a:r>
          </a:p>
        </p:txBody>
      </p:sp>
      <p:sp>
        <p:nvSpPr>
          <p:cNvPr id="2" name="TextBox 1">
            <a:extLst>
              <a:ext uri="{FF2B5EF4-FFF2-40B4-BE49-F238E27FC236}">
                <a16:creationId xmlns:a16="http://schemas.microsoft.com/office/drawing/2014/main" id="{17DEE092-AA1B-DDCE-1FBE-1A909D713E6A}"/>
              </a:ext>
            </a:extLst>
          </p:cNvPr>
          <p:cNvSpPr txBox="1"/>
          <p:nvPr/>
        </p:nvSpPr>
        <p:spPr>
          <a:xfrm>
            <a:off x="7716940" y="2586133"/>
            <a:ext cx="3775406" cy="2677656"/>
          </a:xfrm>
          <a:prstGeom prst="rect">
            <a:avLst/>
          </a:prstGeom>
          <a:noFill/>
        </p:spPr>
        <p:txBody>
          <a:bodyPr wrap="square" rtlCol="0">
            <a:spAutoFit/>
          </a:bodyPr>
          <a:lstStyle/>
          <a:p>
            <a:r>
              <a:rPr lang="en-US" sz="1400" dirty="0">
                <a:solidFill>
                  <a:schemeClr val="bg1"/>
                </a:solidFill>
                <a:latin typeface="Arial Nova" panose="020B0504020202020204" pitchFamily="34" charset="0"/>
              </a:rPr>
              <a:t>Greater Lincolnshire is primarily a sparsely populated rural area covering nearly 8,000 square kms (at a rate of 142 residents per sq km), exacerbated by limited public transport connections. This provides a significant challenge for providers in attracting and retaining sufficient numbers to make learner cohorts viable. It can also result in learning opportunities being either limited or inaccessible for local learners – especially for those in rural areas without their own transport.</a:t>
            </a:r>
          </a:p>
        </p:txBody>
      </p:sp>
      <p:sp>
        <p:nvSpPr>
          <p:cNvPr id="3" name="Rectangle 2">
            <a:extLst>
              <a:ext uri="{FF2B5EF4-FFF2-40B4-BE49-F238E27FC236}">
                <a16:creationId xmlns:a16="http://schemas.microsoft.com/office/drawing/2014/main" id="{A9B0F81A-A1AB-FAB4-BA12-710F654C6D52}"/>
              </a:ext>
            </a:extLst>
          </p:cNvPr>
          <p:cNvSpPr/>
          <p:nvPr/>
        </p:nvSpPr>
        <p:spPr>
          <a:xfrm>
            <a:off x="267122" y="1531994"/>
            <a:ext cx="3836204" cy="5054704"/>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586A2740-25C7-6135-BEF1-2D7E4BDE5CCA}"/>
              </a:ext>
            </a:extLst>
          </p:cNvPr>
          <p:cNvSpPr txBox="1"/>
          <p:nvPr/>
        </p:nvSpPr>
        <p:spPr>
          <a:xfrm>
            <a:off x="267122" y="2304840"/>
            <a:ext cx="3836204" cy="3095399"/>
          </a:xfrm>
          <a:prstGeom prst="rect">
            <a:avLst/>
          </a:prstGeom>
          <a:noFill/>
        </p:spPr>
        <p:txBody>
          <a:bodyPr wrap="square" rtlCol="0">
            <a:spAutoFit/>
          </a:bodyPr>
          <a:lstStyle/>
          <a:p>
            <a:pPr lvl="0" defTabSz="457200">
              <a:lnSpc>
                <a:spcPct val="114000"/>
              </a:lnSpc>
              <a:spcAft>
                <a:spcPts val="6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This report includes many examples of the strengths of local learning communities in terms of demography, education and skills participation, and economic participation in Greater Lincolnshire (Section 1), as well as a more detailed focus on each locality in Section 2. </a:t>
            </a:r>
          </a:p>
          <a:p>
            <a:pPr lvl="0" defTabSz="457200">
              <a:lnSpc>
                <a:spcPct val="114000"/>
              </a:lnSpc>
              <a:spcAft>
                <a:spcPts val="600"/>
              </a:spcAft>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This ‘In Summary’ section seeks to pose key questions about local learning communities, drawing out some implications and opportunities for future development and improvement. </a:t>
            </a:r>
          </a:p>
        </p:txBody>
      </p:sp>
      <p:pic>
        <p:nvPicPr>
          <p:cNvPr id="9" name="Graphic 8" descr="Speech outline">
            <a:extLst>
              <a:ext uri="{FF2B5EF4-FFF2-40B4-BE49-F238E27FC236}">
                <a16:creationId xmlns:a16="http://schemas.microsoft.com/office/drawing/2014/main" id="{6EACD8C8-FB73-4EE1-9913-BBBEFCAEC715}"/>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54669"/>
          <a:stretch/>
        </p:blipFill>
        <p:spPr>
          <a:xfrm>
            <a:off x="7842216" y="5203645"/>
            <a:ext cx="954298" cy="1436145"/>
          </a:xfrm>
          <a:prstGeom prst="rect">
            <a:avLst/>
          </a:prstGeom>
        </p:spPr>
      </p:pic>
      <p:sp>
        <p:nvSpPr>
          <p:cNvPr id="10" name="TextBox 9">
            <a:extLst>
              <a:ext uri="{FF2B5EF4-FFF2-40B4-BE49-F238E27FC236}">
                <a16:creationId xmlns:a16="http://schemas.microsoft.com/office/drawing/2014/main" id="{F246B9CB-D462-2E53-2B9F-FF067F5AC47D}"/>
              </a:ext>
            </a:extLst>
          </p:cNvPr>
          <p:cNvSpPr txBox="1"/>
          <p:nvPr/>
        </p:nvSpPr>
        <p:spPr>
          <a:xfrm>
            <a:off x="5146688" y="5485625"/>
            <a:ext cx="3559304" cy="646331"/>
          </a:xfrm>
          <a:prstGeom prst="rect">
            <a:avLst/>
          </a:prstGeom>
          <a:noFill/>
        </p:spPr>
        <p:txBody>
          <a:bodyPr wrap="square" rtlCol="0">
            <a:spAutoFit/>
          </a:bodyPr>
          <a:lstStyle/>
          <a:p>
            <a:r>
              <a:rPr lang="en-US" sz="1200" b="1" dirty="0">
                <a:solidFill>
                  <a:srgbClr val="0A8036"/>
                </a:solidFill>
                <a:latin typeface="Arial Nova" panose="020B0504020202020204" pitchFamily="34" charset="0"/>
              </a:rPr>
              <a:t>Greater Lincolnshire’s population density of 142 people per sq km is well below that of England (434) and even Cornwall (161)</a:t>
            </a:r>
          </a:p>
        </p:txBody>
      </p:sp>
      <p:sp>
        <p:nvSpPr>
          <p:cNvPr id="14" name="TextBox 13">
            <a:extLst>
              <a:ext uri="{FF2B5EF4-FFF2-40B4-BE49-F238E27FC236}">
                <a16:creationId xmlns:a16="http://schemas.microsoft.com/office/drawing/2014/main" id="{DB7E067F-A60D-B32A-D89D-1CEDFE6E0B6F}"/>
              </a:ext>
            </a:extLst>
          </p:cNvPr>
          <p:cNvSpPr txBox="1"/>
          <p:nvPr/>
        </p:nvSpPr>
        <p:spPr>
          <a:xfrm>
            <a:off x="278692" y="524123"/>
            <a:ext cx="7363079"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LEARNING COMMUNITIES ACROSS GREATER LINCOLNSHIRE – IN SUMMARY</a:t>
            </a:r>
          </a:p>
        </p:txBody>
      </p:sp>
      <p:pic>
        <p:nvPicPr>
          <p:cNvPr id="20" name="Graphic 19" descr="Speech outline">
            <a:extLst>
              <a:ext uri="{FF2B5EF4-FFF2-40B4-BE49-F238E27FC236}">
                <a16:creationId xmlns:a16="http://schemas.microsoft.com/office/drawing/2014/main" id="{4424E177-A1D6-8809-641A-060D709C22BA}"/>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8291" r="42533"/>
          <a:stretch/>
        </p:blipFill>
        <p:spPr>
          <a:xfrm>
            <a:off x="6132230" y="5203644"/>
            <a:ext cx="1709985" cy="1436145"/>
          </a:xfrm>
          <a:prstGeom prst="rect">
            <a:avLst/>
          </a:prstGeom>
        </p:spPr>
      </p:pic>
      <p:pic>
        <p:nvPicPr>
          <p:cNvPr id="21" name="Graphic 20" descr="Speech outline">
            <a:extLst>
              <a:ext uri="{FF2B5EF4-FFF2-40B4-BE49-F238E27FC236}">
                <a16:creationId xmlns:a16="http://schemas.microsoft.com/office/drawing/2014/main" id="{70F2E0CB-CA1F-4CF6-0DFB-60B1E26CA8C2}"/>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r="42632"/>
          <a:stretch/>
        </p:blipFill>
        <p:spPr>
          <a:xfrm>
            <a:off x="4829406" y="5205974"/>
            <a:ext cx="1302823" cy="1436145"/>
          </a:xfrm>
          <a:prstGeom prst="rect">
            <a:avLst/>
          </a:prstGeom>
        </p:spPr>
      </p:pic>
    </p:spTree>
    <p:extLst>
      <p:ext uri="{BB962C8B-B14F-4D97-AF65-F5344CB8AC3E}">
        <p14:creationId xmlns:p14="http://schemas.microsoft.com/office/powerpoint/2010/main" val="220228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 in a classroom">
            <a:extLst>
              <a:ext uri="{FF2B5EF4-FFF2-40B4-BE49-F238E27FC236}">
                <a16:creationId xmlns:a16="http://schemas.microsoft.com/office/drawing/2014/main" id="{4351883A-A375-FE35-7A13-E787BACF6DBE}"/>
              </a:ext>
            </a:extLst>
          </p:cNvPr>
          <p:cNvPicPr>
            <a:picLocks noChangeAspect="1"/>
          </p:cNvPicPr>
          <p:nvPr/>
        </p:nvPicPr>
        <p:blipFill rotWithShape="1">
          <a:blip r:embed="rId3" cstate="email">
            <a:duotone>
              <a:schemeClr val="accent3">
                <a:shade val="45000"/>
                <a:satMod val="135000"/>
              </a:schemeClr>
              <a:prstClr val="white"/>
            </a:duotone>
            <a:alphaModFix amt="67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260897" y="1537725"/>
            <a:ext cx="11657757" cy="4999693"/>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12" name="Graphic 11" descr="Chat with solid fill">
            <a:extLst>
              <a:ext uri="{FF2B5EF4-FFF2-40B4-BE49-F238E27FC236}">
                <a16:creationId xmlns:a16="http://schemas.microsoft.com/office/drawing/2014/main" id="{A3FCF664-F1BA-DAF6-6649-C198DB0423D2}"/>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17589" b="17908"/>
          <a:stretch/>
        </p:blipFill>
        <p:spPr>
          <a:xfrm>
            <a:off x="5314300" y="1471210"/>
            <a:ext cx="6865251" cy="4428323"/>
          </a:xfrm>
          <a:prstGeom prst="rect">
            <a:avLst/>
          </a:prstGeom>
        </p:spPr>
      </p:pic>
      <p:sp>
        <p:nvSpPr>
          <p:cNvPr id="13" name="TextBox 12">
            <a:extLst>
              <a:ext uri="{FF2B5EF4-FFF2-40B4-BE49-F238E27FC236}">
                <a16:creationId xmlns:a16="http://schemas.microsoft.com/office/drawing/2014/main" id="{AE87849B-9917-58A0-BFF4-560749922EDE}"/>
              </a:ext>
            </a:extLst>
          </p:cNvPr>
          <p:cNvSpPr txBox="1"/>
          <p:nvPr/>
        </p:nvSpPr>
        <p:spPr>
          <a:xfrm>
            <a:off x="6118336" y="1909084"/>
            <a:ext cx="1381960" cy="2062103"/>
          </a:xfrm>
          <a:prstGeom prst="rect">
            <a:avLst/>
          </a:prstGeom>
          <a:noFill/>
        </p:spPr>
        <p:txBody>
          <a:bodyPr wrap="square" rtlCol="0">
            <a:spAutoFit/>
          </a:bodyPr>
          <a:lstStyle/>
          <a:p>
            <a:pPr algn="ctr"/>
            <a:r>
              <a:rPr lang="en-US" sz="3200" dirty="0">
                <a:solidFill>
                  <a:schemeClr val="bg1"/>
                </a:solidFill>
                <a:latin typeface="Arial Nova" panose="020B0504020202020204" pitchFamily="34" charset="0"/>
              </a:rPr>
              <a:t>What do they do?</a:t>
            </a:r>
          </a:p>
        </p:txBody>
      </p:sp>
      <p:sp>
        <p:nvSpPr>
          <p:cNvPr id="3" name="TextBox 2">
            <a:extLst>
              <a:ext uri="{FF2B5EF4-FFF2-40B4-BE49-F238E27FC236}">
                <a16:creationId xmlns:a16="http://schemas.microsoft.com/office/drawing/2014/main" id="{1B27F1EB-ACE0-45E1-7A69-4273A8EBDEA1}"/>
              </a:ext>
            </a:extLst>
          </p:cNvPr>
          <p:cNvSpPr txBox="1"/>
          <p:nvPr/>
        </p:nvSpPr>
        <p:spPr>
          <a:xfrm>
            <a:off x="8127153" y="2493166"/>
            <a:ext cx="3472951" cy="2246769"/>
          </a:xfrm>
          <a:prstGeom prst="rect">
            <a:avLst/>
          </a:prstGeom>
          <a:noFill/>
        </p:spPr>
        <p:txBody>
          <a:bodyPr wrap="square" rtlCol="0">
            <a:spAutoFit/>
          </a:bodyPr>
          <a:lstStyle/>
          <a:p>
            <a:r>
              <a:rPr lang="en-US" sz="1400" dirty="0">
                <a:solidFill>
                  <a:schemeClr val="bg1"/>
                </a:solidFill>
                <a:latin typeface="Arial Nova" panose="020B0504020202020204" pitchFamily="34" charset="0"/>
              </a:rPr>
              <a:t>Greater Lincolnshire, compared nationally, has fewer people working in higher-qualified, knowledge-intensive roles and greater demand for people in labour-intensive jobs requiring minimal upfront skills or qualifications. The higher visibility of less skilled positions may impact upon local aspirations to study for higher qualifications, or to pursue highly-skilled and paid local careers. </a:t>
            </a:r>
          </a:p>
        </p:txBody>
      </p:sp>
      <p:pic>
        <p:nvPicPr>
          <p:cNvPr id="37" name="Graphic 36" descr="Chat with solid fill">
            <a:extLst>
              <a:ext uri="{FF2B5EF4-FFF2-40B4-BE49-F238E27FC236}">
                <a16:creationId xmlns:a16="http://schemas.microsoft.com/office/drawing/2014/main" id="{A61CB82D-113C-9932-55A0-F63F27E0C75E}"/>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7589" b="17908"/>
          <a:stretch/>
        </p:blipFill>
        <p:spPr>
          <a:xfrm>
            <a:off x="-176646" y="1394811"/>
            <a:ext cx="6937987" cy="5156094"/>
          </a:xfrm>
          <a:prstGeom prst="rect">
            <a:avLst/>
          </a:prstGeom>
        </p:spPr>
      </p:pic>
      <p:sp>
        <p:nvSpPr>
          <p:cNvPr id="5" name="TextBox 4">
            <a:extLst>
              <a:ext uri="{FF2B5EF4-FFF2-40B4-BE49-F238E27FC236}">
                <a16:creationId xmlns:a16="http://schemas.microsoft.com/office/drawing/2014/main" id="{72A42ECD-D36F-EFB2-9877-71DFB1AA3A7E}"/>
              </a:ext>
            </a:extLst>
          </p:cNvPr>
          <p:cNvSpPr txBox="1"/>
          <p:nvPr/>
        </p:nvSpPr>
        <p:spPr>
          <a:xfrm>
            <a:off x="378080" y="2348918"/>
            <a:ext cx="1942568" cy="1384995"/>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rPr>
              <a:t>How is our population changing?</a:t>
            </a:r>
          </a:p>
        </p:txBody>
      </p:sp>
      <p:sp>
        <p:nvSpPr>
          <p:cNvPr id="2" name="TextBox 1">
            <a:extLst>
              <a:ext uri="{FF2B5EF4-FFF2-40B4-BE49-F238E27FC236}">
                <a16:creationId xmlns:a16="http://schemas.microsoft.com/office/drawing/2014/main" id="{17DEE092-AA1B-DDCE-1FBE-1A909D713E6A}"/>
              </a:ext>
            </a:extLst>
          </p:cNvPr>
          <p:cNvSpPr txBox="1"/>
          <p:nvPr/>
        </p:nvSpPr>
        <p:spPr>
          <a:xfrm>
            <a:off x="2671009" y="2609098"/>
            <a:ext cx="3427666" cy="2893100"/>
          </a:xfrm>
          <a:prstGeom prst="rect">
            <a:avLst/>
          </a:prstGeom>
          <a:noFill/>
        </p:spPr>
        <p:txBody>
          <a:bodyPr wrap="square" rtlCol="0">
            <a:spAutoFit/>
          </a:bodyPr>
          <a:lstStyle/>
          <a:p>
            <a:r>
              <a:rPr lang="en-US" sz="1400" dirty="0">
                <a:solidFill>
                  <a:schemeClr val="bg1"/>
                </a:solidFill>
                <a:latin typeface="Arial Nova" panose="020B0504020202020204" pitchFamily="34" charset="0"/>
              </a:rPr>
              <a:t>In Greater Lincolnshire, it remains vital to  ensure that our younger people recognise and value opportunities to develop exciting local careers through accessible education and workplace learning pathways. Our ‘over 50s’ also remain very important, with our local population experiencing slow growth (and decline in some areas) with fewer young people coming through. Supporting older people to upskill and/or return to work presents a real opportunity. </a:t>
            </a:r>
          </a:p>
        </p:txBody>
      </p:sp>
      <p:pic>
        <p:nvPicPr>
          <p:cNvPr id="7" name="Graphic 6" descr="Speech outline">
            <a:extLst>
              <a:ext uri="{FF2B5EF4-FFF2-40B4-BE49-F238E27FC236}">
                <a16:creationId xmlns:a16="http://schemas.microsoft.com/office/drawing/2014/main" id="{697F0D20-A8D3-25D3-EC4D-96BFF44BE62E}"/>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21485"/>
          <a:stretch/>
        </p:blipFill>
        <p:spPr>
          <a:xfrm flipH="1">
            <a:off x="6478721" y="4888918"/>
            <a:ext cx="1480765" cy="1350982"/>
          </a:xfrm>
          <a:prstGeom prst="rect">
            <a:avLst/>
          </a:prstGeom>
        </p:spPr>
      </p:pic>
      <p:sp>
        <p:nvSpPr>
          <p:cNvPr id="10" name="TextBox 9">
            <a:extLst>
              <a:ext uri="{FF2B5EF4-FFF2-40B4-BE49-F238E27FC236}">
                <a16:creationId xmlns:a16="http://schemas.microsoft.com/office/drawing/2014/main" id="{CE6434D3-FE9C-0849-C382-EA27F3CBD2A9}"/>
              </a:ext>
            </a:extLst>
          </p:cNvPr>
          <p:cNvSpPr txBox="1"/>
          <p:nvPr/>
        </p:nvSpPr>
        <p:spPr>
          <a:xfrm>
            <a:off x="6758242" y="5150641"/>
            <a:ext cx="2734033" cy="646331"/>
          </a:xfrm>
          <a:prstGeom prst="rect">
            <a:avLst/>
          </a:prstGeom>
          <a:noFill/>
        </p:spPr>
        <p:txBody>
          <a:bodyPr wrap="square" rtlCol="0">
            <a:spAutoFit/>
          </a:bodyPr>
          <a:lstStyle/>
          <a:p>
            <a:r>
              <a:rPr lang="en-US" sz="1200" b="1" dirty="0">
                <a:solidFill>
                  <a:srgbClr val="D8397C"/>
                </a:solidFill>
                <a:latin typeface="Arial Nova" panose="020B0504020202020204" pitchFamily="34" charset="0"/>
              </a:rPr>
              <a:t>23% of Greater Lincolnshire residents work in ‘labour intensive’ roles compared to 17% nationally</a:t>
            </a:r>
          </a:p>
        </p:txBody>
      </p:sp>
      <p:pic>
        <p:nvPicPr>
          <p:cNvPr id="14" name="Graphic 13" descr="Speech outline">
            <a:extLst>
              <a:ext uri="{FF2B5EF4-FFF2-40B4-BE49-F238E27FC236}">
                <a16:creationId xmlns:a16="http://schemas.microsoft.com/office/drawing/2014/main" id="{EA8AB8FD-808A-2CBF-DCD0-2931FE53F084}"/>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l="54669" t="41325"/>
          <a:stretch/>
        </p:blipFill>
        <p:spPr>
          <a:xfrm>
            <a:off x="4133782" y="5899910"/>
            <a:ext cx="906283" cy="800260"/>
          </a:xfrm>
          <a:prstGeom prst="rect">
            <a:avLst/>
          </a:prstGeom>
        </p:spPr>
      </p:pic>
      <p:pic>
        <p:nvPicPr>
          <p:cNvPr id="20" name="Graphic 19" descr="Speech outline">
            <a:extLst>
              <a:ext uri="{FF2B5EF4-FFF2-40B4-BE49-F238E27FC236}">
                <a16:creationId xmlns:a16="http://schemas.microsoft.com/office/drawing/2014/main" id="{DEB3B134-561C-B50C-F7BE-CC765CCCCFF8}"/>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r="42632"/>
          <a:stretch/>
        </p:blipFill>
        <p:spPr>
          <a:xfrm>
            <a:off x="490296" y="5388687"/>
            <a:ext cx="1080508" cy="1284883"/>
          </a:xfrm>
          <a:prstGeom prst="rect">
            <a:avLst/>
          </a:prstGeom>
        </p:spPr>
      </p:pic>
      <p:sp>
        <p:nvSpPr>
          <p:cNvPr id="6" name="TextBox 5">
            <a:extLst>
              <a:ext uri="{FF2B5EF4-FFF2-40B4-BE49-F238E27FC236}">
                <a16:creationId xmlns:a16="http://schemas.microsoft.com/office/drawing/2014/main" id="{816B63D2-183E-7534-C0DA-A34101F09B2A}"/>
              </a:ext>
            </a:extLst>
          </p:cNvPr>
          <p:cNvSpPr txBox="1"/>
          <p:nvPr/>
        </p:nvSpPr>
        <p:spPr>
          <a:xfrm>
            <a:off x="763893" y="5612290"/>
            <a:ext cx="4042181" cy="646331"/>
          </a:xfrm>
          <a:prstGeom prst="rect">
            <a:avLst/>
          </a:prstGeom>
          <a:noFill/>
        </p:spPr>
        <p:txBody>
          <a:bodyPr wrap="square" rtlCol="0">
            <a:spAutoFit/>
          </a:bodyPr>
          <a:lstStyle/>
          <a:p>
            <a:r>
              <a:rPr lang="en-US" sz="1200" b="1" dirty="0">
                <a:solidFill>
                  <a:srgbClr val="0A8036"/>
                </a:solidFill>
                <a:latin typeface="Arial Nova" panose="020B0504020202020204" pitchFamily="34" charset="0"/>
              </a:rPr>
              <a:t>The average age of Greater Lincolnshire residents increased to 43.4 years in 2021 (up from 41.9 in 2011), whilst nationally it increased from 39.3 years to 40.6. </a:t>
            </a:r>
          </a:p>
        </p:txBody>
      </p:sp>
      <p:pic>
        <p:nvPicPr>
          <p:cNvPr id="21" name="Graphic 20" descr="Speech outline">
            <a:extLst>
              <a:ext uri="{FF2B5EF4-FFF2-40B4-BE49-F238E27FC236}">
                <a16:creationId xmlns:a16="http://schemas.microsoft.com/office/drawing/2014/main" id="{3745C699-8E24-AB86-BB5E-A81C0808F47E}"/>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l="19288" r="42632" b="21859"/>
          <a:stretch/>
        </p:blipFill>
        <p:spPr>
          <a:xfrm>
            <a:off x="1532342" y="5388934"/>
            <a:ext cx="2643291" cy="1003925"/>
          </a:xfrm>
          <a:prstGeom prst="rect">
            <a:avLst/>
          </a:prstGeom>
        </p:spPr>
      </p:pic>
      <p:pic>
        <p:nvPicPr>
          <p:cNvPr id="23" name="Graphic 22" descr="Speech outline">
            <a:extLst>
              <a:ext uri="{FF2B5EF4-FFF2-40B4-BE49-F238E27FC236}">
                <a16:creationId xmlns:a16="http://schemas.microsoft.com/office/drawing/2014/main" id="{EB7CF4D6-A867-9991-A21B-E30A1CDAACA9}"/>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t="23620" r="42632"/>
          <a:stretch/>
        </p:blipFill>
        <p:spPr>
          <a:xfrm rot="10800000">
            <a:off x="3937826" y="5205070"/>
            <a:ext cx="1080507" cy="981397"/>
          </a:xfrm>
          <a:prstGeom prst="rect">
            <a:avLst/>
          </a:prstGeom>
        </p:spPr>
      </p:pic>
      <p:pic>
        <p:nvPicPr>
          <p:cNvPr id="24" name="Graphic 23" descr="Speech outline">
            <a:extLst>
              <a:ext uri="{FF2B5EF4-FFF2-40B4-BE49-F238E27FC236}">
                <a16:creationId xmlns:a16="http://schemas.microsoft.com/office/drawing/2014/main" id="{4A317313-2A12-2F1B-3937-7D35CCACEEB3}"/>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23201" r="44632"/>
          <a:stretch/>
        </p:blipFill>
        <p:spPr>
          <a:xfrm flipH="1">
            <a:off x="7900007" y="4886919"/>
            <a:ext cx="841958" cy="1350982"/>
          </a:xfrm>
          <a:prstGeom prst="rect">
            <a:avLst/>
          </a:prstGeom>
        </p:spPr>
      </p:pic>
      <p:pic>
        <p:nvPicPr>
          <p:cNvPr id="25" name="Graphic 24" descr="Speech outline">
            <a:extLst>
              <a:ext uri="{FF2B5EF4-FFF2-40B4-BE49-F238E27FC236}">
                <a16:creationId xmlns:a16="http://schemas.microsoft.com/office/drawing/2014/main" id="{A7B21A9B-DE18-504D-FD8B-3AA829A2CDA3}"/>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r="45424"/>
          <a:stretch/>
        </p:blipFill>
        <p:spPr>
          <a:xfrm flipH="1">
            <a:off x="8712887" y="4886919"/>
            <a:ext cx="1029279" cy="1350982"/>
          </a:xfrm>
          <a:prstGeom prst="rect">
            <a:avLst/>
          </a:prstGeom>
        </p:spPr>
      </p:pic>
      <p:sp>
        <p:nvSpPr>
          <p:cNvPr id="8" name="TextBox 7">
            <a:extLst>
              <a:ext uri="{FF2B5EF4-FFF2-40B4-BE49-F238E27FC236}">
                <a16:creationId xmlns:a16="http://schemas.microsoft.com/office/drawing/2014/main" id="{EAD61ADA-0EF9-806D-436E-623F942BB1A7}"/>
              </a:ext>
            </a:extLst>
          </p:cNvPr>
          <p:cNvSpPr txBox="1"/>
          <p:nvPr/>
        </p:nvSpPr>
        <p:spPr>
          <a:xfrm>
            <a:off x="278692" y="524123"/>
            <a:ext cx="7363079"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LEARNING COMMUNITIES ACROSS GREATER LINCOLNSHIRE – IN SUMMARY</a:t>
            </a:r>
          </a:p>
        </p:txBody>
      </p:sp>
    </p:spTree>
    <p:extLst>
      <p:ext uri="{BB962C8B-B14F-4D97-AF65-F5344CB8AC3E}">
        <p14:creationId xmlns:p14="http://schemas.microsoft.com/office/powerpoint/2010/main" val="312801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 in a classroom">
            <a:extLst>
              <a:ext uri="{FF2B5EF4-FFF2-40B4-BE49-F238E27FC236}">
                <a16:creationId xmlns:a16="http://schemas.microsoft.com/office/drawing/2014/main" id="{4351883A-A375-FE35-7A13-E787BACF6DBE}"/>
              </a:ext>
            </a:extLst>
          </p:cNvPr>
          <p:cNvPicPr>
            <a:picLocks noChangeAspect="1"/>
          </p:cNvPicPr>
          <p:nvPr/>
        </p:nvPicPr>
        <p:blipFill rotWithShape="1">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260897" y="1537725"/>
            <a:ext cx="11657757" cy="4999693"/>
          </a:xfrm>
          <a:prstGeom prst="rect">
            <a:avLst/>
          </a:prstGeom>
        </p:spPr>
      </p:pic>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37" name="Graphic 36" descr="Chat with solid fill">
            <a:extLst>
              <a:ext uri="{FF2B5EF4-FFF2-40B4-BE49-F238E27FC236}">
                <a16:creationId xmlns:a16="http://schemas.microsoft.com/office/drawing/2014/main" id="{A61CB82D-113C-9932-55A0-F63F27E0C75E}"/>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17589" b="17908"/>
          <a:stretch/>
        </p:blipFill>
        <p:spPr>
          <a:xfrm>
            <a:off x="-124690" y="1471209"/>
            <a:ext cx="6888600" cy="4443385"/>
          </a:xfrm>
          <a:prstGeom prst="rect">
            <a:avLst/>
          </a:prstGeom>
        </p:spPr>
      </p:pic>
      <p:pic>
        <p:nvPicPr>
          <p:cNvPr id="12" name="Graphic 11" descr="Chat with solid fill">
            <a:extLst>
              <a:ext uri="{FF2B5EF4-FFF2-40B4-BE49-F238E27FC236}">
                <a16:creationId xmlns:a16="http://schemas.microsoft.com/office/drawing/2014/main" id="{A3FCF664-F1BA-DAF6-6649-C198DB0423D2}"/>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17589" b="17908"/>
          <a:stretch/>
        </p:blipFill>
        <p:spPr>
          <a:xfrm flipH="1">
            <a:off x="5968093" y="2388678"/>
            <a:ext cx="6363224" cy="4180142"/>
          </a:xfrm>
          <a:prstGeom prst="rect">
            <a:avLst/>
          </a:prstGeom>
        </p:spPr>
      </p:pic>
      <p:sp>
        <p:nvSpPr>
          <p:cNvPr id="13" name="TextBox 12">
            <a:extLst>
              <a:ext uri="{FF2B5EF4-FFF2-40B4-BE49-F238E27FC236}">
                <a16:creationId xmlns:a16="http://schemas.microsoft.com/office/drawing/2014/main" id="{AE87849B-9917-58A0-BFF4-560749922EDE}"/>
              </a:ext>
            </a:extLst>
          </p:cNvPr>
          <p:cNvSpPr txBox="1"/>
          <p:nvPr/>
        </p:nvSpPr>
        <p:spPr>
          <a:xfrm>
            <a:off x="10062121" y="2641278"/>
            <a:ext cx="1752201" cy="2246769"/>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rPr>
              <a:t>What about those that don’t work?</a:t>
            </a:r>
          </a:p>
        </p:txBody>
      </p:sp>
      <p:sp>
        <p:nvSpPr>
          <p:cNvPr id="14" name="TextBox 13">
            <a:extLst>
              <a:ext uri="{FF2B5EF4-FFF2-40B4-BE49-F238E27FC236}">
                <a16:creationId xmlns:a16="http://schemas.microsoft.com/office/drawing/2014/main" id="{06B8B918-EA94-62FE-19B4-9F87F93A1C27}"/>
              </a:ext>
            </a:extLst>
          </p:cNvPr>
          <p:cNvSpPr txBox="1"/>
          <p:nvPr/>
        </p:nvSpPr>
        <p:spPr>
          <a:xfrm>
            <a:off x="2690474" y="2505969"/>
            <a:ext cx="3487985" cy="2462213"/>
          </a:xfrm>
          <a:prstGeom prst="rect">
            <a:avLst/>
          </a:prstGeom>
          <a:noFill/>
        </p:spPr>
        <p:txBody>
          <a:bodyPr wrap="square" rtlCol="0">
            <a:spAutoFit/>
          </a:bodyPr>
          <a:lstStyle/>
          <a:p>
            <a:r>
              <a:rPr lang="en-US" sz="1400" dirty="0">
                <a:solidFill>
                  <a:schemeClr val="bg1"/>
                </a:solidFill>
                <a:latin typeface="Arial Nova" panose="020B0504020202020204" pitchFamily="34" charset="0"/>
              </a:rPr>
              <a:t>All parts of Greater Lincolnshire, bar Rutland are significantly below national average wage levels - perhaps due to the relative importance locally of lower-skilled (and presumably lower-paid) employment. In terms of eligibility for funded learning support on the grounds of lower pay, we estimate that up to 33% of working residents earn below the AEB threshold - a higher proportion of the population than many other areas.</a:t>
            </a:r>
          </a:p>
        </p:txBody>
      </p:sp>
      <p:sp>
        <p:nvSpPr>
          <p:cNvPr id="3" name="TextBox 2">
            <a:extLst>
              <a:ext uri="{FF2B5EF4-FFF2-40B4-BE49-F238E27FC236}">
                <a16:creationId xmlns:a16="http://schemas.microsoft.com/office/drawing/2014/main" id="{3FB8AED8-3E28-ABB2-4B89-1C1D9FE5F3BB}"/>
              </a:ext>
            </a:extLst>
          </p:cNvPr>
          <p:cNvSpPr txBox="1"/>
          <p:nvPr/>
        </p:nvSpPr>
        <p:spPr>
          <a:xfrm>
            <a:off x="470939" y="2047210"/>
            <a:ext cx="1826114" cy="1815882"/>
          </a:xfrm>
          <a:prstGeom prst="rect">
            <a:avLst/>
          </a:prstGeom>
          <a:noFill/>
        </p:spPr>
        <p:txBody>
          <a:bodyPr wrap="square" rtlCol="0">
            <a:spAutoFit/>
          </a:bodyPr>
          <a:lstStyle/>
          <a:p>
            <a:pPr algn="ctr"/>
            <a:r>
              <a:rPr lang="en-US" sz="2800" dirty="0">
                <a:solidFill>
                  <a:schemeClr val="bg1"/>
                </a:solidFill>
                <a:latin typeface="Arial Nova" panose="020B0504020202020204" pitchFamily="34" charset="0"/>
              </a:rPr>
              <a:t>How much do they earn?</a:t>
            </a:r>
          </a:p>
        </p:txBody>
      </p:sp>
      <p:pic>
        <p:nvPicPr>
          <p:cNvPr id="6" name="Graphic 5" descr="Speech outline">
            <a:extLst>
              <a:ext uri="{FF2B5EF4-FFF2-40B4-BE49-F238E27FC236}">
                <a16:creationId xmlns:a16="http://schemas.microsoft.com/office/drawing/2014/main" id="{2FC58132-8989-9ED6-12D7-C6B3FED0E8CD}"/>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22974"/>
          <a:stretch/>
        </p:blipFill>
        <p:spPr>
          <a:xfrm flipH="1">
            <a:off x="6945296" y="1319889"/>
            <a:ext cx="1662535" cy="1722541"/>
          </a:xfrm>
          <a:prstGeom prst="rect">
            <a:avLst/>
          </a:prstGeom>
        </p:spPr>
      </p:pic>
      <p:pic>
        <p:nvPicPr>
          <p:cNvPr id="7" name="Graphic 6" descr="Speech outline">
            <a:extLst>
              <a:ext uri="{FF2B5EF4-FFF2-40B4-BE49-F238E27FC236}">
                <a16:creationId xmlns:a16="http://schemas.microsoft.com/office/drawing/2014/main" id="{7B317B5E-36CA-BDA4-F465-49B9EC87C4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450" y="4713260"/>
            <a:ext cx="2934487" cy="2103891"/>
          </a:xfrm>
          <a:prstGeom prst="rect">
            <a:avLst/>
          </a:prstGeom>
        </p:spPr>
      </p:pic>
      <p:sp>
        <p:nvSpPr>
          <p:cNvPr id="9" name="TextBox 8">
            <a:extLst>
              <a:ext uri="{FF2B5EF4-FFF2-40B4-BE49-F238E27FC236}">
                <a16:creationId xmlns:a16="http://schemas.microsoft.com/office/drawing/2014/main" id="{BD19B2EF-863B-B73A-1AA2-1F60E7AEF448}"/>
              </a:ext>
            </a:extLst>
          </p:cNvPr>
          <p:cNvSpPr txBox="1"/>
          <p:nvPr/>
        </p:nvSpPr>
        <p:spPr>
          <a:xfrm>
            <a:off x="7274793" y="1642044"/>
            <a:ext cx="3537051" cy="830997"/>
          </a:xfrm>
          <a:prstGeom prst="rect">
            <a:avLst/>
          </a:prstGeom>
          <a:noFill/>
        </p:spPr>
        <p:txBody>
          <a:bodyPr wrap="square" rtlCol="0">
            <a:spAutoFit/>
          </a:bodyPr>
          <a:lstStyle/>
          <a:p>
            <a:r>
              <a:rPr lang="en-US" sz="1200" b="1" dirty="0">
                <a:solidFill>
                  <a:srgbClr val="D8397C"/>
                </a:solidFill>
                <a:latin typeface="Arial Nova" panose="020B0504020202020204" pitchFamily="34" charset="0"/>
              </a:rPr>
              <a:t>As of March 2023, there were 4,415 people aged 18-24 claiming out-of-work benefits in Greater Lincolnshire, a figure which has steadily increased from 3,545 since May 2022</a:t>
            </a:r>
          </a:p>
        </p:txBody>
      </p:sp>
      <p:sp>
        <p:nvSpPr>
          <p:cNvPr id="10" name="TextBox 9">
            <a:extLst>
              <a:ext uri="{FF2B5EF4-FFF2-40B4-BE49-F238E27FC236}">
                <a16:creationId xmlns:a16="http://schemas.microsoft.com/office/drawing/2014/main" id="{02E8B2E7-F770-E806-0824-94EC7B40E455}"/>
              </a:ext>
            </a:extLst>
          </p:cNvPr>
          <p:cNvSpPr txBox="1"/>
          <p:nvPr/>
        </p:nvSpPr>
        <p:spPr>
          <a:xfrm>
            <a:off x="1168619" y="5103832"/>
            <a:ext cx="2240272" cy="1015663"/>
          </a:xfrm>
          <a:prstGeom prst="rect">
            <a:avLst/>
          </a:prstGeom>
          <a:noFill/>
        </p:spPr>
        <p:txBody>
          <a:bodyPr wrap="square" rtlCol="0">
            <a:spAutoFit/>
          </a:bodyPr>
          <a:lstStyle/>
          <a:p>
            <a:r>
              <a:rPr lang="en-US" sz="1200" b="1" dirty="0">
                <a:solidFill>
                  <a:srgbClr val="D8397C"/>
                </a:solidFill>
                <a:latin typeface="Arial Nova" panose="020B0504020202020204" pitchFamily="34" charset="0"/>
              </a:rPr>
              <a:t>Despite recent increases, average wages of Greater Lincolnshire residents are still 93% of the national average</a:t>
            </a:r>
          </a:p>
        </p:txBody>
      </p:sp>
      <p:pic>
        <p:nvPicPr>
          <p:cNvPr id="19" name="Graphic 18" descr="Speech outline">
            <a:extLst>
              <a:ext uri="{FF2B5EF4-FFF2-40B4-BE49-F238E27FC236}">
                <a16:creationId xmlns:a16="http://schemas.microsoft.com/office/drawing/2014/main" id="{081B61B1-E64C-8240-A7E8-E2F59950D45D}"/>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8473" r="44170"/>
          <a:stretch/>
        </p:blipFill>
        <p:spPr>
          <a:xfrm flipH="1">
            <a:off x="8458391" y="1322660"/>
            <a:ext cx="1404850" cy="1722541"/>
          </a:xfrm>
          <a:prstGeom prst="rect">
            <a:avLst/>
          </a:prstGeom>
        </p:spPr>
      </p:pic>
      <p:pic>
        <p:nvPicPr>
          <p:cNvPr id="20" name="Graphic 19" descr="Speech outline">
            <a:extLst>
              <a:ext uri="{FF2B5EF4-FFF2-40B4-BE49-F238E27FC236}">
                <a16:creationId xmlns:a16="http://schemas.microsoft.com/office/drawing/2014/main" id="{DC0CD4A7-E639-487D-719E-525870AAEA7E}"/>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r="42893"/>
          <a:stretch/>
        </p:blipFill>
        <p:spPr>
          <a:xfrm flipH="1">
            <a:off x="9815223" y="1319888"/>
            <a:ext cx="1232602" cy="1722541"/>
          </a:xfrm>
          <a:prstGeom prst="rect">
            <a:avLst/>
          </a:prstGeom>
        </p:spPr>
      </p:pic>
      <p:sp>
        <p:nvSpPr>
          <p:cNvPr id="4" name="Rectangle 3">
            <a:extLst>
              <a:ext uri="{FF2B5EF4-FFF2-40B4-BE49-F238E27FC236}">
                <a16:creationId xmlns:a16="http://schemas.microsoft.com/office/drawing/2014/main" id="{56998D59-327E-AC23-2AC2-C4EC0CF45388}"/>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7DEE092-AA1B-DDCE-1FBE-1A909D713E6A}"/>
              </a:ext>
            </a:extLst>
          </p:cNvPr>
          <p:cNvSpPr txBox="1"/>
          <p:nvPr/>
        </p:nvSpPr>
        <p:spPr>
          <a:xfrm>
            <a:off x="6559857" y="3411761"/>
            <a:ext cx="3283873" cy="2246769"/>
          </a:xfrm>
          <a:prstGeom prst="rect">
            <a:avLst/>
          </a:prstGeom>
          <a:noFill/>
        </p:spPr>
        <p:txBody>
          <a:bodyPr wrap="square" rtlCol="0">
            <a:spAutoFit/>
          </a:bodyPr>
          <a:lstStyle/>
          <a:p>
            <a:r>
              <a:rPr lang="en-US" sz="1400" dirty="0">
                <a:solidFill>
                  <a:schemeClr val="bg1"/>
                </a:solidFill>
                <a:latin typeface="Arial Nova" panose="020B0504020202020204" pitchFamily="34" charset="0"/>
              </a:rPr>
              <a:t>Levels of NEET, youth (18-24) unemployment, and economic inactivity in Greater Lincolnshire are currently above the UK average,  although these levels vary considerably. These levels, in some cases, have occurred against a local backdrop of people/skill shortages - including accessible front-line jobs not requiring high-level qualifications. </a:t>
            </a:r>
          </a:p>
        </p:txBody>
      </p:sp>
      <p:sp>
        <p:nvSpPr>
          <p:cNvPr id="8" name="TextBox 7">
            <a:extLst>
              <a:ext uri="{FF2B5EF4-FFF2-40B4-BE49-F238E27FC236}">
                <a16:creationId xmlns:a16="http://schemas.microsoft.com/office/drawing/2014/main" id="{D210F3C3-6B77-8078-7586-6AFE72A63AE2}"/>
              </a:ext>
            </a:extLst>
          </p:cNvPr>
          <p:cNvSpPr txBox="1"/>
          <p:nvPr/>
        </p:nvSpPr>
        <p:spPr>
          <a:xfrm>
            <a:off x="278692" y="524123"/>
            <a:ext cx="7363079"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LEARNING COMMUNITIES ACROSS GREATER LINCOLNSHIRE – IN SUMMARY</a:t>
            </a:r>
          </a:p>
        </p:txBody>
      </p:sp>
    </p:spTree>
    <p:extLst>
      <p:ext uri="{BB962C8B-B14F-4D97-AF65-F5344CB8AC3E}">
        <p14:creationId xmlns:p14="http://schemas.microsoft.com/office/powerpoint/2010/main" val="419919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 in a classroom">
            <a:extLst>
              <a:ext uri="{FF2B5EF4-FFF2-40B4-BE49-F238E27FC236}">
                <a16:creationId xmlns:a16="http://schemas.microsoft.com/office/drawing/2014/main" id="{4351883A-A375-FE35-7A13-E787BACF6DBE}"/>
              </a:ext>
            </a:extLst>
          </p:cNvPr>
          <p:cNvPicPr>
            <a:picLocks noChangeAspect="1"/>
          </p:cNvPicPr>
          <p:nvPr/>
        </p:nvPicPr>
        <p:blipFill rotWithShape="1">
          <a:blip r:embed="rId3" cstate="email">
            <a:duotone>
              <a:schemeClr val="accent3">
                <a:shade val="45000"/>
                <a:satMod val="135000"/>
              </a:schemeClr>
              <a:prstClr val="white"/>
            </a:duotone>
            <a:alphaModFix amt="67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260897" y="1537725"/>
            <a:ext cx="11657757" cy="4999693"/>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37" name="Graphic 36" descr="Chat with solid fill">
            <a:extLst>
              <a:ext uri="{FF2B5EF4-FFF2-40B4-BE49-F238E27FC236}">
                <a16:creationId xmlns:a16="http://schemas.microsoft.com/office/drawing/2014/main" id="{A61CB82D-113C-9932-55A0-F63F27E0C75E}"/>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17589" b="17908"/>
          <a:stretch/>
        </p:blipFill>
        <p:spPr>
          <a:xfrm>
            <a:off x="-141910" y="1398907"/>
            <a:ext cx="6497030" cy="5069391"/>
          </a:xfrm>
          <a:prstGeom prst="rect">
            <a:avLst/>
          </a:prstGeom>
        </p:spPr>
      </p:pic>
      <p:sp>
        <p:nvSpPr>
          <p:cNvPr id="2" name="TextBox 1">
            <a:extLst>
              <a:ext uri="{FF2B5EF4-FFF2-40B4-BE49-F238E27FC236}">
                <a16:creationId xmlns:a16="http://schemas.microsoft.com/office/drawing/2014/main" id="{17DEE092-AA1B-DDCE-1FBE-1A909D713E6A}"/>
              </a:ext>
            </a:extLst>
          </p:cNvPr>
          <p:cNvSpPr txBox="1"/>
          <p:nvPr/>
        </p:nvSpPr>
        <p:spPr>
          <a:xfrm>
            <a:off x="2493939" y="2663023"/>
            <a:ext cx="3320024" cy="2677656"/>
          </a:xfrm>
          <a:prstGeom prst="rect">
            <a:avLst/>
          </a:prstGeom>
          <a:noFill/>
        </p:spPr>
        <p:txBody>
          <a:bodyPr wrap="square" rtlCol="0">
            <a:spAutoFit/>
          </a:bodyPr>
          <a:lstStyle/>
          <a:p>
            <a:r>
              <a:rPr lang="en-US" sz="1400" dirty="0">
                <a:solidFill>
                  <a:schemeClr val="bg1"/>
                </a:solidFill>
                <a:latin typeface="Arial Nova" panose="020B0504020202020204" pitchFamily="34" charset="0"/>
              </a:rPr>
              <a:t>Qualification levels are improving in Greater Lincolnshire, with significantly fewer people in 2021 (compared with 2011) with low or no qualifications. Although improving, the proportion with higher qualifications is falling further behind national levels - despite an expanding university population. From a locality perspective, Boston, South Holland, East Lindsey, and North East Lincolnshire are in the bottom 3% nationally in resident qualification levels. </a:t>
            </a:r>
          </a:p>
        </p:txBody>
      </p:sp>
      <p:pic>
        <p:nvPicPr>
          <p:cNvPr id="12" name="Graphic 11" descr="Chat with solid fill">
            <a:extLst>
              <a:ext uri="{FF2B5EF4-FFF2-40B4-BE49-F238E27FC236}">
                <a16:creationId xmlns:a16="http://schemas.microsoft.com/office/drawing/2014/main" id="{A3FCF664-F1BA-DAF6-6649-C198DB0423D2}"/>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7589" b="17908"/>
          <a:stretch/>
        </p:blipFill>
        <p:spPr>
          <a:xfrm flipH="1">
            <a:off x="5538115" y="1417769"/>
            <a:ext cx="6789121" cy="4459923"/>
          </a:xfrm>
          <a:prstGeom prst="rect">
            <a:avLst/>
          </a:prstGeom>
        </p:spPr>
      </p:pic>
      <p:sp>
        <p:nvSpPr>
          <p:cNvPr id="13" name="TextBox 12">
            <a:extLst>
              <a:ext uri="{FF2B5EF4-FFF2-40B4-BE49-F238E27FC236}">
                <a16:creationId xmlns:a16="http://schemas.microsoft.com/office/drawing/2014/main" id="{AE87849B-9917-58A0-BFF4-560749922EDE}"/>
              </a:ext>
            </a:extLst>
          </p:cNvPr>
          <p:cNvSpPr txBox="1"/>
          <p:nvPr/>
        </p:nvSpPr>
        <p:spPr>
          <a:xfrm>
            <a:off x="346768" y="2188677"/>
            <a:ext cx="1873023" cy="1785104"/>
          </a:xfrm>
          <a:prstGeom prst="rect">
            <a:avLst/>
          </a:prstGeom>
          <a:noFill/>
        </p:spPr>
        <p:txBody>
          <a:bodyPr wrap="square" rtlCol="0">
            <a:spAutoFit/>
          </a:bodyPr>
          <a:lstStyle/>
          <a:p>
            <a:pPr algn="ctr"/>
            <a:r>
              <a:rPr lang="en-US" sz="2200" dirty="0">
                <a:solidFill>
                  <a:schemeClr val="bg1"/>
                </a:solidFill>
                <a:latin typeface="Arial Nova" panose="020B0504020202020204" pitchFamily="34" charset="0"/>
              </a:rPr>
              <a:t>What are their skills and qualification</a:t>
            </a:r>
          </a:p>
          <a:p>
            <a:pPr algn="ctr"/>
            <a:r>
              <a:rPr lang="en-US" sz="2200" dirty="0">
                <a:solidFill>
                  <a:schemeClr val="bg1"/>
                </a:solidFill>
                <a:latin typeface="Arial Nova" panose="020B0504020202020204" pitchFamily="34" charset="0"/>
              </a:rPr>
              <a:t>levels?</a:t>
            </a:r>
          </a:p>
        </p:txBody>
      </p:sp>
      <p:sp>
        <p:nvSpPr>
          <p:cNvPr id="14" name="TextBox 13">
            <a:extLst>
              <a:ext uri="{FF2B5EF4-FFF2-40B4-BE49-F238E27FC236}">
                <a16:creationId xmlns:a16="http://schemas.microsoft.com/office/drawing/2014/main" id="{06B8B918-EA94-62FE-19B4-9F87F93A1C27}"/>
              </a:ext>
            </a:extLst>
          </p:cNvPr>
          <p:cNvSpPr txBox="1"/>
          <p:nvPr/>
        </p:nvSpPr>
        <p:spPr>
          <a:xfrm>
            <a:off x="6180153" y="2462039"/>
            <a:ext cx="3308600" cy="2462213"/>
          </a:xfrm>
          <a:prstGeom prst="rect">
            <a:avLst/>
          </a:prstGeom>
          <a:noFill/>
        </p:spPr>
        <p:txBody>
          <a:bodyPr wrap="square" rtlCol="0">
            <a:spAutoFit/>
          </a:bodyPr>
          <a:lstStyle/>
          <a:p>
            <a:r>
              <a:rPr lang="en-US" sz="1400" dirty="0">
                <a:solidFill>
                  <a:schemeClr val="bg1"/>
                </a:solidFill>
                <a:latin typeface="Arial Nova" panose="020B0504020202020204" pitchFamily="34" charset="0"/>
              </a:rPr>
              <a:t>A mixed picture across Greater Lincolnshire with positive growth in Apprenticeships, especially in starts for younger people, although T Levels have made a slow start. More informal, adult Community Learning provision is growing faster than the national picture although the more formal Education and Training category remains below national rates. HE participation varies considerably across the area. </a:t>
            </a:r>
          </a:p>
        </p:txBody>
      </p:sp>
      <p:sp>
        <p:nvSpPr>
          <p:cNvPr id="3" name="TextBox 2">
            <a:extLst>
              <a:ext uri="{FF2B5EF4-FFF2-40B4-BE49-F238E27FC236}">
                <a16:creationId xmlns:a16="http://schemas.microsoft.com/office/drawing/2014/main" id="{3FB8AED8-3E28-ABB2-4B89-1C1D9FE5F3BB}"/>
              </a:ext>
            </a:extLst>
          </p:cNvPr>
          <p:cNvSpPr txBox="1"/>
          <p:nvPr/>
        </p:nvSpPr>
        <p:spPr>
          <a:xfrm>
            <a:off x="9973210" y="1913496"/>
            <a:ext cx="1723495" cy="1938992"/>
          </a:xfrm>
          <a:prstGeom prst="rect">
            <a:avLst/>
          </a:prstGeom>
          <a:noFill/>
        </p:spPr>
        <p:txBody>
          <a:bodyPr wrap="square" rtlCol="0">
            <a:spAutoFit/>
          </a:bodyPr>
          <a:lstStyle/>
          <a:p>
            <a:pPr algn="ctr"/>
            <a:r>
              <a:rPr lang="en-US" sz="2400" dirty="0">
                <a:solidFill>
                  <a:schemeClr val="bg1"/>
                </a:solidFill>
                <a:latin typeface="Arial Nova" panose="020B0504020202020204" pitchFamily="34" charset="0"/>
              </a:rPr>
              <a:t>How do adults  participate in learning?</a:t>
            </a:r>
          </a:p>
        </p:txBody>
      </p:sp>
      <p:pic>
        <p:nvPicPr>
          <p:cNvPr id="5" name="Graphic 4" descr="Speech outline">
            <a:extLst>
              <a:ext uri="{FF2B5EF4-FFF2-40B4-BE49-F238E27FC236}">
                <a16:creationId xmlns:a16="http://schemas.microsoft.com/office/drawing/2014/main" id="{1FCB72DD-64D3-EC12-25AD-C8C5EEE12FC1}"/>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22021"/>
          <a:stretch/>
        </p:blipFill>
        <p:spPr>
          <a:xfrm flipH="1">
            <a:off x="643487" y="5319817"/>
            <a:ext cx="1586205" cy="1302119"/>
          </a:xfrm>
          <a:prstGeom prst="rect">
            <a:avLst/>
          </a:prstGeom>
        </p:spPr>
      </p:pic>
      <p:sp>
        <p:nvSpPr>
          <p:cNvPr id="6" name="TextBox 5">
            <a:extLst>
              <a:ext uri="{FF2B5EF4-FFF2-40B4-BE49-F238E27FC236}">
                <a16:creationId xmlns:a16="http://schemas.microsoft.com/office/drawing/2014/main" id="{CAFF17D5-EAE8-CC7D-6079-1BE776F7342E}"/>
              </a:ext>
            </a:extLst>
          </p:cNvPr>
          <p:cNvSpPr txBox="1"/>
          <p:nvPr/>
        </p:nvSpPr>
        <p:spPr>
          <a:xfrm>
            <a:off x="942477" y="5560405"/>
            <a:ext cx="3487987" cy="646331"/>
          </a:xfrm>
          <a:prstGeom prst="rect">
            <a:avLst/>
          </a:prstGeom>
          <a:noFill/>
        </p:spPr>
        <p:txBody>
          <a:bodyPr wrap="square" rtlCol="0">
            <a:spAutoFit/>
          </a:bodyPr>
          <a:lstStyle/>
          <a:p>
            <a:r>
              <a:rPr lang="en-US" sz="1200" b="1" dirty="0">
                <a:solidFill>
                  <a:srgbClr val="0A8036"/>
                </a:solidFill>
                <a:latin typeface="Arial Nova" panose="020B0504020202020204" pitchFamily="34" charset="0"/>
              </a:rPr>
              <a:t>The proportion of Greater Lincolnshire’s 16+ population with no qualifications reduced to 21% in 2021, down from 26% in 2011.</a:t>
            </a:r>
          </a:p>
        </p:txBody>
      </p:sp>
      <p:pic>
        <p:nvPicPr>
          <p:cNvPr id="7" name="Graphic 6" descr="Speech outline">
            <a:extLst>
              <a:ext uri="{FF2B5EF4-FFF2-40B4-BE49-F238E27FC236}">
                <a16:creationId xmlns:a16="http://schemas.microsoft.com/office/drawing/2014/main" id="{E802E9AB-74EF-75F5-ECF0-F53D6B7C709A}"/>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l="19477"/>
          <a:stretch/>
        </p:blipFill>
        <p:spPr>
          <a:xfrm flipH="1">
            <a:off x="7611577" y="4941007"/>
            <a:ext cx="1423453" cy="1330852"/>
          </a:xfrm>
          <a:prstGeom prst="rect">
            <a:avLst/>
          </a:prstGeom>
        </p:spPr>
      </p:pic>
      <p:sp>
        <p:nvSpPr>
          <p:cNvPr id="9" name="TextBox 8">
            <a:extLst>
              <a:ext uri="{FF2B5EF4-FFF2-40B4-BE49-F238E27FC236}">
                <a16:creationId xmlns:a16="http://schemas.microsoft.com/office/drawing/2014/main" id="{5D5B2181-D2AE-FD4B-99BF-5901B76C671F}"/>
              </a:ext>
            </a:extLst>
          </p:cNvPr>
          <p:cNvSpPr txBox="1"/>
          <p:nvPr/>
        </p:nvSpPr>
        <p:spPr>
          <a:xfrm>
            <a:off x="7880014" y="5184115"/>
            <a:ext cx="3060650" cy="646331"/>
          </a:xfrm>
          <a:prstGeom prst="rect">
            <a:avLst/>
          </a:prstGeom>
          <a:noFill/>
        </p:spPr>
        <p:txBody>
          <a:bodyPr wrap="square" rtlCol="0">
            <a:spAutoFit/>
          </a:bodyPr>
          <a:lstStyle/>
          <a:p>
            <a:r>
              <a:rPr lang="en-US" sz="1200" b="1" dirty="0">
                <a:solidFill>
                  <a:srgbClr val="EC9F3F"/>
                </a:solidFill>
                <a:latin typeface="Arial Nova" panose="020B0504020202020204" pitchFamily="34" charset="0"/>
              </a:rPr>
              <a:t>Apprenticeship starts in 2021/22 at 7,240 were up around 1,000 on starts in 2019/20, continuing their recovery.</a:t>
            </a:r>
          </a:p>
        </p:txBody>
      </p:sp>
      <p:pic>
        <p:nvPicPr>
          <p:cNvPr id="10" name="Graphic 9" descr="Speech outline">
            <a:extLst>
              <a:ext uri="{FF2B5EF4-FFF2-40B4-BE49-F238E27FC236}">
                <a16:creationId xmlns:a16="http://schemas.microsoft.com/office/drawing/2014/main" id="{6EC6362D-0CA5-FF52-69DC-E03FEE24B638}"/>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r="42350"/>
          <a:stretch/>
        </p:blipFill>
        <p:spPr>
          <a:xfrm flipH="1">
            <a:off x="3486149" y="5320393"/>
            <a:ext cx="1172682" cy="1302119"/>
          </a:xfrm>
          <a:prstGeom prst="rect">
            <a:avLst/>
          </a:prstGeom>
        </p:spPr>
      </p:pic>
      <p:pic>
        <p:nvPicPr>
          <p:cNvPr id="19" name="Graphic 18" descr="Speech outline">
            <a:extLst>
              <a:ext uri="{FF2B5EF4-FFF2-40B4-BE49-F238E27FC236}">
                <a16:creationId xmlns:a16="http://schemas.microsoft.com/office/drawing/2014/main" id="{EA05CD2F-976E-928D-2B8A-1F3300C91EC9}"/>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21062" r="42350"/>
          <a:stretch/>
        </p:blipFill>
        <p:spPr>
          <a:xfrm flipH="1">
            <a:off x="2149119" y="5320393"/>
            <a:ext cx="1353918" cy="1302119"/>
          </a:xfrm>
          <a:prstGeom prst="rect">
            <a:avLst/>
          </a:prstGeom>
        </p:spPr>
      </p:pic>
      <p:pic>
        <p:nvPicPr>
          <p:cNvPr id="20" name="Graphic 19" descr="Speech outline">
            <a:extLst>
              <a:ext uri="{FF2B5EF4-FFF2-40B4-BE49-F238E27FC236}">
                <a16:creationId xmlns:a16="http://schemas.microsoft.com/office/drawing/2014/main" id="{4FC25532-F2BE-8274-F1CF-1807C688BFFF}"/>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r="42666"/>
          <a:stretch/>
        </p:blipFill>
        <p:spPr>
          <a:xfrm flipH="1">
            <a:off x="10118419" y="4941583"/>
            <a:ext cx="1013522" cy="1330852"/>
          </a:xfrm>
          <a:prstGeom prst="rect">
            <a:avLst/>
          </a:prstGeom>
        </p:spPr>
      </p:pic>
      <p:pic>
        <p:nvPicPr>
          <p:cNvPr id="21" name="Graphic 20" descr="Speech outline">
            <a:extLst>
              <a:ext uri="{FF2B5EF4-FFF2-40B4-BE49-F238E27FC236}">
                <a16:creationId xmlns:a16="http://schemas.microsoft.com/office/drawing/2014/main" id="{EFD217F5-7AA0-5AAC-0C19-A78867E70E41}"/>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l="22066" r="47672"/>
          <a:stretch/>
        </p:blipFill>
        <p:spPr>
          <a:xfrm flipH="1">
            <a:off x="8894144" y="4941583"/>
            <a:ext cx="1224273" cy="1330852"/>
          </a:xfrm>
          <a:prstGeom prst="rect">
            <a:avLst/>
          </a:prstGeom>
        </p:spPr>
      </p:pic>
      <p:sp>
        <p:nvSpPr>
          <p:cNvPr id="8" name="TextBox 7">
            <a:extLst>
              <a:ext uri="{FF2B5EF4-FFF2-40B4-BE49-F238E27FC236}">
                <a16:creationId xmlns:a16="http://schemas.microsoft.com/office/drawing/2014/main" id="{B94CCDC9-CA26-B392-C57A-3150527558F5}"/>
              </a:ext>
            </a:extLst>
          </p:cNvPr>
          <p:cNvSpPr txBox="1"/>
          <p:nvPr/>
        </p:nvSpPr>
        <p:spPr>
          <a:xfrm>
            <a:off x="278692" y="524123"/>
            <a:ext cx="7363079"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LEARNING COMMUNITIES ACROSS GREATER LINCOLNSHIRE – IN SUMMARY</a:t>
            </a:r>
          </a:p>
        </p:txBody>
      </p:sp>
    </p:spTree>
    <p:extLst>
      <p:ext uri="{BB962C8B-B14F-4D97-AF65-F5344CB8AC3E}">
        <p14:creationId xmlns:p14="http://schemas.microsoft.com/office/powerpoint/2010/main" val="193850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 in a classroom">
            <a:extLst>
              <a:ext uri="{FF2B5EF4-FFF2-40B4-BE49-F238E27FC236}">
                <a16:creationId xmlns:a16="http://schemas.microsoft.com/office/drawing/2014/main" id="{4351883A-A375-FE35-7A13-E787BACF6DB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260897" y="1537725"/>
            <a:ext cx="11657757" cy="5048973"/>
          </a:xfrm>
          <a:prstGeom prst="rect">
            <a:avLst/>
          </a:prstGeom>
        </p:spPr>
      </p:pic>
      <p:sp>
        <p:nvSpPr>
          <p:cNvPr id="15" name="Rectangle 14">
            <a:extLst>
              <a:ext uri="{FF2B5EF4-FFF2-40B4-BE49-F238E27FC236}">
                <a16:creationId xmlns:a16="http://schemas.microsoft.com/office/drawing/2014/main" id="{63FB534F-5E74-494E-B8C3-9694DE17BFA7}"/>
              </a:ext>
            </a:extLst>
          </p:cNvPr>
          <p:cNvSpPr/>
          <p:nvPr/>
        </p:nvSpPr>
        <p:spPr>
          <a:xfrm>
            <a:off x="269034" y="520593"/>
            <a:ext cx="11657757" cy="950617"/>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87ECE05-7817-B0FE-6303-E7ECCC59437B}"/>
              </a:ext>
            </a:extLst>
          </p:cNvPr>
          <p:cNvSpPr/>
          <p:nvPr/>
        </p:nvSpPr>
        <p:spPr>
          <a:xfrm>
            <a:off x="269033" y="271301"/>
            <a:ext cx="3836204" cy="188508"/>
          </a:xfrm>
          <a:prstGeom prst="rect">
            <a:avLst/>
          </a:prstGeom>
          <a:solidFill>
            <a:srgbClr val="0C8036"/>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9791F5-75DF-2D0C-0629-70B0E840B9C6}"/>
              </a:ext>
            </a:extLst>
          </p:cNvPr>
          <p:cNvSpPr/>
          <p:nvPr/>
        </p:nvSpPr>
        <p:spPr>
          <a:xfrm>
            <a:off x="4136703" y="271301"/>
            <a:ext cx="3920624" cy="188508"/>
          </a:xfrm>
          <a:prstGeom prst="rect">
            <a:avLst/>
          </a:prstGeom>
          <a:solidFill>
            <a:srgbClr val="2F78BC"/>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9E0D1E7-8FCE-5E06-507C-0F0610F5F152}"/>
              </a:ext>
            </a:extLst>
          </p:cNvPr>
          <p:cNvSpPr/>
          <p:nvPr/>
        </p:nvSpPr>
        <p:spPr>
          <a:xfrm>
            <a:off x="8094416" y="271302"/>
            <a:ext cx="3836204" cy="188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a:extLst>
              <a:ext uri="{FF2B5EF4-FFF2-40B4-BE49-F238E27FC236}">
                <a16:creationId xmlns:a16="http://schemas.microsoft.com/office/drawing/2014/main" id="{A9B0F81A-A1AB-FAB4-BA12-710F654C6D52}"/>
              </a:ext>
            </a:extLst>
          </p:cNvPr>
          <p:cNvSpPr/>
          <p:nvPr/>
        </p:nvSpPr>
        <p:spPr>
          <a:xfrm>
            <a:off x="267122" y="1531994"/>
            <a:ext cx="7827294" cy="5054704"/>
          </a:xfrm>
          <a:prstGeom prst="rect">
            <a:avLst/>
          </a:prstGeom>
          <a:solidFill>
            <a:srgbClr val="F6F6F6">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586A2740-25C7-6135-BEF1-2D7E4BDE5CCA}"/>
              </a:ext>
            </a:extLst>
          </p:cNvPr>
          <p:cNvSpPr txBox="1"/>
          <p:nvPr/>
        </p:nvSpPr>
        <p:spPr>
          <a:xfrm>
            <a:off x="269033" y="1621018"/>
            <a:ext cx="7681925" cy="4876656"/>
          </a:xfrm>
          <a:prstGeom prst="rect">
            <a:avLst/>
          </a:prstGeom>
          <a:noFill/>
        </p:spPr>
        <p:txBody>
          <a:bodyPr wrap="square" rtlCol="0">
            <a:spAutoFit/>
          </a:bodyPr>
          <a:lstStyle/>
          <a:p>
            <a:pPr marL="285750" lvl="0" indent="-285750" defTabSz="457200">
              <a:lnSpc>
                <a:spcPct val="114000"/>
              </a:lnSpc>
              <a:spcAft>
                <a:spcPts val="6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Challenges in viably ensuring choice and engagement with adult learners in such a sparsely populated area – particularly for classroom-based learning, although virtual or hybrid learning methods should make a difference.</a:t>
            </a:r>
          </a:p>
          <a:p>
            <a:pPr marL="285750" lvl="0" indent="-285750" defTabSz="457200">
              <a:lnSpc>
                <a:spcPct val="114000"/>
              </a:lnSpc>
              <a:spcAft>
                <a:spcPts val="6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The opportunity to better connect local strengths such as adult Community Learning with areas where we lag nationally, such as Education &amp; Training, through supported learner progression between the two learning categories.</a:t>
            </a:r>
          </a:p>
          <a:p>
            <a:pPr marL="285750" lvl="0" indent="-285750" defTabSz="457200">
              <a:lnSpc>
                <a:spcPct val="114000"/>
              </a:lnSpc>
              <a:spcAft>
                <a:spcPts val="6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As well as our younger people, the importance of engaging and providing development and upskilling opportunities for adult workers to encourage continued upskilling and career development – our future workforce is primarily our current workforce.</a:t>
            </a:r>
          </a:p>
          <a:p>
            <a:pPr marL="285750" lvl="0" indent="-285750" defTabSz="457200">
              <a:lnSpc>
                <a:spcPct val="114000"/>
              </a:lnSpc>
              <a:spcAft>
                <a:spcPts val="6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Ensure that upskilling opportunities are provided for those that are unemployed and/or economically inactive with the appetite and opportunity to return to work, including early retirements, family responsibilities, and moderate/severe health challenges. </a:t>
            </a:r>
          </a:p>
          <a:p>
            <a:pPr marL="285750" lvl="0" indent="-285750" defTabSz="457200">
              <a:lnSpc>
                <a:spcPct val="114000"/>
              </a:lnSpc>
              <a:spcAft>
                <a:spcPts val="6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The need to support the concentrations of new and longer-term overseas migrants to speak English for Speakers of Other Languages (ESOL) to maximise job/career development and community cohesion.</a:t>
            </a:r>
          </a:p>
          <a:p>
            <a:pPr marL="285750" lvl="0" indent="-285750" defTabSz="457200">
              <a:lnSpc>
                <a:spcPct val="114000"/>
              </a:lnSpc>
              <a:spcAft>
                <a:spcPts val="600"/>
              </a:spcAft>
              <a:buFont typeface="Wingdings" pitchFamily="2" charset="2"/>
              <a:buChar char="§"/>
              <a:defRPr/>
            </a:pPr>
            <a:r>
              <a:rPr lang="en-US" altLang="en-US" sz="1400" dirty="0">
                <a:latin typeface="Arial Nova" panose="020B0504020202020204" pitchFamily="34" charset="0"/>
                <a:ea typeface="Segoe UI Historic" panose="020B0502040204020203" pitchFamily="34" charset="0"/>
                <a:cs typeface="Segoe UI Historic" panose="020B0502040204020203" pitchFamily="34" charset="0"/>
              </a:rPr>
              <a:t>Opportunities to capitalise on the concentrated, significant in-migration of well-qualified students (particularly in the Lincoln area), encouraging them to stay and apply their skills longer term within Greater Lincolnshire.</a:t>
            </a:r>
          </a:p>
        </p:txBody>
      </p:sp>
      <p:sp>
        <p:nvSpPr>
          <p:cNvPr id="2" name="TextBox 1">
            <a:extLst>
              <a:ext uri="{FF2B5EF4-FFF2-40B4-BE49-F238E27FC236}">
                <a16:creationId xmlns:a16="http://schemas.microsoft.com/office/drawing/2014/main" id="{E45C7597-5915-0BB8-6B2D-CD4C2A8E1F6B}"/>
              </a:ext>
            </a:extLst>
          </p:cNvPr>
          <p:cNvSpPr txBox="1"/>
          <p:nvPr/>
        </p:nvSpPr>
        <p:spPr>
          <a:xfrm>
            <a:off x="278692" y="524123"/>
            <a:ext cx="8661201" cy="954107"/>
          </a:xfrm>
          <a:prstGeom prst="rect">
            <a:avLst/>
          </a:prstGeom>
          <a:noFill/>
        </p:spPr>
        <p:txBody>
          <a:bodyPr wrap="square" rtlCol="0">
            <a:spAutoFit/>
          </a:bodyPr>
          <a:lstStyle/>
          <a:p>
            <a:r>
              <a:rPr lang="en-US" sz="2800" dirty="0">
                <a:solidFill>
                  <a:schemeClr val="bg1"/>
                </a:solidFill>
                <a:latin typeface="Arial Nova" panose="020B0504020202020204" pitchFamily="34" charset="0"/>
                <a:ea typeface="Segoe UI Historic" panose="020B0502040204020203" pitchFamily="34" charset="0"/>
                <a:cs typeface="Segoe UI Historic" panose="020B0502040204020203" pitchFamily="34" charset="0"/>
              </a:rPr>
              <a:t>OUR LEARNING COMMUNITIES ACROSS              GREATER LINCOLNSHIRE – SOME IMPLICATIONS</a:t>
            </a:r>
          </a:p>
        </p:txBody>
      </p:sp>
    </p:spTree>
    <p:extLst>
      <p:ext uri="{BB962C8B-B14F-4D97-AF65-F5344CB8AC3E}">
        <p14:creationId xmlns:p14="http://schemas.microsoft.com/office/powerpoint/2010/main" val="130124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BB6A352898148866A8E325BD68C78" ma:contentTypeVersion="15" ma:contentTypeDescription="Create a new document." ma:contentTypeScope="" ma:versionID="857b5bdf80b049fd7a9ec9508350e675">
  <xsd:schema xmlns:xsd="http://www.w3.org/2001/XMLSchema" xmlns:xs="http://www.w3.org/2001/XMLSchema" xmlns:p="http://schemas.microsoft.com/office/2006/metadata/properties" xmlns:ns2="09198939-19cb-4783-87ba-3c6b8ba5da82" xmlns:ns3="a360051c-b674-41d0-954e-aad47a927a3a" targetNamespace="http://schemas.microsoft.com/office/2006/metadata/properties" ma:root="true" ma:fieldsID="5b9148407aa34cfffdb7ac0b23212008" ns2:_="" ns3:_="">
    <xsd:import namespace="09198939-19cb-4783-87ba-3c6b8ba5da82"/>
    <xsd:import namespace="a360051c-b674-41d0-954e-aad47a927a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98939-19cb-4783-87ba-3c6b8ba5da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0051c-b674-41d0-954e-aad47a927a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0e9d7b9-c6c0-4b7e-a3c8-b3427159c03a}" ma:internalName="TaxCatchAll" ma:showField="CatchAllData" ma:web="a360051c-b674-41d0-954e-aad47a927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0051c-b674-41d0-954e-aad47a927a3a" xsi:nil="true"/>
    <lcf76f155ced4ddcb4097134ff3c332f xmlns="09198939-19cb-4783-87ba-3c6b8ba5da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C76E41-F5EF-4900-A415-ABD1839BE6A9}"/>
</file>

<file path=customXml/itemProps2.xml><?xml version="1.0" encoding="utf-8"?>
<ds:datastoreItem xmlns:ds="http://schemas.openxmlformats.org/officeDocument/2006/customXml" ds:itemID="{D3DE335A-BFDC-4F5E-BE38-194D447F2C9D}"/>
</file>

<file path=customXml/itemProps3.xml><?xml version="1.0" encoding="utf-8"?>
<ds:datastoreItem xmlns:ds="http://schemas.openxmlformats.org/officeDocument/2006/customXml" ds:itemID="{5382327C-0493-4DFC-8C4B-7E2F50BA7D5F}"/>
</file>

<file path=docProps/app.xml><?xml version="1.0" encoding="utf-8"?>
<Properties xmlns="http://schemas.openxmlformats.org/officeDocument/2006/extended-properties" xmlns:vt="http://schemas.openxmlformats.org/officeDocument/2006/docPropsVTypes">
  <TotalTime>14270</TotalTime>
  <Words>6642</Words>
  <Application>Microsoft Macintosh PowerPoint</Application>
  <PresentationFormat>Widescreen</PresentationFormat>
  <Paragraphs>474</Paragraphs>
  <Slides>41</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Nova</vt:lpstr>
      <vt:lpstr>Calibri</vt:lpstr>
      <vt:lpstr>Calibri Light</vt:lpstr>
      <vt:lpstr>Segoe UI Historic</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Peacock</dc:creator>
  <cp:lastModifiedBy>Adam Peacock</cp:lastModifiedBy>
  <cp:revision>547</cp:revision>
  <cp:lastPrinted>2023-04-28T11:36:05Z</cp:lastPrinted>
  <dcterms:created xsi:type="dcterms:W3CDTF">2022-04-12T11:55:21Z</dcterms:created>
  <dcterms:modified xsi:type="dcterms:W3CDTF">2023-08-24T13:31:20Z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0x0101004E3BB6A352898148866A8E325BD68C78</vt:lpwstr>
  </property>
</Properties>
</file>